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wmv" ContentType="video/x-ms-wm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9017" r:id="rId1"/>
  </p:sldMasterIdLst>
  <p:notesMasterIdLst>
    <p:notesMasterId r:id="rId42"/>
  </p:notesMasterIdLst>
  <p:sldIdLst>
    <p:sldId id="534" r:id="rId2"/>
    <p:sldId id="289" r:id="rId3"/>
    <p:sldId id="533" r:id="rId4"/>
    <p:sldId id="526" r:id="rId5"/>
    <p:sldId id="527" r:id="rId6"/>
    <p:sldId id="528" r:id="rId7"/>
    <p:sldId id="529" r:id="rId8"/>
    <p:sldId id="530" r:id="rId9"/>
    <p:sldId id="531" r:id="rId10"/>
    <p:sldId id="532" r:id="rId11"/>
    <p:sldId id="535" r:id="rId12"/>
    <p:sldId id="536" r:id="rId13"/>
    <p:sldId id="537" r:id="rId14"/>
    <p:sldId id="538" r:id="rId15"/>
    <p:sldId id="539" r:id="rId16"/>
    <p:sldId id="540" r:id="rId17"/>
    <p:sldId id="499" r:id="rId18"/>
    <p:sldId id="505" r:id="rId19"/>
    <p:sldId id="506" r:id="rId20"/>
    <p:sldId id="475" r:id="rId21"/>
    <p:sldId id="473" r:id="rId22"/>
    <p:sldId id="511" r:id="rId23"/>
    <p:sldId id="512" r:id="rId24"/>
    <p:sldId id="513" r:id="rId25"/>
    <p:sldId id="514" r:id="rId26"/>
    <p:sldId id="500" r:id="rId27"/>
    <p:sldId id="501" r:id="rId28"/>
    <p:sldId id="502" r:id="rId29"/>
    <p:sldId id="503" r:id="rId30"/>
    <p:sldId id="258" r:id="rId31"/>
    <p:sldId id="515" r:id="rId32"/>
    <p:sldId id="516" r:id="rId33"/>
    <p:sldId id="517" r:id="rId34"/>
    <p:sldId id="518" r:id="rId35"/>
    <p:sldId id="519" r:id="rId36"/>
    <p:sldId id="520" r:id="rId37"/>
    <p:sldId id="521" r:id="rId38"/>
    <p:sldId id="522" r:id="rId39"/>
    <p:sldId id="523" r:id="rId40"/>
    <p:sldId id="524" r:id="rId41"/>
  </p:sldIdLst>
  <p:sldSz cx="9906000" cy="6858000" type="A4"/>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867">
          <p15:clr>
            <a:srgbClr val="A4A3A4"/>
          </p15:clr>
        </p15:guide>
        <p15:guide id="2" orient="horz" pos="391">
          <p15:clr>
            <a:srgbClr val="A4A3A4"/>
          </p15:clr>
        </p15:guide>
        <p15:guide id="3" pos="1400">
          <p15:clr>
            <a:srgbClr val="A4A3A4"/>
          </p15:clr>
        </p15:guide>
        <p15:guide id="4" pos="3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D249"/>
    <a:srgbClr val="515151"/>
    <a:srgbClr val="96B2D4"/>
    <a:srgbClr val="94D050"/>
    <a:srgbClr val="0066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7" autoAdjust="0"/>
    <p:restoredTop sz="88253" autoAdjust="0"/>
  </p:normalViewPr>
  <p:slideViewPr>
    <p:cSldViewPr snapToGrid="0">
      <p:cViewPr varScale="1">
        <p:scale>
          <a:sx n="94" d="100"/>
          <a:sy n="94" d="100"/>
        </p:scale>
        <p:origin x="1266" y="84"/>
      </p:cViewPr>
      <p:guideLst>
        <p:guide orient="horz" pos="867"/>
        <p:guide orient="horz" pos="391"/>
        <p:guide pos="1400"/>
        <p:guide pos="393"/>
      </p:guideLst>
    </p:cSldViewPr>
  </p:slideViewPr>
  <p:notesTextViewPr>
    <p:cViewPr>
      <p:scale>
        <a:sx n="1" d="1"/>
        <a:sy n="1" d="1"/>
      </p:scale>
      <p:origin x="0" y="0"/>
    </p:cViewPr>
  </p:notesTextViewPr>
  <p:sorterViewPr>
    <p:cViewPr>
      <p:scale>
        <a:sx n="200" d="100"/>
        <a:sy n="200" d="100"/>
      </p:scale>
      <p:origin x="0" y="1434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engx\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engx\Desktop\&#26032;&#24314;%20Microsoft%20Excel%20&#24037;&#20316;&#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altLang="zh-CN" sz="1200" b="1" i="0" baseline="0" dirty="0">
                <a:solidFill>
                  <a:schemeClr val="tx1"/>
                </a:solidFill>
                <a:effectLst/>
                <a:latin typeface="微软雅黑" panose="020B0503020204020204" pitchFamily="34" charset="-122"/>
                <a:ea typeface="微软雅黑" panose="020B0503020204020204" pitchFamily="34" charset="-122"/>
              </a:rPr>
              <a:t>90%</a:t>
            </a:r>
            <a:r>
              <a:rPr lang="zh-CN" altLang="zh-CN" sz="1200" b="1" i="0" baseline="0" dirty="0">
                <a:solidFill>
                  <a:schemeClr val="tx1"/>
                </a:solidFill>
                <a:effectLst/>
                <a:latin typeface="微软雅黑" panose="020B0503020204020204" pitchFamily="34" charset="-122"/>
                <a:ea typeface="微软雅黑" panose="020B0503020204020204" pitchFamily="34" charset="-122"/>
              </a:rPr>
              <a:t>置信度下概率预测结果评估</a:t>
            </a:r>
            <a:endParaRPr lang="zh-CN" altLang="zh-CN" sz="1050" b="1" dirty="0">
              <a:solidFill>
                <a:schemeClr val="tx1"/>
              </a:solidFill>
              <a:effectLst/>
              <a:latin typeface="微软雅黑" panose="020B0503020204020204" pitchFamily="34" charset="-122"/>
              <a:ea typeface="微软雅黑" panose="020B0503020204020204" pitchFamily="34" charset="-122"/>
            </a:endParaRPr>
          </a:p>
        </c:rich>
      </c:tx>
      <c:layout>
        <c:manualLayout>
          <c:xMode val="edge"/>
          <c:yMode val="edge"/>
          <c:x val="0.281150728334712"/>
          <c:y val="1.15229193012321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9645037857201"/>
          <c:y val="9.6105035013887799E-2"/>
          <c:w val="0.78051063073310201"/>
          <c:h val="0.79047943380727503"/>
        </c:manualLayout>
      </c:layout>
      <c:bar3DChart>
        <c:barDir val="bar"/>
        <c:grouping val="clustered"/>
        <c:varyColors val="0"/>
        <c:ser>
          <c:idx val="0"/>
          <c:order val="0"/>
          <c:tx>
            <c:strRef>
              <c:f>Sheet1!$C$21</c:f>
              <c:strCache>
                <c:ptCount val="1"/>
                <c:pt idx="0">
                  <c:v>不考虑新能源资源预报</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Sheet1!$D$19:$G$20</c:f>
              <c:multiLvlStrCache>
                <c:ptCount val="4"/>
                <c:lvl>
                  <c:pt idx="0">
                    <c:v>可靠性</c:v>
                  </c:pt>
                  <c:pt idx="1">
                    <c:v>敏锐度</c:v>
                  </c:pt>
                  <c:pt idx="2">
                    <c:v>可靠性</c:v>
                  </c:pt>
                  <c:pt idx="3">
                    <c:v>敏锐度</c:v>
                  </c:pt>
                </c:lvl>
                <c:lvl>
                  <c:pt idx="0">
                    <c:v>不考虑</c:v>
                  </c:pt>
                  <c:pt idx="2">
                    <c:v>考虑</c:v>
                  </c:pt>
                </c:lvl>
              </c:multiLvlStrCache>
            </c:multiLvlStrRef>
          </c:cat>
          <c:val>
            <c:numRef>
              <c:f>Sheet1!$D$21:$G$21</c:f>
              <c:numCache>
                <c:formatCode>General</c:formatCode>
                <c:ptCount val="4"/>
                <c:pt idx="0">
                  <c:v>0.92269999999999996</c:v>
                </c:pt>
                <c:pt idx="1">
                  <c:v>0.39529999999999998</c:v>
                </c:pt>
                <c:pt idx="2">
                  <c:v>0.92169999999999996</c:v>
                </c:pt>
                <c:pt idx="3">
                  <c:v>0.1573</c:v>
                </c:pt>
              </c:numCache>
            </c:numRef>
          </c:val>
          <c:shape val="cylinder"/>
          <c:extLst>
            <c:ext xmlns:c16="http://schemas.microsoft.com/office/drawing/2014/chart" uri="{C3380CC4-5D6E-409C-BE32-E72D297353CC}">
              <c16:uniqueId val="{00000000-E0ED-4FAE-A32F-A51E2BC644FE}"/>
            </c:ext>
          </c:extLst>
        </c:ser>
        <c:ser>
          <c:idx val="1"/>
          <c:order val="1"/>
          <c:tx>
            <c:strRef>
              <c:f>Sheet1!$C$22</c:f>
              <c:strCache>
                <c:ptCount val="1"/>
                <c:pt idx="0">
                  <c:v>考虑新能源资源预报</c:v>
                </c:pt>
              </c:strCache>
            </c:strRef>
          </c:tx>
          <c:spPr>
            <a:solidFill>
              <a:schemeClr val="accent2"/>
            </a:solidFill>
            <a:ln>
              <a:noFill/>
            </a:ln>
            <a:effectLst/>
            <a:sp3d/>
          </c:spPr>
          <c:invertIfNegative val="0"/>
          <c:dLbls>
            <c:dLbl>
              <c:idx val="3"/>
              <c:spPr>
                <a:noFill/>
                <a:ln>
                  <a:noFill/>
                </a:ln>
                <a:effectLst/>
              </c:spPr>
              <c:txPr>
                <a:bodyPr rot="0" spcFirstLastPara="1" vertOverflow="overflow" horzOverflow="overflow" vert="horz" wrap="square" lIns="38100" tIns="0" rIns="38100" bIns="19050" anchor="t" anchorCtr="1">
                  <a:normAutofit/>
                </a:bodyPr>
                <a:lstStyle/>
                <a:p>
                  <a:pPr algn="ctr">
                    <a:defRPr lang="zh-CN" altLang="en-US"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0-AF37-424B-9E50-99D8AD8DAC5E}"/>
                </c:ext>
              </c:extLst>
            </c:dLbl>
            <c:spPr>
              <a:noFill/>
              <a:ln>
                <a:noFill/>
              </a:ln>
              <a:effectLst/>
            </c:spPr>
            <c:txPr>
              <a:bodyPr rot="0" spcFirstLastPara="1" vertOverflow="overflow" horzOverflow="overflow" vert="horz" wrap="square" lIns="38100" tIns="0" rIns="38100" bIns="19050" anchor="t" anchorCtr="0">
                <a:normAutofit/>
              </a:bodyPr>
              <a:lstStyle/>
              <a:p>
                <a:pPr algn="ctr">
                  <a:defRPr lang="zh-CN" altLang="en-US"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multiLvlStrRef>
              <c:f>Sheet1!$D$19:$G$20</c:f>
              <c:multiLvlStrCache>
                <c:ptCount val="4"/>
                <c:lvl>
                  <c:pt idx="0">
                    <c:v>可靠性</c:v>
                  </c:pt>
                  <c:pt idx="1">
                    <c:v>敏锐度</c:v>
                  </c:pt>
                  <c:pt idx="2">
                    <c:v>可靠性</c:v>
                  </c:pt>
                  <c:pt idx="3">
                    <c:v>敏锐度</c:v>
                  </c:pt>
                </c:lvl>
                <c:lvl>
                  <c:pt idx="0">
                    <c:v>不考虑</c:v>
                  </c:pt>
                  <c:pt idx="2">
                    <c:v>考虑</c:v>
                  </c:pt>
                </c:lvl>
              </c:multiLvlStrCache>
            </c:multiLvlStrRef>
          </c:cat>
          <c:val>
            <c:numRef>
              <c:f>Sheet1!$D$22:$G$22</c:f>
              <c:numCache>
                <c:formatCode>General</c:formatCode>
                <c:ptCount val="4"/>
                <c:pt idx="0">
                  <c:v>0.91249999999999998</c:v>
                </c:pt>
                <c:pt idx="1">
                  <c:v>0.18640000000000001</c:v>
                </c:pt>
                <c:pt idx="2">
                  <c:v>0.91459999999999997</c:v>
                </c:pt>
                <c:pt idx="3">
                  <c:v>7.1400000000000005E-2</c:v>
                </c:pt>
              </c:numCache>
            </c:numRef>
          </c:val>
          <c:shape val="cylinder"/>
          <c:extLst>
            <c:ext xmlns:c16="http://schemas.microsoft.com/office/drawing/2014/chart" uri="{C3380CC4-5D6E-409C-BE32-E72D297353CC}">
              <c16:uniqueId val="{00000001-E0ED-4FAE-A32F-A51E2BC644FE}"/>
            </c:ext>
          </c:extLst>
        </c:ser>
        <c:dLbls>
          <c:showLegendKey val="0"/>
          <c:showVal val="1"/>
          <c:showCatName val="0"/>
          <c:showSerName val="0"/>
          <c:showPercent val="0"/>
          <c:showBubbleSize val="0"/>
        </c:dLbls>
        <c:gapWidth val="100"/>
        <c:gapDepth val="141"/>
        <c:shape val="box"/>
        <c:axId val="-2100028152"/>
        <c:axId val="-2100031832"/>
        <c:axId val="0"/>
      </c:bar3DChart>
      <c:catAx>
        <c:axId val="-21000281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2100031832"/>
        <c:crosses val="autoZero"/>
        <c:auto val="1"/>
        <c:lblAlgn val="ctr"/>
        <c:lblOffset val="100"/>
        <c:noMultiLvlLbl val="0"/>
      </c:catAx>
      <c:valAx>
        <c:axId val="-2100031832"/>
        <c:scaling>
          <c:orientation val="minMax"/>
        </c:scaling>
        <c:delete val="1"/>
        <c:axPos val="b"/>
        <c:numFmt formatCode="General" sourceLinked="1"/>
        <c:majorTickMark val="none"/>
        <c:minorTickMark val="none"/>
        <c:tickLblPos val="nextTo"/>
        <c:crossAx val="-2100028152"/>
        <c:crosses val="autoZero"/>
        <c:crossBetween val="between"/>
      </c:valAx>
      <c:spPr>
        <a:noFill/>
        <a:ln>
          <a:noFill/>
        </a:ln>
        <a:effectLst/>
      </c:spPr>
    </c:plotArea>
    <c:legend>
      <c:legendPos val="b"/>
      <c:layout>
        <c:manualLayout>
          <c:xMode val="edge"/>
          <c:yMode val="edge"/>
          <c:x val="0.14765409636900501"/>
          <c:y val="0.88231052112439301"/>
          <c:w val="0.70469161061142205"/>
          <c:h val="0.1025847687433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chemeClr val="tx1">
          <a:lumMod val="15000"/>
          <a:lumOff val="8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en-US" altLang="zh-CN" sz="1200" dirty="0">
                <a:solidFill>
                  <a:schemeClr val="tx1"/>
                </a:solidFill>
                <a:latin typeface="微软雅黑" panose="020B0503020204020204" pitchFamily="34" charset="-122"/>
                <a:ea typeface="微软雅黑" panose="020B0503020204020204" pitchFamily="34" charset="-122"/>
              </a:rPr>
              <a:t>90%</a:t>
            </a:r>
            <a:r>
              <a:rPr lang="zh-CN" altLang="en-US" sz="1200" dirty="0">
                <a:solidFill>
                  <a:schemeClr val="tx1"/>
                </a:solidFill>
                <a:latin typeface="微软雅黑" panose="020B0503020204020204" pitchFamily="34" charset="-122"/>
                <a:ea typeface="微软雅黑" panose="020B0503020204020204" pitchFamily="34" charset="-122"/>
              </a:rPr>
              <a:t>置信度水平下</a:t>
            </a:r>
            <a:r>
              <a:rPr lang="zh-CN" sz="1200" dirty="0">
                <a:solidFill>
                  <a:schemeClr val="tx1"/>
                </a:solidFill>
                <a:latin typeface="微软雅黑" panose="020B0503020204020204" pitchFamily="34" charset="-122"/>
                <a:ea typeface="微软雅黑" panose="020B0503020204020204" pitchFamily="34" charset="-122"/>
              </a:rPr>
              <a:t>的预测结果评估</a:t>
            </a:r>
          </a:p>
        </c:rich>
      </c:tx>
      <c:layout>
        <c:manualLayout>
          <c:xMode val="edge"/>
          <c:yMode val="edge"/>
          <c:x val="0.26526981834600399"/>
          <c:y val="3.05495007853448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title>
    <c:autoTitleDeleted val="0"/>
    <c:view3D>
      <c:rotX val="0"/>
      <c:rotY val="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0367027279134101"/>
          <c:y val="0.124530353258561"/>
          <c:w val="0.76088095626935404"/>
          <c:h val="0.78265910469936195"/>
        </c:manualLayout>
      </c:layout>
      <c:bar3DChart>
        <c:barDir val="bar"/>
        <c:grouping val="clustered"/>
        <c:varyColors val="0"/>
        <c:ser>
          <c:idx val="0"/>
          <c:order val="0"/>
          <c:tx>
            <c:strRef>
              <c:f>Sheet1!$C$7</c:f>
              <c:strCache>
                <c:ptCount val="1"/>
                <c:pt idx="0">
                  <c:v>不考虑新能源资源预报</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Sheet1!$D$5:$G$6</c:f>
              <c:multiLvlStrCache>
                <c:ptCount val="4"/>
                <c:lvl>
                  <c:pt idx="0">
                    <c:v>可靠性</c:v>
                  </c:pt>
                  <c:pt idx="1">
                    <c:v>敏锐度</c:v>
                  </c:pt>
                  <c:pt idx="2">
                    <c:v>可靠性</c:v>
                  </c:pt>
                  <c:pt idx="3">
                    <c:v>敏锐度</c:v>
                  </c:pt>
                </c:lvl>
                <c:lvl>
                  <c:pt idx="0">
                    <c:v>Case1</c:v>
                  </c:pt>
                  <c:pt idx="2">
                    <c:v>Case2</c:v>
                  </c:pt>
                </c:lvl>
              </c:multiLvlStrCache>
            </c:multiLvlStrRef>
          </c:cat>
          <c:val>
            <c:numRef>
              <c:f>Sheet1!$D$7:$G$7</c:f>
              <c:numCache>
                <c:formatCode>General</c:formatCode>
                <c:ptCount val="4"/>
                <c:pt idx="0">
                  <c:v>0.92269999999999996</c:v>
                </c:pt>
                <c:pt idx="1">
                  <c:v>0.41789999999999999</c:v>
                </c:pt>
                <c:pt idx="2">
                  <c:v>0.91269999999999996</c:v>
                </c:pt>
                <c:pt idx="3">
                  <c:v>0.34789999999999999</c:v>
                </c:pt>
              </c:numCache>
            </c:numRef>
          </c:val>
          <c:shape val="cylinder"/>
          <c:extLst>
            <c:ext xmlns:c16="http://schemas.microsoft.com/office/drawing/2014/chart" uri="{C3380CC4-5D6E-409C-BE32-E72D297353CC}">
              <c16:uniqueId val="{00000000-C1A1-4401-A68A-27BDC6B444E6}"/>
            </c:ext>
          </c:extLst>
        </c:ser>
        <c:ser>
          <c:idx val="1"/>
          <c:order val="1"/>
          <c:tx>
            <c:strRef>
              <c:f>Sheet1!$C$8</c:f>
              <c:strCache>
                <c:ptCount val="1"/>
                <c:pt idx="0">
                  <c:v>考虑新能源资源预报</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Sheet1!$D$5:$G$6</c:f>
              <c:multiLvlStrCache>
                <c:ptCount val="4"/>
                <c:lvl>
                  <c:pt idx="0">
                    <c:v>可靠性</c:v>
                  </c:pt>
                  <c:pt idx="1">
                    <c:v>敏锐度</c:v>
                  </c:pt>
                  <c:pt idx="2">
                    <c:v>可靠性</c:v>
                  </c:pt>
                  <c:pt idx="3">
                    <c:v>敏锐度</c:v>
                  </c:pt>
                </c:lvl>
                <c:lvl>
                  <c:pt idx="0">
                    <c:v>Case1</c:v>
                  </c:pt>
                  <c:pt idx="2">
                    <c:v>Case2</c:v>
                  </c:pt>
                </c:lvl>
              </c:multiLvlStrCache>
            </c:multiLvlStrRef>
          </c:cat>
          <c:val>
            <c:numRef>
              <c:f>Sheet1!$D$8:$G$8</c:f>
              <c:numCache>
                <c:formatCode>General</c:formatCode>
                <c:ptCount val="4"/>
                <c:pt idx="0">
                  <c:v>0.92610000000000003</c:v>
                </c:pt>
                <c:pt idx="1">
                  <c:v>0.1734</c:v>
                </c:pt>
                <c:pt idx="2">
                  <c:v>0.90429999999999999</c:v>
                </c:pt>
                <c:pt idx="3">
                  <c:v>0.16339999999999999</c:v>
                </c:pt>
              </c:numCache>
            </c:numRef>
          </c:val>
          <c:shape val="cylinder"/>
          <c:extLst>
            <c:ext xmlns:c16="http://schemas.microsoft.com/office/drawing/2014/chart" uri="{C3380CC4-5D6E-409C-BE32-E72D297353CC}">
              <c16:uniqueId val="{00000001-C1A1-4401-A68A-27BDC6B444E6}"/>
            </c:ext>
          </c:extLst>
        </c:ser>
        <c:dLbls>
          <c:showLegendKey val="0"/>
          <c:showVal val="1"/>
          <c:showCatName val="0"/>
          <c:showSerName val="0"/>
          <c:showPercent val="0"/>
          <c:showBubbleSize val="0"/>
        </c:dLbls>
        <c:gapWidth val="80"/>
        <c:gapDepth val="141"/>
        <c:shape val="box"/>
        <c:axId val="-2100114344"/>
        <c:axId val="-2100117928"/>
        <c:axId val="0"/>
      </c:bar3DChart>
      <c:catAx>
        <c:axId val="-2100114344"/>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2100117928"/>
        <c:crosses val="autoZero"/>
        <c:auto val="1"/>
        <c:lblAlgn val="ctr"/>
        <c:lblOffset val="100"/>
        <c:noMultiLvlLbl val="0"/>
      </c:catAx>
      <c:valAx>
        <c:axId val="-2100117928"/>
        <c:scaling>
          <c:orientation val="minMax"/>
        </c:scaling>
        <c:delete val="1"/>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2100114344"/>
        <c:crosses val="autoZero"/>
        <c:crossBetween val="between"/>
      </c:valAx>
      <c:spPr>
        <a:noFill/>
        <a:ln>
          <a:noFill/>
        </a:ln>
        <a:effectLst/>
      </c:spPr>
    </c:plotArea>
    <c:legend>
      <c:legendPos val="b"/>
      <c:layout>
        <c:manualLayout>
          <c:xMode val="edge"/>
          <c:yMode val="edge"/>
          <c:x val="0.14765409636900501"/>
          <c:y val="0.88362347357760096"/>
          <c:w val="0.70469161061142205"/>
          <c:h val="9.7278624108921199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5">
        <a:lumMod val="20000"/>
        <a:lumOff val="80000"/>
      </a:schemeClr>
    </a:solidFill>
    <a:ln w="9525" cap="flat" cmpd="sng" algn="ctr">
      <a:solidFill>
        <a:schemeClr val="tx2">
          <a:lumMod val="15000"/>
          <a:lumOff val="85000"/>
        </a:schemeClr>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4109371652405696E-2"/>
          <c:y val="6.2440463781131203E-2"/>
          <c:w val="0.88949853156147496"/>
          <c:h val="0.84345515873652199"/>
        </c:manualLayout>
      </c:layout>
      <c:areaChart>
        <c:grouping val="standard"/>
        <c:varyColors val="0"/>
        <c:ser>
          <c:idx val="0"/>
          <c:order val="0"/>
          <c:tx>
            <c:strRef>
              <c:f>Sheet1!$B$1</c:f>
              <c:strCache>
                <c:ptCount val="1"/>
                <c:pt idx="0">
                  <c:v>2018年</c:v>
                </c:pt>
              </c:strCache>
            </c:strRef>
          </c:tx>
          <c:spPr>
            <a:solidFill>
              <a:srgbClr val="F79646">
                <a:alpha val="20000"/>
              </a:srgbClr>
            </a:solidFill>
            <a:ln w="38100">
              <a:solidFill>
                <a:srgbClr val="F79646">
                  <a:lumMod val="75000"/>
                </a:srgbClr>
              </a:solidFill>
            </a:ln>
          </c:spPr>
          <c:cat>
            <c:numRef>
              <c:f>Sheet1!$A$2:$A$673</c:f>
              <c:numCache>
                <c:formatCode>[$-F400]h:mm:ss\ AM/PM</c:formatCode>
                <c:ptCount val="672"/>
                <c:pt idx="0">
                  <c:v>42053</c:v>
                </c:pt>
                <c:pt idx="1">
                  <c:v>42053.010416666657</c:v>
                </c:pt>
                <c:pt idx="2">
                  <c:v>42053.020833333278</c:v>
                </c:pt>
                <c:pt idx="3">
                  <c:v>42053.03125</c:v>
                </c:pt>
                <c:pt idx="4">
                  <c:v>42053.041666666672</c:v>
                </c:pt>
                <c:pt idx="5">
                  <c:v>42053.052083333278</c:v>
                </c:pt>
                <c:pt idx="6">
                  <c:v>42053.0625</c:v>
                </c:pt>
                <c:pt idx="7">
                  <c:v>42053.072916666599</c:v>
                </c:pt>
                <c:pt idx="8">
                  <c:v>42053.083333333278</c:v>
                </c:pt>
                <c:pt idx="9">
                  <c:v>42053.093749999993</c:v>
                </c:pt>
                <c:pt idx="10">
                  <c:v>42053.104166666577</c:v>
                </c:pt>
                <c:pt idx="11">
                  <c:v>42053.114583333278</c:v>
                </c:pt>
                <c:pt idx="12">
                  <c:v>42053.125</c:v>
                </c:pt>
                <c:pt idx="13">
                  <c:v>42053.135416666577</c:v>
                </c:pt>
                <c:pt idx="14">
                  <c:v>42053.145833333278</c:v>
                </c:pt>
                <c:pt idx="15">
                  <c:v>42053.15625</c:v>
                </c:pt>
                <c:pt idx="16">
                  <c:v>42053.166666666577</c:v>
                </c:pt>
                <c:pt idx="17">
                  <c:v>42053.177083333263</c:v>
                </c:pt>
                <c:pt idx="18">
                  <c:v>42053.1875</c:v>
                </c:pt>
                <c:pt idx="19">
                  <c:v>42053.197916666577</c:v>
                </c:pt>
                <c:pt idx="20">
                  <c:v>42053.208333333278</c:v>
                </c:pt>
                <c:pt idx="21">
                  <c:v>42053.218749999898</c:v>
                </c:pt>
                <c:pt idx="22">
                  <c:v>42053.229166666562</c:v>
                </c:pt>
                <c:pt idx="23">
                  <c:v>42053.239583333263</c:v>
                </c:pt>
                <c:pt idx="24">
                  <c:v>42053.249999999898</c:v>
                </c:pt>
                <c:pt idx="25">
                  <c:v>42053.260416666577</c:v>
                </c:pt>
                <c:pt idx="26">
                  <c:v>42053.270833333278</c:v>
                </c:pt>
                <c:pt idx="27">
                  <c:v>42053.281249999898</c:v>
                </c:pt>
                <c:pt idx="28">
                  <c:v>42053.291666666562</c:v>
                </c:pt>
                <c:pt idx="29">
                  <c:v>42053.302083333278</c:v>
                </c:pt>
                <c:pt idx="30">
                  <c:v>42053.312499999898</c:v>
                </c:pt>
                <c:pt idx="31">
                  <c:v>42053.322916666599</c:v>
                </c:pt>
                <c:pt idx="32">
                  <c:v>42053.333333333278</c:v>
                </c:pt>
                <c:pt idx="33">
                  <c:v>42053.343749999898</c:v>
                </c:pt>
                <c:pt idx="34">
                  <c:v>42053.354166666599</c:v>
                </c:pt>
                <c:pt idx="35">
                  <c:v>42053.364583333198</c:v>
                </c:pt>
                <c:pt idx="36">
                  <c:v>42053.374999999898</c:v>
                </c:pt>
                <c:pt idx="37">
                  <c:v>42053.385416666599</c:v>
                </c:pt>
                <c:pt idx="38">
                  <c:v>42053.395833333198</c:v>
                </c:pt>
                <c:pt idx="39">
                  <c:v>42053.406249999898</c:v>
                </c:pt>
                <c:pt idx="40">
                  <c:v>42053.416666666599</c:v>
                </c:pt>
                <c:pt idx="41">
                  <c:v>42053.427083333183</c:v>
                </c:pt>
                <c:pt idx="42">
                  <c:v>42053.437499999898</c:v>
                </c:pt>
                <c:pt idx="43">
                  <c:v>42053.447916666599</c:v>
                </c:pt>
                <c:pt idx="44">
                  <c:v>42053.458333333198</c:v>
                </c:pt>
                <c:pt idx="45">
                  <c:v>42053.468749999898</c:v>
                </c:pt>
                <c:pt idx="46">
                  <c:v>42053.479166666577</c:v>
                </c:pt>
                <c:pt idx="47">
                  <c:v>42053.489583333198</c:v>
                </c:pt>
                <c:pt idx="48">
                  <c:v>42053.499999999898</c:v>
                </c:pt>
                <c:pt idx="49">
                  <c:v>42053.510416666497</c:v>
                </c:pt>
                <c:pt idx="50">
                  <c:v>42053.520833333198</c:v>
                </c:pt>
                <c:pt idx="51">
                  <c:v>42053.531249999898</c:v>
                </c:pt>
                <c:pt idx="52">
                  <c:v>42053.541666666482</c:v>
                </c:pt>
                <c:pt idx="53">
                  <c:v>42053.552083333198</c:v>
                </c:pt>
                <c:pt idx="54">
                  <c:v>42053.562499999898</c:v>
                </c:pt>
                <c:pt idx="55">
                  <c:v>42053.572916666497</c:v>
                </c:pt>
                <c:pt idx="56">
                  <c:v>42053.583333333198</c:v>
                </c:pt>
                <c:pt idx="57">
                  <c:v>42053.593749999884</c:v>
                </c:pt>
                <c:pt idx="58">
                  <c:v>42053.604166666482</c:v>
                </c:pt>
                <c:pt idx="59">
                  <c:v>42053.614583333198</c:v>
                </c:pt>
                <c:pt idx="60">
                  <c:v>42053.624999999898</c:v>
                </c:pt>
                <c:pt idx="61">
                  <c:v>42053.635416666482</c:v>
                </c:pt>
                <c:pt idx="62">
                  <c:v>42053.645833333198</c:v>
                </c:pt>
                <c:pt idx="63">
                  <c:v>42053.656249999811</c:v>
                </c:pt>
                <c:pt idx="64">
                  <c:v>42053.666666666482</c:v>
                </c:pt>
                <c:pt idx="65">
                  <c:v>42053.677083333183</c:v>
                </c:pt>
                <c:pt idx="66">
                  <c:v>42053.687499999811</c:v>
                </c:pt>
                <c:pt idx="67">
                  <c:v>42053.697916666482</c:v>
                </c:pt>
                <c:pt idx="68">
                  <c:v>42053.708333333198</c:v>
                </c:pt>
                <c:pt idx="69">
                  <c:v>42053.718749999811</c:v>
                </c:pt>
                <c:pt idx="70">
                  <c:v>42053.729166666461</c:v>
                </c:pt>
                <c:pt idx="71">
                  <c:v>42053.739583333183</c:v>
                </c:pt>
                <c:pt idx="72">
                  <c:v>42053.749999999811</c:v>
                </c:pt>
                <c:pt idx="73">
                  <c:v>42053.760416666482</c:v>
                </c:pt>
                <c:pt idx="74">
                  <c:v>42053.770833333198</c:v>
                </c:pt>
                <c:pt idx="75">
                  <c:v>42053.781249999811</c:v>
                </c:pt>
                <c:pt idx="76">
                  <c:v>42053.791666666461</c:v>
                </c:pt>
                <c:pt idx="77">
                  <c:v>42053.802083333103</c:v>
                </c:pt>
                <c:pt idx="78">
                  <c:v>42053.812499999811</c:v>
                </c:pt>
                <c:pt idx="79">
                  <c:v>42053.822916666497</c:v>
                </c:pt>
                <c:pt idx="80">
                  <c:v>42053.833333333103</c:v>
                </c:pt>
                <c:pt idx="81">
                  <c:v>42053.843749999811</c:v>
                </c:pt>
                <c:pt idx="82">
                  <c:v>42053.854166666497</c:v>
                </c:pt>
                <c:pt idx="83">
                  <c:v>42053.864583333103</c:v>
                </c:pt>
                <c:pt idx="84">
                  <c:v>42053.874999999811</c:v>
                </c:pt>
                <c:pt idx="85">
                  <c:v>42053.885416666497</c:v>
                </c:pt>
                <c:pt idx="86">
                  <c:v>42053.895833333103</c:v>
                </c:pt>
                <c:pt idx="87">
                  <c:v>42053.906249999811</c:v>
                </c:pt>
                <c:pt idx="88">
                  <c:v>42053.916666666497</c:v>
                </c:pt>
                <c:pt idx="89">
                  <c:v>42053.927083333103</c:v>
                </c:pt>
                <c:pt idx="90">
                  <c:v>42053.937499999811</c:v>
                </c:pt>
                <c:pt idx="91">
                  <c:v>42053.947916666402</c:v>
                </c:pt>
                <c:pt idx="92">
                  <c:v>42053.958333333103</c:v>
                </c:pt>
                <c:pt idx="93">
                  <c:v>42053.968749999811</c:v>
                </c:pt>
                <c:pt idx="94">
                  <c:v>42053.979166666402</c:v>
                </c:pt>
                <c:pt idx="95">
                  <c:v>42053.989583333103</c:v>
                </c:pt>
                <c:pt idx="96">
                  <c:v>42053.999999999811</c:v>
                </c:pt>
                <c:pt idx="97">
                  <c:v>42054.010416666402</c:v>
                </c:pt>
                <c:pt idx="98">
                  <c:v>42054.020833333103</c:v>
                </c:pt>
                <c:pt idx="99">
                  <c:v>42054.031249999811</c:v>
                </c:pt>
                <c:pt idx="100">
                  <c:v>42054.041666666402</c:v>
                </c:pt>
                <c:pt idx="101">
                  <c:v>42054.052083333103</c:v>
                </c:pt>
                <c:pt idx="102">
                  <c:v>42054.062499999811</c:v>
                </c:pt>
                <c:pt idx="103">
                  <c:v>42054.072916666402</c:v>
                </c:pt>
                <c:pt idx="104">
                  <c:v>42054.083333333103</c:v>
                </c:pt>
                <c:pt idx="105">
                  <c:v>42054.093749999673</c:v>
                </c:pt>
                <c:pt idx="106">
                  <c:v>42054.104166666402</c:v>
                </c:pt>
                <c:pt idx="107">
                  <c:v>42054.114583333103</c:v>
                </c:pt>
                <c:pt idx="108">
                  <c:v>42054.124999999702</c:v>
                </c:pt>
                <c:pt idx="109">
                  <c:v>42054.135416666402</c:v>
                </c:pt>
                <c:pt idx="110">
                  <c:v>42054.145833333103</c:v>
                </c:pt>
                <c:pt idx="111">
                  <c:v>42054.156249999702</c:v>
                </c:pt>
                <c:pt idx="112">
                  <c:v>42054.166666666402</c:v>
                </c:pt>
                <c:pt idx="113">
                  <c:v>42054.177083333103</c:v>
                </c:pt>
                <c:pt idx="114">
                  <c:v>42054.187499999702</c:v>
                </c:pt>
                <c:pt idx="115">
                  <c:v>42054.197916666402</c:v>
                </c:pt>
                <c:pt idx="116">
                  <c:v>42054.208333333103</c:v>
                </c:pt>
                <c:pt idx="117">
                  <c:v>42054.218749999702</c:v>
                </c:pt>
                <c:pt idx="118">
                  <c:v>42054.229166666359</c:v>
                </c:pt>
                <c:pt idx="119">
                  <c:v>42054.239583332987</c:v>
                </c:pt>
                <c:pt idx="120">
                  <c:v>42054.249999999702</c:v>
                </c:pt>
                <c:pt idx="121">
                  <c:v>42054.260416666402</c:v>
                </c:pt>
                <c:pt idx="122">
                  <c:v>42054.270833333001</c:v>
                </c:pt>
                <c:pt idx="123">
                  <c:v>42054.281249999702</c:v>
                </c:pt>
                <c:pt idx="124">
                  <c:v>42054.291666666359</c:v>
                </c:pt>
                <c:pt idx="125">
                  <c:v>42054.302083333001</c:v>
                </c:pt>
                <c:pt idx="126">
                  <c:v>42054.312499999702</c:v>
                </c:pt>
                <c:pt idx="127">
                  <c:v>42054.322916666402</c:v>
                </c:pt>
                <c:pt idx="128">
                  <c:v>42054.333333333001</c:v>
                </c:pt>
                <c:pt idx="129">
                  <c:v>42054.343749999702</c:v>
                </c:pt>
                <c:pt idx="130">
                  <c:v>42054.354166666402</c:v>
                </c:pt>
                <c:pt idx="131">
                  <c:v>42054.364583333001</c:v>
                </c:pt>
                <c:pt idx="132">
                  <c:v>42054.374999999702</c:v>
                </c:pt>
                <c:pt idx="133">
                  <c:v>42054.3854166663</c:v>
                </c:pt>
                <c:pt idx="134">
                  <c:v>42054.395833333001</c:v>
                </c:pt>
                <c:pt idx="135">
                  <c:v>42054.406249999702</c:v>
                </c:pt>
                <c:pt idx="136">
                  <c:v>42054.4166666663</c:v>
                </c:pt>
                <c:pt idx="137">
                  <c:v>42054.427083332987</c:v>
                </c:pt>
                <c:pt idx="138">
                  <c:v>42054.437499999702</c:v>
                </c:pt>
                <c:pt idx="139">
                  <c:v>42054.4479166663</c:v>
                </c:pt>
                <c:pt idx="140">
                  <c:v>42054.458333333001</c:v>
                </c:pt>
                <c:pt idx="141">
                  <c:v>42054.468749999702</c:v>
                </c:pt>
                <c:pt idx="142">
                  <c:v>42054.479166666271</c:v>
                </c:pt>
                <c:pt idx="143">
                  <c:v>42054.489583333001</c:v>
                </c:pt>
                <c:pt idx="144">
                  <c:v>42054.499999999702</c:v>
                </c:pt>
                <c:pt idx="145">
                  <c:v>42054.5104166663</c:v>
                </c:pt>
                <c:pt idx="146">
                  <c:v>42054.520833333001</c:v>
                </c:pt>
                <c:pt idx="147">
                  <c:v>42054.5312499996</c:v>
                </c:pt>
                <c:pt idx="148">
                  <c:v>42054.541666666271</c:v>
                </c:pt>
                <c:pt idx="149">
                  <c:v>42054.552083333001</c:v>
                </c:pt>
                <c:pt idx="150">
                  <c:v>42054.5624999996</c:v>
                </c:pt>
                <c:pt idx="151">
                  <c:v>42054.5729166663</c:v>
                </c:pt>
                <c:pt idx="152">
                  <c:v>42054.583333333001</c:v>
                </c:pt>
                <c:pt idx="153">
                  <c:v>42054.593749999593</c:v>
                </c:pt>
                <c:pt idx="154">
                  <c:v>42054.604166666271</c:v>
                </c:pt>
                <c:pt idx="155">
                  <c:v>42054.614583333001</c:v>
                </c:pt>
                <c:pt idx="156">
                  <c:v>42054.6249999996</c:v>
                </c:pt>
                <c:pt idx="157">
                  <c:v>42054.635416666271</c:v>
                </c:pt>
                <c:pt idx="158">
                  <c:v>42054.645833333001</c:v>
                </c:pt>
                <c:pt idx="159">
                  <c:v>42054.6562499996</c:v>
                </c:pt>
                <c:pt idx="160">
                  <c:v>42054.666666666271</c:v>
                </c:pt>
                <c:pt idx="161">
                  <c:v>42054.677083332877</c:v>
                </c:pt>
                <c:pt idx="162">
                  <c:v>42054.6874999996</c:v>
                </c:pt>
                <c:pt idx="163">
                  <c:v>42054.697916666271</c:v>
                </c:pt>
                <c:pt idx="164">
                  <c:v>42054.708333332899</c:v>
                </c:pt>
                <c:pt idx="165">
                  <c:v>42054.7187499996</c:v>
                </c:pt>
                <c:pt idx="166">
                  <c:v>42054.729166666257</c:v>
                </c:pt>
                <c:pt idx="167">
                  <c:v>42054.739583332877</c:v>
                </c:pt>
                <c:pt idx="168">
                  <c:v>42054.7499999996</c:v>
                </c:pt>
                <c:pt idx="169">
                  <c:v>42054.760416666271</c:v>
                </c:pt>
                <c:pt idx="170">
                  <c:v>42054.770833332899</c:v>
                </c:pt>
                <c:pt idx="171">
                  <c:v>42054.7812499996</c:v>
                </c:pt>
                <c:pt idx="172">
                  <c:v>42054.791666666162</c:v>
                </c:pt>
                <c:pt idx="173">
                  <c:v>42054.802083332899</c:v>
                </c:pt>
                <c:pt idx="174">
                  <c:v>42054.8124999996</c:v>
                </c:pt>
                <c:pt idx="175">
                  <c:v>42054.822916666199</c:v>
                </c:pt>
                <c:pt idx="176">
                  <c:v>42054.833333332899</c:v>
                </c:pt>
                <c:pt idx="177">
                  <c:v>42054.8437499996</c:v>
                </c:pt>
                <c:pt idx="178">
                  <c:v>42054.854166666199</c:v>
                </c:pt>
                <c:pt idx="179">
                  <c:v>42054.864583332899</c:v>
                </c:pt>
                <c:pt idx="180">
                  <c:v>42054.8749999996</c:v>
                </c:pt>
                <c:pt idx="181">
                  <c:v>42054.885416666199</c:v>
                </c:pt>
                <c:pt idx="182">
                  <c:v>42054.895833332899</c:v>
                </c:pt>
                <c:pt idx="183">
                  <c:v>42054.9062499996</c:v>
                </c:pt>
                <c:pt idx="184">
                  <c:v>42054.916666666199</c:v>
                </c:pt>
                <c:pt idx="185">
                  <c:v>42054.927083332877</c:v>
                </c:pt>
                <c:pt idx="186">
                  <c:v>42054.937499999498</c:v>
                </c:pt>
                <c:pt idx="187">
                  <c:v>42054.947916666199</c:v>
                </c:pt>
                <c:pt idx="188">
                  <c:v>42054.958333332899</c:v>
                </c:pt>
                <c:pt idx="189">
                  <c:v>42054.968749999498</c:v>
                </c:pt>
                <c:pt idx="190">
                  <c:v>42054.979166666177</c:v>
                </c:pt>
                <c:pt idx="191">
                  <c:v>42054.989583332899</c:v>
                </c:pt>
                <c:pt idx="192">
                  <c:v>42054.999999999498</c:v>
                </c:pt>
                <c:pt idx="193">
                  <c:v>42055.010416666199</c:v>
                </c:pt>
                <c:pt idx="194">
                  <c:v>42055.020833332899</c:v>
                </c:pt>
                <c:pt idx="195">
                  <c:v>42055.031249999498</c:v>
                </c:pt>
                <c:pt idx="196">
                  <c:v>42055.041666666177</c:v>
                </c:pt>
                <c:pt idx="197">
                  <c:v>42055.052083332899</c:v>
                </c:pt>
                <c:pt idx="198">
                  <c:v>42055.062499999498</c:v>
                </c:pt>
                <c:pt idx="199">
                  <c:v>42055.072916666199</c:v>
                </c:pt>
                <c:pt idx="200">
                  <c:v>42055.083333332797</c:v>
                </c:pt>
                <c:pt idx="201">
                  <c:v>42055.093749999483</c:v>
                </c:pt>
                <c:pt idx="202">
                  <c:v>42055.104166666177</c:v>
                </c:pt>
                <c:pt idx="203">
                  <c:v>42055.114583332797</c:v>
                </c:pt>
                <c:pt idx="204">
                  <c:v>42055.124999999498</c:v>
                </c:pt>
                <c:pt idx="205">
                  <c:v>42055.135416666177</c:v>
                </c:pt>
                <c:pt idx="206">
                  <c:v>42055.145833332797</c:v>
                </c:pt>
                <c:pt idx="207">
                  <c:v>42055.156249999498</c:v>
                </c:pt>
                <c:pt idx="208">
                  <c:v>42055.166666666177</c:v>
                </c:pt>
                <c:pt idx="209">
                  <c:v>42055.177083332783</c:v>
                </c:pt>
                <c:pt idx="210">
                  <c:v>42055.187499999498</c:v>
                </c:pt>
                <c:pt idx="211">
                  <c:v>42055.197916666177</c:v>
                </c:pt>
                <c:pt idx="212">
                  <c:v>42055.208333332797</c:v>
                </c:pt>
                <c:pt idx="213">
                  <c:v>42055.218749999498</c:v>
                </c:pt>
                <c:pt idx="214">
                  <c:v>42055.22916666606</c:v>
                </c:pt>
                <c:pt idx="215">
                  <c:v>42055.239583332783</c:v>
                </c:pt>
                <c:pt idx="216">
                  <c:v>42055.249999999498</c:v>
                </c:pt>
                <c:pt idx="217">
                  <c:v>42055.260416666068</c:v>
                </c:pt>
                <c:pt idx="218">
                  <c:v>42055.270833332797</c:v>
                </c:pt>
                <c:pt idx="219">
                  <c:v>42055.281249999498</c:v>
                </c:pt>
                <c:pt idx="220">
                  <c:v>42055.29166666606</c:v>
                </c:pt>
                <c:pt idx="221">
                  <c:v>42055.302083332797</c:v>
                </c:pt>
                <c:pt idx="222">
                  <c:v>42055.312499999498</c:v>
                </c:pt>
                <c:pt idx="223">
                  <c:v>42055.322916666097</c:v>
                </c:pt>
                <c:pt idx="224">
                  <c:v>42055.333333332797</c:v>
                </c:pt>
                <c:pt idx="225">
                  <c:v>42055.343749999498</c:v>
                </c:pt>
                <c:pt idx="226">
                  <c:v>42055.354166666097</c:v>
                </c:pt>
                <c:pt idx="227">
                  <c:v>42055.364583332797</c:v>
                </c:pt>
                <c:pt idx="228">
                  <c:v>42055.374999999403</c:v>
                </c:pt>
                <c:pt idx="229">
                  <c:v>42055.385416666097</c:v>
                </c:pt>
                <c:pt idx="230">
                  <c:v>42055.395833332797</c:v>
                </c:pt>
                <c:pt idx="231">
                  <c:v>42055.406249999403</c:v>
                </c:pt>
                <c:pt idx="232">
                  <c:v>42055.416666666097</c:v>
                </c:pt>
                <c:pt idx="233">
                  <c:v>42055.427083332783</c:v>
                </c:pt>
                <c:pt idx="234">
                  <c:v>42055.437499999403</c:v>
                </c:pt>
                <c:pt idx="235">
                  <c:v>42055.447916666097</c:v>
                </c:pt>
                <c:pt idx="236">
                  <c:v>42055.458333332797</c:v>
                </c:pt>
                <c:pt idx="237">
                  <c:v>42055.468749999403</c:v>
                </c:pt>
                <c:pt idx="238">
                  <c:v>42055.479166666068</c:v>
                </c:pt>
                <c:pt idx="239">
                  <c:v>42055.489583332797</c:v>
                </c:pt>
                <c:pt idx="240">
                  <c:v>42055.499999999403</c:v>
                </c:pt>
                <c:pt idx="241">
                  <c:v>42055.510416666097</c:v>
                </c:pt>
                <c:pt idx="242">
                  <c:v>42055.520833332703</c:v>
                </c:pt>
                <c:pt idx="243">
                  <c:v>42055.531249999403</c:v>
                </c:pt>
                <c:pt idx="244">
                  <c:v>42055.541666666068</c:v>
                </c:pt>
                <c:pt idx="245">
                  <c:v>42055.552083332703</c:v>
                </c:pt>
                <c:pt idx="246">
                  <c:v>42055.562499999403</c:v>
                </c:pt>
                <c:pt idx="247">
                  <c:v>42055.572916666097</c:v>
                </c:pt>
                <c:pt idx="248">
                  <c:v>42055.583333332703</c:v>
                </c:pt>
                <c:pt idx="249">
                  <c:v>42055.593749999403</c:v>
                </c:pt>
                <c:pt idx="250">
                  <c:v>42055.604166666068</c:v>
                </c:pt>
                <c:pt idx="251">
                  <c:v>42055.614583332703</c:v>
                </c:pt>
                <c:pt idx="252">
                  <c:v>42055.624999999403</c:v>
                </c:pt>
                <c:pt idx="253">
                  <c:v>42055.635416666068</c:v>
                </c:pt>
                <c:pt idx="254">
                  <c:v>42055.645833332703</c:v>
                </c:pt>
                <c:pt idx="255">
                  <c:v>42055.656249999403</c:v>
                </c:pt>
                <c:pt idx="256">
                  <c:v>42055.666666665973</c:v>
                </c:pt>
                <c:pt idx="257">
                  <c:v>42055.677083332703</c:v>
                </c:pt>
                <c:pt idx="258">
                  <c:v>42055.687499999403</c:v>
                </c:pt>
                <c:pt idx="259">
                  <c:v>42055.697916665973</c:v>
                </c:pt>
                <c:pt idx="260">
                  <c:v>42055.708333332703</c:v>
                </c:pt>
                <c:pt idx="261">
                  <c:v>42055.718749999403</c:v>
                </c:pt>
                <c:pt idx="262">
                  <c:v>42055.729166665958</c:v>
                </c:pt>
                <c:pt idx="263">
                  <c:v>42055.739583332703</c:v>
                </c:pt>
                <c:pt idx="264">
                  <c:v>42055.749999999403</c:v>
                </c:pt>
                <c:pt idx="265">
                  <c:v>42055.760416665973</c:v>
                </c:pt>
                <c:pt idx="266">
                  <c:v>42055.770833332703</c:v>
                </c:pt>
                <c:pt idx="267">
                  <c:v>42055.781249999403</c:v>
                </c:pt>
                <c:pt idx="268">
                  <c:v>42055.791666665958</c:v>
                </c:pt>
                <c:pt idx="269">
                  <c:v>42055.802083332703</c:v>
                </c:pt>
                <c:pt idx="270">
                  <c:v>42055.812499999302</c:v>
                </c:pt>
                <c:pt idx="271">
                  <c:v>42055.822916666002</c:v>
                </c:pt>
                <c:pt idx="272">
                  <c:v>42055.833333332703</c:v>
                </c:pt>
                <c:pt idx="273">
                  <c:v>42055.843749999302</c:v>
                </c:pt>
                <c:pt idx="274">
                  <c:v>42055.854166666002</c:v>
                </c:pt>
                <c:pt idx="275">
                  <c:v>42055.864583332703</c:v>
                </c:pt>
                <c:pt idx="276">
                  <c:v>42055.874999999302</c:v>
                </c:pt>
                <c:pt idx="277">
                  <c:v>42055.885416666002</c:v>
                </c:pt>
                <c:pt idx="278">
                  <c:v>42055.895833332703</c:v>
                </c:pt>
                <c:pt idx="279">
                  <c:v>42055.906249999302</c:v>
                </c:pt>
                <c:pt idx="280">
                  <c:v>42055.916666666002</c:v>
                </c:pt>
                <c:pt idx="281">
                  <c:v>42055.927083332703</c:v>
                </c:pt>
                <c:pt idx="282">
                  <c:v>42055.937499999302</c:v>
                </c:pt>
                <c:pt idx="283">
                  <c:v>42055.947916666002</c:v>
                </c:pt>
                <c:pt idx="284">
                  <c:v>42055.958333332601</c:v>
                </c:pt>
                <c:pt idx="285">
                  <c:v>42055.968749999302</c:v>
                </c:pt>
                <c:pt idx="286">
                  <c:v>42055.979166665973</c:v>
                </c:pt>
                <c:pt idx="287">
                  <c:v>42055.989583332601</c:v>
                </c:pt>
                <c:pt idx="288">
                  <c:v>42055.999999999302</c:v>
                </c:pt>
                <c:pt idx="289">
                  <c:v>42056.010416666002</c:v>
                </c:pt>
                <c:pt idx="290">
                  <c:v>42056.020833332601</c:v>
                </c:pt>
                <c:pt idx="291">
                  <c:v>42056.031249999302</c:v>
                </c:pt>
                <c:pt idx="292">
                  <c:v>42056.041666665973</c:v>
                </c:pt>
                <c:pt idx="293">
                  <c:v>42056.052083332601</c:v>
                </c:pt>
                <c:pt idx="294">
                  <c:v>42056.062499999302</c:v>
                </c:pt>
                <c:pt idx="295">
                  <c:v>42056.072916666002</c:v>
                </c:pt>
                <c:pt idx="296">
                  <c:v>42056.083333332601</c:v>
                </c:pt>
                <c:pt idx="297">
                  <c:v>42056.093749999272</c:v>
                </c:pt>
                <c:pt idx="298">
                  <c:v>42056.104166665871</c:v>
                </c:pt>
                <c:pt idx="299">
                  <c:v>42056.114583332601</c:v>
                </c:pt>
                <c:pt idx="300">
                  <c:v>42056.124999999302</c:v>
                </c:pt>
                <c:pt idx="301">
                  <c:v>42056.135416665871</c:v>
                </c:pt>
                <c:pt idx="302">
                  <c:v>42056.145833332601</c:v>
                </c:pt>
                <c:pt idx="303">
                  <c:v>42056.156249999302</c:v>
                </c:pt>
                <c:pt idx="304">
                  <c:v>42056.166666665871</c:v>
                </c:pt>
                <c:pt idx="305">
                  <c:v>42056.177083332594</c:v>
                </c:pt>
                <c:pt idx="306">
                  <c:v>42056.187499999302</c:v>
                </c:pt>
                <c:pt idx="307">
                  <c:v>42056.197916665871</c:v>
                </c:pt>
                <c:pt idx="308">
                  <c:v>42056.208333332601</c:v>
                </c:pt>
                <c:pt idx="309">
                  <c:v>42056.218749999302</c:v>
                </c:pt>
                <c:pt idx="310">
                  <c:v>42056.229166665857</c:v>
                </c:pt>
                <c:pt idx="311">
                  <c:v>42056.239583332594</c:v>
                </c:pt>
                <c:pt idx="312">
                  <c:v>42056.2499999992</c:v>
                </c:pt>
                <c:pt idx="313">
                  <c:v>42056.260416665871</c:v>
                </c:pt>
                <c:pt idx="314">
                  <c:v>42056.270833332601</c:v>
                </c:pt>
                <c:pt idx="315">
                  <c:v>42056.2812499992</c:v>
                </c:pt>
                <c:pt idx="316">
                  <c:v>42056.291666665857</c:v>
                </c:pt>
                <c:pt idx="317">
                  <c:v>42056.302083332601</c:v>
                </c:pt>
                <c:pt idx="318">
                  <c:v>42056.3124999992</c:v>
                </c:pt>
                <c:pt idx="319">
                  <c:v>42056.3229166659</c:v>
                </c:pt>
                <c:pt idx="320">
                  <c:v>42056.333333332601</c:v>
                </c:pt>
                <c:pt idx="321">
                  <c:v>42056.3437499992</c:v>
                </c:pt>
                <c:pt idx="322">
                  <c:v>42056.3541666659</c:v>
                </c:pt>
                <c:pt idx="323">
                  <c:v>42056.364583332499</c:v>
                </c:pt>
                <c:pt idx="324">
                  <c:v>42056.3749999992</c:v>
                </c:pt>
                <c:pt idx="325">
                  <c:v>42056.3854166659</c:v>
                </c:pt>
                <c:pt idx="326">
                  <c:v>42056.395833332499</c:v>
                </c:pt>
                <c:pt idx="327">
                  <c:v>42056.4062499992</c:v>
                </c:pt>
                <c:pt idx="328">
                  <c:v>42056.4166666659</c:v>
                </c:pt>
                <c:pt idx="329">
                  <c:v>42056.427083332477</c:v>
                </c:pt>
                <c:pt idx="330">
                  <c:v>42056.4374999992</c:v>
                </c:pt>
                <c:pt idx="331">
                  <c:v>42056.4479166659</c:v>
                </c:pt>
                <c:pt idx="332">
                  <c:v>42056.458333332499</c:v>
                </c:pt>
                <c:pt idx="333">
                  <c:v>42056.4687499992</c:v>
                </c:pt>
                <c:pt idx="334">
                  <c:v>42056.479166665871</c:v>
                </c:pt>
                <c:pt idx="335">
                  <c:v>42056.489583332499</c:v>
                </c:pt>
                <c:pt idx="336">
                  <c:v>42056.4999999992</c:v>
                </c:pt>
                <c:pt idx="337">
                  <c:v>42056.510416665777</c:v>
                </c:pt>
                <c:pt idx="338">
                  <c:v>42056.520833332499</c:v>
                </c:pt>
                <c:pt idx="339">
                  <c:v>42056.5312499992</c:v>
                </c:pt>
                <c:pt idx="340">
                  <c:v>42056.541666665762</c:v>
                </c:pt>
                <c:pt idx="341">
                  <c:v>42056.552083332499</c:v>
                </c:pt>
                <c:pt idx="342">
                  <c:v>42056.5624999992</c:v>
                </c:pt>
                <c:pt idx="343">
                  <c:v>42056.572916665777</c:v>
                </c:pt>
                <c:pt idx="344">
                  <c:v>42056.583333332499</c:v>
                </c:pt>
                <c:pt idx="345">
                  <c:v>42056.593749999192</c:v>
                </c:pt>
                <c:pt idx="346">
                  <c:v>42056.604166665762</c:v>
                </c:pt>
                <c:pt idx="347">
                  <c:v>42056.614583332499</c:v>
                </c:pt>
                <c:pt idx="348">
                  <c:v>42056.6249999992</c:v>
                </c:pt>
                <c:pt idx="349">
                  <c:v>42056.635416665762</c:v>
                </c:pt>
                <c:pt idx="350">
                  <c:v>42056.645833332499</c:v>
                </c:pt>
                <c:pt idx="351">
                  <c:v>42056.656249999098</c:v>
                </c:pt>
                <c:pt idx="352">
                  <c:v>42056.666666665762</c:v>
                </c:pt>
                <c:pt idx="353">
                  <c:v>42056.677083332477</c:v>
                </c:pt>
                <c:pt idx="354">
                  <c:v>42056.687499999098</c:v>
                </c:pt>
                <c:pt idx="355">
                  <c:v>42056.697916665762</c:v>
                </c:pt>
                <c:pt idx="356">
                  <c:v>42056.708333332499</c:v>
                </c:pt>
                <c:pt idx="357">
                  <c:v>42056.718749999098</c:v>
                </c:pt>
                <c:pt idx="358">
                  <c:v>42056.72916666574</c:v>
                </c:pt>
                <c:pt idx="359">
                  <c:v>42056.739583332477</c:v>
                </c:pt>
                <c:pt idx="360">
                  <c:v>42056.749999999098</c:v>
                </c:pt>
                <c:pt idx="361">
                  <c:v>42056.760416665762</c:v>
                </c:pt>
                <c:pt idx="362">
                  <c:v>42056.770833332499</c:v>
                </c:pt>
                <c:pt idx="363">
                  <c:v>42056.781249999098</c:v>
                </c:pt>
                <c:pt idx="364">
                  <c:v>42056.79166666574</c:v>
                </c:pt>
                <c:pt idx="365">
                  <c:v>42056.802083332397</c:v>
                </c:pt>
                <c:pt idx="366">
                  <c:v>42056.812499999098</c:v>
                </c:pt>
                <c:pt idx="367">
                  <c:v>42056.822916665777</c:v>
                </c:pt>
                <c:pt idx="368">
                  <c:v>42056.833333332397</c:v>
                </c:pt>
                <c:pt idx="369">
                  <c:v>42056.843749999098</c:v>
                </c:pt>
                <c:pt idx="370">
                  <c:v>42056.854166665777</c:v>
                </c:pt>
                <c:pt idx="371">
                  <c:v>42056.864583332397</c:v>
                </c:pt>
                <c:pt idx="372">
                  <c:v>42056.874999999098</c:v>
                </c:pt>
                <c:pt idx="373">
                  <c:v>42056.885416665777</c:v>
                </c:pt>
                <c:pt idx="374">
                  <c:v>42056.895833332397</c:v>
                </c:pt>
                <c:pt idx="375">
                  <c:v>42056.906249999098</c:v>
                </c:pt>
                <c:pt idx="376">
                  <c:v>42056.916666665777</c:v>
                </c:pt>
                <c:pt idx="377">
                  <c:v>42056.927083332383</c:v>
                </c:pt>
                <c:pt idx="378">
                  <c:v>42056.937499999098</c:v>
                </c:pt>
                <c:pt idx="379">
                  <c:v>42056.947916665667</c:v>
                </c:pt>
                <c:pt idx="380">
                  <c:v>42056.958333332397</c:v>
                </c:pt>
                <c:pt idx="381">
                  <c:v>42056.968749999098</c:v>
                </c:pt>
                <c:pt idx="382">
                  <c:v>42056.97916666566</c:v>
                </c:pt>
                <c:pt idx="383">
                  <c:v>42056.989583332397</c:v>
                </c:pt>
                <c:pt idx="384">
                  <c:v>42056.999999999098</c:v>
                </c:pt>
                <c:pt idx="385">
                  <c:v>42057.010416665667</c:v>
                </c:pt>
                <c:pt idx="386">
                  <c:v>42057.020833332397</c:v>
                </c:pt>
                <c:pt idx="387">
                  <c:v>42057.031249999098</c:v>
                </c:pt>
                <c:pt idx="388">
                  <c:v>42057.04166666566</c:v>
                </c:pt>
                <c:pt idx="389">
                  <c:v>42057.052083332397</c:v>
                </c:pt>
                <c:pt idx="390">
                  <c:v>42057.062499999098</c:v>
                </c:pt>
                <c:pt idx="391">
                  <c:v>42057.072916665667</c:v>
                </c:pt>
                <c:pt idx="392">
                  <c:v>42057.083333332397</c:v>
                </c:pt>
                <c:pt idx="393">
                  <c:v>42057.093749999003</c:v>
                </c:pt>
                <c:pt idx="394">
                  <c:v>42057.10416666566</c:v>
                </c:pt>
                <c:pt idx="395">
                  <c:v>42057.114583332397</c:v>
                </c:pt>
                <c:pt idx="396">
                  <c:v>42057.124999999003</c:v>
                </c:pt>
                <c:pt idx="397">
                  <c:v>42057.13541666566</c:v>
                </c:pt>
                <c:pt idx="398">
                  <c:v>42057.145833332397</c:v>
                </c:pt>
                <c:pt idx="399">
                  <c:v>42057.156249999003</c:v>
                </c:pt>
                <c:pt idx="400">
                  <c:v>42057.16666666566</c:v>
                </c:pt>
                <c:pt idx="401">
                  <c:v>42057.177083332383</c:v>
                </c:pt>
                <c:pt idx="402">
                  <c:v>42057.187499999003</c:v>
                </c:pt>
                <c:pt idx="403">
                  <c:v>42057.19791666566</c:v>
                </c:pt>
                <c:pt idx="404">
                  <c:v>42057.208333332397</c:v>
                </c:pt>
                <c:pt idx="405">
                  <c:v>42057.218749999003</c:v>
                </c:pt>
                <c:pt idx="406">
                  <c:v>42057.229166665631</c:v>
                </c:pt>
                <c:pt idx="407">
                  <c:v>42057.239583332303</c:v>
                </c:pt>
                <c:pt idx="408">
                  <c:v>42057.249999999003</c:v>
                </c:pt>
                <c:pt idx="409">
                  <c:v>42057.26041666566</c:v>
                </c:pt>
                <c:pt idx="410">
                  <c:v>42057.270833332303</c:v>
                </c:pt>
                <c:pt idx="411">
                  <c:v>42057.281249999003</c:v>
                </c:pt>
                <c:pt idx="412">
                  <c:v>42057.291666665631</c:v>
                </c:pt>
                <c:pt idx="413">
                  <c:v>42057.302083332303</c:v>
                </c:pt>
                <c:pt idx="414">
                  <c:v>42057.312499999003</c:v>
                </c:pt>
                <c:pt idx="415">
                  <c:v>42057.322916665667</c:v>
                </c:pt>
                <c:pt idx="416">
                  <c:v>42057.333333332303</c:v>
                </c:pt>
                <c:pt idx="417">
                  <c:v>42057.343749999003</c:v>
                </c:pt>
                <c:pt idx="418">
                  <c:v>42057.354166665667</c:v>
                </c:pt>
                <c:pt idx="419">
                  <c:v>42057.364583332303</c:v>
                </c:pt>
                <c:pt idx="420">
                  <c:v>42057.374999999003</c:v>
                </c:pt>
                <c:pt idx="421">
                  <c:v>42057.385416665587</c:v>
                </c:pt>
                <c:pt idx="422">
                  <c:v>42057.395833332303</c:v>
                </c:pt>
                <c:pt idx="423">
                  <c:v>42057.406249999003</c:v>
                </c:pt>
                <c:pt idx="424">
                  <c:v>42057.416666665587</c:v>
                </c:pt>
                <c:pt idx="425">
                  <c:v>42057.427083332303</c:v>
                </c:pt>
                <c:pt idx="426">
                  <c:v>42057.437499999003</c:v>
                </c:pt>
                <c:pt idx="427">
                  <c:v>42057.447916665587</c:v>
                </c:pt>
                <c:pt idx="428">
                  <c:v>42057.458333332303</c:v>
                </c:pt>
                <c:pt idx="429">
                  <c:v>42057.468749999003</c:v>
                </c:pt>
                <c:pt idx="430">
                  <c:v>42057.479166665573</c:v>
                </c:pt>
                <c:pt idx="431">
                  <c:v>42057.489583332303</c:v>
                </c:pt>
                <c:pt idx="432">
                  <c:v>42057.499999999003</c:v>
                </c:pt>
                <c:pt idx="433">
                  <c:v>42057.510416665587</c:v>
                </c:pt>
                <c:pt idx="434">
                  <c:v>42057.520833332303</c:v>
                </c:pt>
                <c:pt idx="435">
                  <c:v>42057.531249998901</c:v>
                </c:pt>
                <c:pt idx="436">
                  <c:v>42057.541666665573</c:v>
                </c:pt>
                <c:pt idx="437">
                  <c:v>42057.552083332303</c:v>
                </c:pt>
                <c:pt idx="438">
                  <c:v>42057.562499998901</c:v>
                </c:pt>
                <c:pt idx="439">
                  <c:v>42057.572916665587</c:v>
                </c:pt>
                <c:pt idx="440">
                  <c:v>42057.583333332303</c:v>
                </c:pt>
                <c:pt idx="441">
                  <c:v>42057.593749998901</c:v>
                </c:pt>
                <c:pt idx="442">
                  <c:v>42057.604166665573</c:v>
                </c:pt>
                <c:pt idx="443">
                  <c:v>42057.614583332303</c:v>
                </c:pt>
                <c:pt idx="444">
                  <c:v>42057.624999998901</c:v>
                </c:pt>
                <c:pt idx="445">
                  <c:v>42057.635416665573</c:v>
                </c:pt>
                <c:pt idx="446">
                  <c:v>42057.645833332303</c:v>
                </c:pt>
                <c:pt idx="447">
                  <c:v>42057.656249998901</c:v>
                </c:pt>
                <c:pt idx="448">
                  <c:v>42057.666666665573</c:v>
                </c:pt>
                <c:pt idx="449">
                  <c:v>42057.677083332193</c:v>
                </c:pt>
                <c:pt idx="450">
                  <c:v>42057.687499998901</c:v>
                </c:pt>
                <c:pt idx="451">
                  <c:v>42057.697916665573</c:v>
                </c:pt>
                <c:pt idx="452">
                  <c:v>42057.708333332201</c:v>
                </c:pt>
                <c:pt idx="453">
                  <c:v>42057.718749998901</c:v>
                </c:pt>
                <c:pt idx="454">
                  <c:v>42057.729166665558</c:v>
                </c:pt>
                <c:pt idx="455">
                  <c:v>42057.739583332193</c:v>
                </c:pt>
                <c:pt idx="456">
                  <c:v>42057.749999998901</c:v>
                </c:pt>
                <c:pt idx="457">
                  <c:v>42057.760416665573</c:v>
                </c:pt>
                <c:pt idx="458">
                  <c:v>42057.770833332201</c:v>
                </c:pt>
                <c:pt idx="459">
                  <c:v>42057.781249998901</c:v>
                </c:pt>
                <c:pt idx="460">
                  <c:v>42057.791666665558</c:v>
                </c:pt>
                <c:pt idx="461">
                  <c:v>42057.802083332201</c:v>
                </c:pt>
                <c:pt idx="462">
                  <c:v>42057.812499998901</c:v>
                </c:pt>
                <c:pt idx="463">
                  <c:v>42057.8229166655</c:v>
                </c:pt>
                <c:pt idx="464">
                  <c:v>42057.833333332201</c:v>
                </c:pt>
                <c:pt idx="465">
                  <c:v>42057.843749998901</c:v>
                </c:pt>
                <c:pt idx="466">
                  <c:v>42057.8541666655</c:v>
                </c:pt>
                <c:pt idx="467">
                  <c:v>42057.864583332201</c:v>
                </c:pt>
                <c:pt idx="468">
                  <c:v>42057.874999998901</c:v>
                </c:pt>
                <c:pt idx="469">
                  <c:v>42057.8854166655</c:v>
                </c:pt>
                <c:pt idx="470">
                  <c:v>42057.895833332201</c:v>
                </c:pt>
                <c:pt idx="471">
                  <c:v>42057.906249998901</c:v>
                </c:pt>
                <c:pt idx="472">
                  <c:v>42057.9166666655</c:v>
                </c:pt>
                <c:pt idx="473">
                  <c:v>42057.927083332193</c:v>
                </c:pt>
                <c:pt idx="474">
                  <c:v>42057.937499998901</c:v>
                </c:pt>
                <c:pt idx="475">
                  <c:v>42057.9479166655</c:v>
                </c:pt>
                <c:pt idx="476">
                  <c:v>42057.958333332201</c:v>
                </c:pt>
                <c:pt idx="477">
                  <c:v>42057.968749998799</c:v>
                </c:pt>
                <c:pt idx="478">
                  <c:v>42057.979166665471</c:v>
                </c:pt>
                <c:pt idx="479">
                  <c:v>42057.989583332201</c:v>
                </c:pt>
                <c:pt idx="480">
                  <c:v>42057.999999998799</c:v>
                </c:pt>
                <c:pt idx="481">
                  <c:v>42058.0104166655</c:v>
                </c:pt>
                <c:pt idx="482">
                  <c:v>42058.020833332201</c:v>
                </c:pt>
                <c:pt idx="483">
                  <c:v>42058.031249998799</c:v>
                </c:pt>
                <c:pt idx="484">
                  <c:v>42058.041666665471</c:v>
                </c:pt>
                <c:pt idx="485">
                  <c:v>42058.052083332201</c:v>
                </c:pt>
                <c:pt idx="486">
                  <c:v>42058.062499998799</c:v>
                </c:pt>
                <c:pt idx="487">
                  <c:v>42058.0729166655</c:v>
                </c:pt>
                <c:pt idx="488">
                  <c:v>42058.083333332099</c:v>
                </c:pt>
                <c:pt idx="489">
                  <c:v>42058.093749998778</c:v>
                </c:pt>
                <c:pt idx="490">
                  <c:v>42058.104166665471</c:v>
                </c:pt>
                <c:pt idx="491">
                  <c:v>42058.114583332099</c:v>
                </c:pt>
                <c:pt idx="492">
                  <c:v>42058.124999998799</c:v>
                </c:pt>
                <c:pt idx="493">
                  <c:v>42058.135416665471</c:v>
                </c:pt>
                <c:pt idx="494">
                  <c:v>42058.145833332099</c:v>
                </c:pt>
                <c:pt idx="495">
                  <c:v>42058.156249998799</c:v>
                </c:pt>
                <c:pt idx="496">
                  <c:v>42058.166666665471</c:v>
                </c:pt>
                <c:pt idx="497">
                  <c:v>42058.177083332077</c:v>
                </c:pt>
                <c:pt idx="498">
                  <c:v>42058.187499998799</c:v>
                </c:pt>
                <c:pt idx="499">
                  <c:v>42058.197916665471</c:v>
                </c:pt>
                <c:pt idx="500">
                  <c:v>42058.208333332099</c:v>
                </c:pt>
                <c:pt idx="501">
                  <c:v>42058.218749998799</c:v>
                </c:pt>
                <c:pt idx="502">
                  <c:v>42058.22916666534</c:v>
                </c:pt>
                <c:pt idx="503">
                  <c:v>42058.239583332077</c:v>
                </c:pt>
                <c:pt idx="504">
                  <c:v>42058.249999998799</c:v>
                </c:pt>
                <c:pt idx="505">
                  <c:v>42058.260416665362</c:v>
                </c:pt>
                <c:pt idx="506">
                  <c:v>42058.270833332099</c:v>
                </c:pt>
                <c:pt idx="507">
                  <c:v>42058.281249998799</c:v>
                </c:pt>
                <c:pt idx="508">
                  <c:v>42058.29166666534</c:v>
                </c:pt>
                <c:pt idx="509">
                  <c:v>42058.302083332099</c:v>
                </c:pt>
                <c:pt idx="510">
                  <c:v>42058.312499998799</c:v>
                </c:pt>
                <c:pt idx="511">
                  <c:v>42058.322916665376</c:v>
                </c:pt>
                <c:pt idx="512">
                  <c:v>42058.333333332099</c:v>
                </c:pt>
                <c:pt idx="513">
                  <c:v>42058.343749998799</c:v>
                </c:pt>
                <c:pt idx="514">
                  <c:v>42058.354166665376</c:v>
                </c:pt>
                <c:pt idx="515">
                  <c:v>42058.364583332099</c:v>
                </c:pt>
                <c:pt idx="516">
                  <c:v>42058.374999998698</c:v>
                </c:pt>
                <c:pt idx="517">
                  <c:v>42058.385416665376</c:v>
                </c:pt>
                <c:pt idx="518">
                  <c:v>42058.395833332099</c:v>
                </c:pt>
                <c:pt idx="519">
                  <c:v>42058.406249998698</c:v>
                </c:pt>
                <c:pt idx="520">
                  <c:v>42058.416666665376</c:v>
                </c:pt>
                <c:pt idx="521">
                  <c:v>42058.427083332077</c:v>
                </c:pt>
                <c:pt idx="522">
                  <c:v>42058.437499998698</c:v>
                </c:pt>
                <c:pt idx="523">
                  <c:v>42058.447916665376</c:v>
                </c:pt>
                <c:pt idx="524">
                  <c:v>42058.458333332099</c:v>
                </c:pt>
                <c:pt idx="525">
                  <c:v>42058.468749998698</c:v>
                </c:pt>
                <c:pt idx="526">
                  <c:v>42058.479166665362</c:v>
                </c:pt>
                <c:pt idx="527">
                  <c:v>42058.489583332099</c:v>
                </c:pt>
                <c:pt idx="528">
                  <c:v>42058.499999998698</c:v>
                </c:pt>
                <c:pt idx="529">
                  <c:v>42058.510416665376</c:v>
                </c:pt>
                <c:pt idx="530">
                  <c:v>42058.520833331997</c:v>
                </c:pt>
                <c:pt idx="531">
                  <c:v>42058.531249998698</c:v>
                </c:pt>
                <c:pt idx="532">
                  <c:v>42058.541666665362</c:v>
                </c:pt>
                <c:pt idx="533">
                  <c:v>42058.552083331997</c:v>
                </c:pt>
                <c:pt idx="534">
                  <c:v>42058.562499998698</c:v>
                </c:pt>
                <c:pt idx="535">
                  <c:v>42058.572916665376</c:v>
                </c:pt>
                <c:pt idx="536">
                  <c:v>42058.583333331997</c:v>
                </c:pt>
                <c:pt idx="537">
                  <c:v>42058.593749998683</c:v>
                </c:pt>
                <c:pt idx="538">
                  <c:v>42058.604166665362</c:v>
                </c:pt>
                <c:pt idx="539">
                  <c:v>42058.614583331997</c:v>
                </c:pt>
                <c:pt idx="540">
                  <c:v>42058.624999998698</c:v>
                </c:pt>
                <c:pt idx="541">
                  <c:v>42058.635416665362</c:v>
                </c:pt>
                <c:pt idx="542">
                  <c:v>42058.645833331997</c:v>
                </c:pt>
                <c:pt idx="543">
                  <c:v>42058.656249998698</c:v>
                </c:pt>
                <c:pt idx="544">
                  <c:v>42058.666666665289</c:v>
                </c:pt>
                <c:pt idx="545">
                  <c:v>42058.677083331982</c:v>
                </c:pt>
                <c:pt idx="546">
                  <c:v>42058.687499998698</c:v>
                </c:pt>
                <c:pt idx="547">
                  <c:v>42058.697916665289</c:v>
                </c:pt>
                <c:pt idx="548">
                  <c:v>42058.708333331997</c:v>
                </c:pt>
                <c:pt idx="549">
                  <c:v>42058.718749998698</c:v>
                </c:pt>
                <c:pt idx="550">
                  <c:v>42058.729166665253</c:v>
                </c:pt>
                <c:pt idx="551">
                  <c:v>42058.739583331982</c:v>
                </c:pt>
                <c:pt idx="552">
                  <c:v>42058.749999998698</c:v>
                </c:pt>
                <c:pt idx="553">
                  <c:v>42058.760416665289</c:v>
                </c:pt>
                <c:pt idx="554">
                  <c:v>42058.770833331997</c:v>
                </c:pt>
                <c:pt idx="555">
                  <c:v>42058.781249998698</c:v>
                </c:pt>
                <c:pt idx="556">
                  <c:v>42058.791666665253</c:v>
                </c:pt>
                <c:pt idx="557">
                  <c:v>42058.802083331997</c:v>
                </c:pt>
                <c:pt idx="558">
                  <c:v>42058.812499998603</c:v>
                </c:pt>
                <c:pt idx="559">
                  <c:v>42058.822916665304</c:v>
                </c:pt>
                <c:pt idx="560">
                  <c:v>42058.833333331997</c:v>
                </c:pt>
                <c:pt idx="561">
                  <c:v>42058.843749998603</c:v>
                </c:pt>
                <c:pt idx="562">
                  <c:v>42058.854166665304</c:v>
                </c:pt>
                <c:pt idx="563">
                  <c:v>42058.864583331997</c:v>
                </c:pt>
                <c:pt idx="564">
                  <c:v>42058.874999998603</c:v>
                </c:pt>
                <c:pt idx="565">
                  <c:v>42058.885416665304</c:v>
                </c:pt>
                <c:pt idx="566">
                  <c:v>42058.895833331997</c:v>
                </c:pt>
                <c:pt idx="567">
                  <c:v>42058.906249998603</c:v>
                </c:pt>
                <c:pt idx="568">
                  <c:v>42058.916666665304</c:v>
                </c:pt>
                <c:pt idx="569">
                  <c:v>42058.927083331982</c:v>
                </c:pt>
                <c:pt idx="570">
                  <c:v>42058.937499998603</c:v>
                </c:pt>
                <c:pt idx="571">
                  <c:v>42058.947916665304</c:v>
                </c:pt>
                <c:pt idx="572">
                  <c:v>42058.958333331902</c:v>
                </c:pt>
                <c:pt idx="573">
                  <c:v>42058.968749998603</c:v>
                </c:pt>
                <c:pt idx="574">
                  <c:v>42058.979166665289</c:v>
                </c:pt>
                <c:pt idx="575">
                  <c:v>42058.989583331902</c:v>
                </c:pt>
                <c:pt idx="576">
                  <c:v>42058.999999998603</c:v>
                </c:pt>
                <c:pt idx="577">
                  <c:v>42059.010416665304</c:v>
                </c:pt>
                <c:pt idx="578">
                  <c:v>42059.020833331902</c:v>
                </c:pt>
                <c:pt idx="579">
                  <c:v>42059.031249998603</c:v>
                </c:pt>
                <c:pt idx="580">
                  <c:v>42059.041666665289</c:v>
                </c:pt>
                <c:pt idx="581">
                  <c:v>42059.052083331902</c:v>
                </c:pt>
                <c:pt idx="582">
                  <c:v>42059.062499998603</c:v>
                </c:pt>
                <c:pt idx="583">
                  <c:v>42059.072916665304</c:v>
                </c:pt>
                <c:pt idx="584">
                  <c:v>42059.083333331902</c:v>
                </c:pt>
                <c:pt idx="585">
                  <c:v>42059.093749998603</c:v>
                </c:pt>
                <c:pt idx="586">
                  <c:v>42059.104166665173</c:v>
                </c:pt>
                <c:pt idx="587">
                  <c:v>42059.114583331902</c:v>
                </c:pt>
                <c:pt idx="588">
                  <c:v>42059.124999998603</c:v>
                </c:pt>
                <c:pt idx="589">
                  <c:v>42059.135416665173</c:v>
                </c:pt>
                <c:pt idx="590">
                  <c:v>42059.145833331902</c:v>
                </c:pt>
                <c:pt idx="591">
                  <c:v>42059.156249998603</c:v>
                </c:pt>
                <c:pt idx="592">
                  <c:v>42059.166666665173</c:v>
                </c:pt>
                <c:pt idx="593">
                  <c:v>42059.177083331902</c:v>
                </c:pt>
                <c:pt idx="594">
                  <c:v>42059.187499998603</c:v>
                </c:pt>
                <c:pt idx="595">
                  <c:v>42059.197916665173</c:v>
                </c:pt>
                <c:pt idx="596">
                  <c:v>42059.208333331902</c:v>
                </c:pt>
                <c:pt idx="597">
                  <c:v>42059.218749998603</c:v>
                </c:pt>
                <c:pt idx="598">
                  <c:v>42059.229166665158</c:v>
                </c:pt>
                <c:pt idx="599">
                  <c:v>42059.239583331902</c:v>
                </c:pt>
                <c:pt idx="600">
                  <c:v>42059.249999998501</c:v>
                </c:pt>
                <c:pt idx="601">
                  <c:v>42059.260416665173</c:v>
                </c:pt>
                <c:pt idx="602">
                  <c:v>42059.270833331902</c:v>
                </c:pt>
                <c:pt idx="603">
                  <c:v>42059.281249998501</c:v>
                </c:pt>
                <c:pt idx="604">
                  <c:v>42059.291666665158</c:v>
                </c:pt>
                <c:pt idx="605">
                  <c:v>42059.302083331902</c:v>
                </c:pt>
                <c:pt idx="606">
                  <c:v>42059.312499998501</c:v>
                </c:pt>
                <c:pt idx="607">
                  <c:v>42059.322916665187</c:v>
                </c:pt>
                <c:pt idx="608">
                  <c:v>42059.333333331902</c:v>
                </c:pt>
                <c:pt idx="609">
                  <c:v>42059.343749998501</c:v>
                </c:pt>
                <c:pt idx="610">
                  <c:v>42059.354166665187</c:v>
                </c:pt>
                <c:pt idx="611">
                  <c:v>42059.364583331902</c:v>
                </c:pt>
                <c:pt idx="612">
                  <c:v>42059.374999998501</c:v>
                </c:pt>
                <c:pt idx="613">
                  <c:v>42059.385416665187</c:v>
                </c:pt>
                <c:pt idx="614">
                  <c:v>42059.395833331801</c:v>
                </c:pt>
                <c:pt idx="615">
                  <c:v>42059.406249998501</c:v>
                </c:pt>
                <c:pt idx="616">
                  <c:v>42059.416666665187</c:v>
                </c:pt>
                <c:pt idx="617">
                  <c:v>42059.427083331771</c:v>
                </c:pt>
                <c:pt idx="618">
                  <c:v>42059.437499998501</c:v>
                </c:pt>
                <c:pt idx="619">
                  <c:v>42059.447916665187</c:v>
                </c:pt>
                <c:pt idx="620">
                  <c:v>42059.458333331801</c:v>
                </c:pt>
                <c:pt idx="621">
                  <c:v>42059.468749998501</c:v>
                </c:pt>
                <c:pt idx="622">
                  <c:v>42059.479166665173</c:v>
                </c:pt>
                <c:pt idx="623">
                  <c:v>42059.489583331801</c:v>
                </c:pt>
                <c:pt idx="624">
                  <c:v>42059.499999998501</c:v>
                </c:pt>
                <c:pt idx="625">
                  <c:v>42059.510416665187</c:v>
                </c:pt>
                <c:pt idx="626">
                  <c:v>42059.520833331801</c:v>
                </c:pt>
                <c:pt idx="627">
                  <c:v>42059.531249998501</c:v>
                </c:pt>
                <c:pt idx="628">
                  <c:v>42059.541666665071</c:v>
                </c:pt>
                <c:pt idx="629">
                  <c:v>42059.552083331801</c:v>
                </c:pt>
                <c:pt idx="630">
                  <c:v>42059.562499998501</c:v>
                </c:pt>
                <c:pt idx="631">
                  <c:v>42059.5729166651</c:v>
                </c:pt>
                <c:pt idx="632">
                  <c:v>42059.583333331801</c:v>
                </c:pt>
                <c:pt idx="633">
                  <c:v>42059.593749998501</c:v>
                </c:pt>
                <c:pt idx="634">
                  <c:v>42059.604166665071</c:v>
                </c:pt>
                <c:pt idx="635">
                  <c:v>42059.614583331801</c:v>
                </c:pt>
                <c:pt idx="636">
                  <c:v>42059.624999998501</c:v>
                </c:pt>
                <c:pt idx="637">
                  <c:v>42059.635416665071</c:v>
                </c:pt>
                <c:pt idx="638">
                  <c:v>42059.645833331801</c:v>
                </c:pt>
                <c:pt idx="639">
                  <c:v>42059.656249998501</c:v>
                </c:pt>
                <c:pt idx="640">
                  <c:v>42059.666666665071</c:v>
                </c:pt>
                <c:pt idx="641">
                  <c:v>42059.677083331771</c:v>
                </c:pt>
                <c:pt idx="642">
                  <c:v>42059.687499998399</c:v>
                </c:pt>
                <c:pt idx="643">
                  <c:v>42059.697916665071</c:v>
                </c:pt>
                <c:pt idx="644">
                  <c:v>42059.708333331801</c:v>
                </c:pt>
                <c:pt idx="645">
                  <c:v>42059.718749998399</c:v>
                </c:pt>
                <c:pt idx="646">
                  <c:v>42059.729166665064</c:v>
                </c:pt>
                <c:pt idx="647">
                  <c:v>42059.739583331771</c:v>
                </c:pt>
                <c:pt idx="648">
                  <c:v>42059.749999998399</c:v>
                </c:pt>
                <c:pt idx="649">
                  <c:v>42059.760416665071</c:v>
                </c:pt>
                <c:pt idx="650">
                  <c:v>42059.770833331801</c:v>
                </c:pt>
                <c:pt idx="651">
                  <c:v>42059.781249998399</c:v>
                </c:pt>
                <c:pt idx="652">
                  <c:v>42059.791666665064</c:v>
                </c:pt>
                <c:pt idx="653">
                  <c:v>42059.802083331677</c:v>
                </c:pt>
                <c:pt idx="654">
                  <c:v>42059.812499998399</c:v>
                </c:pt>
                <c:pt idx="655">
                  <c:v>42059.8229166651</c:v>
                </c:pt>
                <c:pt idx="656">
                  <c:v>42059.833333331677</c:v>
                </c:pt>
                <c:pt idx="657">
                  <c:v>42059.843749998399</c:v>
                </c:pt>
                <c:pt idx="658">
                  <c:v>42059.8541666651</c:v>
                </c:pt>
                <c:pt idx="659">
                  <c:v>42059.864583331677</c:v>
                </c:pt>
                <c:pt idx="660">
                  <c:v>42059.874999998399</c:v>
                </c:pt>
                <c:pt idx="661">
                  <c:v>42059.8854166651</c:v>
                </c:pt>
                <c:pt idx="662">
                  <c:v>42059.895833331677</c:v>
                </c:pt>
                <c:pt idx="663">
                  <c:v>42059.906249998399</c:v>
                </c:pt>
                <c:pt idx="664">
                  <c:v>42059.9166666651</c:v>
                </c:pt>
                <c:pt idx="665">
                  <c:v>42059.927083331662</c:v>
                </c:pt>
                <c:pt idx="666">
                  <c:v>42059.937499998399</c:v>
                </c:pt>
                <c:pt idx="667">
                  <c:v>42059.947916664998</c:v>
                </c:pt>
                <c:pt idx="668">
                  <c:v>42059.958333331699</c:v>
                </c:pt>
                <c:pt idx="669">
                  <c:v>42059.968749998399</c:v>
                </c:pt>
                <c:pt idx="670">
                  <c:v>42059.979166664983</c:v>
                </c:pt>
                <c:pt idx="671">
                  <c:v>42059.989583331677</c:v>
                </c:pt>
              </c:numCache>
            </c:numRef>
          </c:cat>
          <c:val>
            <c:numRef>
              <c:f>Sheet1!$B$2:$B$673</c:f>
              <c:numCache>
                <c:formatCode>General</c:formatCode>
                <c:ptCount val="672"/>
                <c:pt idx="0">
                  <c:v>1000</c:v>
                </c:pt>
                <c:pt idx="1">
                  <c:v>1000</c:v>
                </c:pt>
                <c:pt idx="2">
                  <c:v>1000</c:v>
                </c:pt>
                <c:pt idx="3">
                  <c:v>1000</c:v>
                </c:pt>
                <c:pt idx="4">
                  <c:v>1000</c:v>
                </c:pt>
                <c:pt idx="5">
                  <c:v>1000</c:v>
                </c:pt>
                <c:pt idx="6">
                  <c:v>1000</c:v>
                </c:pt>
                <c:pt idx="7">
                  <c:v>1000</c:v>
                </c:pt>
                <c:pt idx="8">
                  <c:v>1000</c:v>
                </c:pt>
                <c:pt idx="9">
                  <c:v>1000</c:v>
                </c:pt>
                <c:pt idx="10">
                  <c:v>1000</c:v>
                </c:pt>
                <c:pt idx="11">
                  <c:v>1000</c:v>
                </c:pt>
                <c:pt idx="12">
                  <c:v>1000</c:v>
                </c:pt>
                <c:pt idx="13">
                  <c:v>1000</c:v>
                </c:pt>
                <c:pt idx="14">
                  <c:v>1000</c:v>
                </c:pt>
                <c:pt idx="15">
                  <c:v>1000</c:v>
                </c:pt>
                <c:pt idx="16">
                  <c:v>1000</c:v>
                </c:pt>
                <c:pt idx="17">
                  <c:v>1000</c:v>
                </c:pt>
                <c:pt idx="18">
                  <c:v>1000</c:v>
                </c:pt>
                <c:pt idx="19">
                  <c:v>1000</c:v>
                </c:pt>
                <c:pt idx="20">
                  <c:v>1000</c:v>
                </c:pt>
                <c:pt idx="21">
                  <c:v>1000</c:v>
                </c:pt>
                <c:pt idx="22">
                  <c:v>1000</c:v>
                </c:pt>
                <c:pt idx="23">
                  <c:v>1000</c:v>
                </c:pt>
                <c:pt idx="24">
                  <c:v>1000</c:v>
                </c:pt>
                <c:pt idx="25">
                  <c:v>1000</c:v>
                </c:pt>
                <c:pt idx="26">
                  <c:v>1000</c:v>
                </c:pt>
                <c:pt idx="27">
                  <c:v>1000</c:v>
                </c:pt>
                <c:pt idx="28">
                  <c:v>1000</c:v>
                </c:pt>
                <c:pt idx="29">
                  <c:v>1000</c:v>
                </c:pt>
                <c:pt idx="30">
                  <c:v>1000</c:v>
                </c:pt>
                <c:pt idx="31">
                  <c:v>1000</c:v>
                </c:pt>
                <c:pt idx="32">
                  <c:v>1000</c:v>
                </c:pt>
                <c:pt idx="33">
                  <c:v>1000</c:v>
                </c:pt>
                <c:pt idx="34">
                  <c:v>1000</c:v>
                </c:pt>
                <c:pt idx="35">
                  <c:v>1000</c:v>
                </c:pt>
                <c:pt idx="36">
                  <c:v>1000</c:v>
                </c:pt>
                <c:pt idx="37">
                  <c:v>1000</c:v>
                </c:pt>
                <c:pt idx="38">
                  <c:v>1000</c:v>
                </c:pt>
                <c:pt idx="39">
                  <c:v>1000</c:v>
                </c:pt>
                <c:pt idx="40">
                  <c:v>1000</c:v>
                </c:pt>
                <c:pt idx="41">
                  <c:v>1000</c:v>
                </c:pt>
                <c:pt idx="42">
                  <c:v>1000</c:v>
                </c:pt>
                <c:pt idx="43">
                  <c:v>1000</c:v>
                </c:pt>
                <c:pt idx="44">
                  <c:v>1000</c:v>
                </c:pt>
                <c:pt idx="45">
                  <c:v>1000</c:v>
                </c:pt>
                <c:pt idx="46">
                  <c:v>1000</c:v>
                </c:pt>
                <c:pt idx="47">
                  <c:v>1000</c:v>
                </c:pt>
                <c:pt idx="48">
                  <c:v>1000</c:v>
                </c:pt>
                <c:pt idx="49">
                  <c:v>1000</c:v>
                </c:pt>
                <c:pt idx="50">
                  <c:v>1000</c:v>
                </c:pt>
                <c:pt idx="51">
                  <c:v>1000</c:v>
                </c:pt>
                <c:pt idx="52">
                  <c:v>1000</c:v>
                </c:pt>
                <c:pt idx="53">
                  <c:v>1000</c:v>
                </c:pt>
                <c:pt idx="54">
                  <c:v>1000</c:v>
                </c:pt>
                <c:pt idx="55">
                  <c:v>1000</c:v>
                </c:pt>
                <c:pt idx="56">
                  <c:v>1000</c:v>
                </c:pt>
                <c:pt idx="57">
                  <c:v>1000</c:v>
                </c:pt>
                <c:pt idx="58">
                  <c:v>1000</c:v>
                </c:pt>
                <c:pt idx="59">
                  <c:v>1000</c:v>
                </c:pt>
                <c:pt idx="60">
                  <c:v>1000</c:v>
                </c:pt>
                <c:pt idx="61">
                  <c:v>1000</c:v>
                </c:pt>
                <c:pt idx="62">
                  <c:v>1000</c:v>
                </c:pt>
                <c:pt idx="63">
                  <c:v>1000</c:v>
                </c:pt>
                <c:pt idx="64">
                  <c:v>1000</c:v>
                </c:pt>
                <c:pt idx="65">
                  <c:v>1000</c:v>
                </c:pt>
                <c:pt idx="66">
                  <c:v>1000</c:v>
                </c:pt>
                <c:pt idx="67">
                  <c:v>1000</c:v>
                </c:pt>
                <c:pt idx="68">
                  <c:v>1000</c:v>
                </c:pt>
                <c:pt idx="69">
                  <c:v>1000</c:v>
                </c:pt>
                <c:pt idx="70">
                  <c:v>1000</c:v>
                </c:pt>
                <c:pt idx="71">
                  <c:v>1000</c:v>
                </c:pt>
                <c:pt idx="72">
                  <c:v>1000</c:v>
                </c:pt>
                <c:pt idx="73">
                  <c:v>1000</c:v>
                </c:pt>
                <c:pt idx="74">
                  <c:v>1000</c:v>
                </c:pt>
                <c:pt idx="75">
                  <c:v>1000</c:v>
                </c:pt>
                <c:pt idx="76">
                  <c:v>1000</c:v>
                </c:pt>
                <c:pt idx="77">
                  <c:v>1000</c:v>
                </c:pt>
                <c:pt idx="78">
                  <c:v>1000</c:v>
                </c:pt>
                <c:pt idx="79">
                  <c:v>1000</c:v>
                </c:pt>
                <c:pt idx="80">
                  <c:v>1000</c:v>
                </c:pt>
                <c:pt idx="81">
                  <c:v>1000</c:v>
                </c:pt>
                <c:pt idx="82">
                  <c:v>1000</c:v>
                </c:pt>
                <c:pt idx="83">
                  <c:v>1000</c:v>
                </c:pt>
                <c:pt idx="84">
                  <c:v>1000</c:v>
                </c:pt>
                <c:pt idx="85">
                  <c:v>1000</c:v>
                </c:pt>
                <c:pt idx="86">
                  <c:v>1000</c:v>
                </c:pt>
                <c:pt idx="87">
                  <c:v>1000</c:v>
                </c:pt>
                <c:pt idx="88">
                  <c:v>1000</c:v>
                </c:pt>
                <c:pt idx="89">
                  <c:v>1000</c:v>
                </c:pt>
                <c:pt idx="90">
                  <c:v>1000</c:v>
                </c:pt>
                <c:pt idx="91">
                  <c:v>1000</c:v>
                </c:pt>
                <c:pt idx="92">
                  <c:v>1000</c:v>
                </c:pt>
                <c:pt idx="93">
                  <c:v>1000</c:v>
                </c:pt>
                <c:pt idx="94">
                  <c:v>1000</c:v>
                </c:pt>
                <c:pt idx="95">
                  <c:v>1000</c:v>
                </c:pt>
                <c:pt idx="96">
                  <c:v>1000</c:v>
                </c:pt>
                <c:pt idx="97">
                  <c:v>1000</c:v>
                </c:pt>
                <c:pt idx="98">
                  <c:v>1000</c:v>
                </c:pt>
                <c:pt idx="99">
                  <c:v>1000</c:v>
                </c:pt>
                <c:pt idx="100">
                  <c:v>1000</c:v>
                </c:pt>
                <c:pt idx="101">
                  <c:v>1000</c:v>
                </c:pt>
                <c:pt idx="102">
                  <c:v>1000</c:v>
                </c:pt>
                <c:pt idx="103">
                  <c:v>1000</c:v>
                </c:pt>
                <c:pt idx="104">
                  <c:v>1000</c:v>
                </c:pt>
                <c:pt idx="105">
                  <c:v>1000</c:v>
                </c:pt>
                <c:pt idx="106">
                  <c:v>1000</c:v>
                </c:pt>
                <c:pt idx="107">
                  <c:v>1000</c:v>
                </c:pt>
                <c:pt idx="108">
                  <c:v>1000</c:v>
                </c:pt>
                <c:pt idx="109">
                  <c:v>1000</c:v>
                </c:pt>
                <c:pt idx="110">
                  <c:v>1000</c:v>
                </c:pt>
                <c:pt idx="111">
                  <c:v>1000</c:v>
                </c:pt>
                <c:pt idx="112">
                  <c:v>1000</c:v>
                </c:pt>
                <c:pt idx="113">
                  <c:v>1000</c:v>
                </c:pt>
                <c:pt idx="114">
                  <c:v>1000</c:v>
                </c:pt>
                <c:pt idx="115">
                  <c:v>1000</c:v>
                </c:pt>
                <c:pt idx="116">
                  <c:v>1000</c:v>
                </c:pt>
                <c:pt idx="117">
                  <c:v>1000</c:v>
                </c:pt>
                <c:pt idx="118">
                  <c:v>1000</c:v>
                </c:pt>
                <c:pt idx="119">
                  <c:v>1000</c:v>
                </c:pt>
                <c:pt idx="120">
                  <c:v>1000</c:v>
                </c:pt>
                <c:pt idx="121">
                  <c:v>1000</c:v>
                </c:pt>
                <c:pt idx="122">
                  <c:v>1000</c:v>
                </c:pt>
                <c:pt idx="123">
                  <c:v>1000</c:v>
                </c:pt>
                <c:pt idx="124">
                  <c:v>1000</c:v>
                </c:pt>
                <c:pt idx="125">
                  <c:v>1000</c:v>
                </c:pt>
                <c:pt idx="126">
                  <c:v>1000</c:v>
                </c:pt>
                <c:pt idx="127">
                  <c:v>1000</c:v>
                </c:pt>
                <c:pt idx="128">
                  <c:v>1000</c:v>
                </c:pt>
                <c:pt idx="129">
                  <c:v>1000</c:v>
                </c:pt>
                <c:pt idx="130">
                  <c:v>1000</c:v>
                </c:pt>
                <c:pt idx="131">
                  <c:v>1000</c:v>
                </c:pt>
                <c:pt idx="132">
                  <c:v>1000</c:v>
                </c:pt>
                <c:pt idx="133">
                  <c:v>1000</c:v>
                </c:pt>
                <c:pt idx="134">
                  <c:v>1000</c:v>
                </c:pt>
                <c:pt idx="135">
                  <c:v>1000</c:v>
                </c:pt>
                <c:pt idx="136">
                  <c:v>1000</c:v>
                </c:pt>
                <c:pt idx="137">
                  <c:v>1000</c:v>
                </c:pt>
                <c:pt idx="138">
                  <c:v>1000</c:v>
                </c:pt>
                <c:pt idx="139">
                  <c:v>1000</c:v>
                </c:pt>
                <c:pt idx="140">
                  <c:v>1000</c:v>
                </c:pt>
                <c:pt idx="141">
                  <c:v>1000</c:v>
                </c:pt>
                <c:pt idx="142">
                  <c:v>1000</c:v>
                </c:pt>
                <c:pt idx="143">
                  <c:v>1000</c:v>
                </c:pt>
                <c:pt idx="144">
                  <c:v>1000</c:v>
                </c:pt>
                <c:pt idx="145">
                  <c:v>423.46940000000001</c:v>
                </c:pt>
                <c:pt idx="146">
                  <c:v>401.46570000000003</c:v>
                </c:pt>
                <c:pt idx="147">
                  <c:v>360.96749999999992</c:v>
                </c:pt>
                <c:pt idx="148">
                  <c:v>311.59640000000002</c:v>
                </c:pt>
                <c:pt idx="149">
                  <c:v>282.98119999999972</c:v>
                </c:pt>
                <c:pt idx="150">
                  <c:v>190.28659999999999</c:v>
                </c:pt>
                <c:pt idx="151">
                  <c:v>198.01730000000001</c:v>
                </c:pt>
                <c:pt idx="152">
                  <c:v>205.57900000000001</c:v>
                </c:pt>
                <c:pt idx="153">
                  <c:v>187.46889999999999</c:v>
                </c:pt>
                <c:pt idx="154">
                  <c:v>211.50899999999999</c:v>
                </c:pt>
                <c:pt idx="155">
                  <c:v>256.67919999999992</c:v>
                </c:pt>
                <c:pt idx="156">
                  <c:v>285.85109999999992</c:v>
                </c:pt>
                <c:pt idx="157">
                  <c:v>314.23129999999969</c:v>
                </c:pt>
                <c:pt idx="158">
                  <c:v>306.69510000000002</c:v>
                </c:pt>
                <c:pt idx="159">
                  <c:v>311.6429</c:v>
                </c:pt>
                <c:pt idx="160">
                  <c:v>344.16649999999993</c:v>
                </c:pt>
                <c:pt idx="161">
                  <c:v>395.44619999999969</c:v>
                </c:pt>
                <c:pt idx="162">
                  <c:v>421.12810000000002</c:v>
                </c:pt>
                <c:pt idx="163">
                  <c:v>1000</c:v>
                </c:pt>
                <c:pt idx="164">
                  <c:v>1000</c:v>
                </c:pt>
                <c:pt idx="165">
                  <c:v>1000</c:v>
                </c:pt>
                <c:pt idx="166">
                  <c:v>1000</c:v>
                </c:pt>
                <c:pt idx="167">
                  <c:v>1000</c:v>
                </c:pt>
                <c:pt idx="168">
                  <c:v>1000</c:v>
                </c:pt>
                <c:pt idx="169">
                  <c:v>1000</c:v>
                </c:pt>
                <c:pt idx="170">
                  <c:v>1000</c:v>
                </c:pt>
                <c:pt idx="171">
                  <c:v>1000</c:v>
                </c:pt>
                <c:pt idx="172">
                  <c:v>1000</c:v>
                </c:pt>
                <c:pt idx="173">
                  <c:v>1000</c:v>
                </c:pt>
                <c:pt idx="174">
                  <c:v>1000</c:v>
                </c:pt>
                <c:pt idx="175">
                  <c:v>1000</c:v>
                </c:pt>
                <c:pt idx="176">
                  <c:v>1000</c:v>
                </c:pt>
                <c:pt idx="177">
                  <c:v>1000</c:v>
                </c:pt>
                <c:pt idx="178">
                  <c:v>1000</c:v>
                </c:pt>
                <c:pt idx="179">
                  <c:v>1000</c:v>
                </c:pt>
                <c:pt idx="180">
                  <c:v>1000</c:v>
                </c:pt>
                <c:pt idx="181">
                  <c:v>1000</c:v>
                </c:pt>
                <c:pt idx="182">
                  <c:v>1000</c:v>
                </c:pt>
                <c:pt idx="183">
                  <c:v>1000</c:v>
                </c:pt>
                <c:pt idx="184">
                  <c:v>1000</c:v>
                </c:pt>
                <c:pt idx="185">
                  <c:v>1000</c:v>
                </c:pt>
                <c:pt idx="186">
                  <c:v>1000</c:v>
                </c:pt>
                <c:pt idx="187">
                  <c:v>1000</c:v>
                </c:pt>
                <c:pt idx="188">
                  <c:v>1000</c:v>
                </c:pt>
                <c:pt idx="189">
                  <c:v>1000</c:v>
                </c:pt>
                <c:pt idx="190">
                  <c:v>1000</c:v>
                </c:pt>
                <c:pt idx="191">
                  <c:v>1000</c:v>
                </c:pt>
                <c:pt idx="192">
                  <c:v>1000</c:v>
                </c:pt>
                <c:pt idx="193">
                  <c:v>1000</c:v>
                </c:pt>
                <c:pt idx="194">
                  <c:v>1000</c:v>
                </c:pt>
                <c:pt idx="195">
                  <c:v>1000</c:v>
                </c:pt>
                <c:pt idx="196">
                  <c:v>1000</c:v>
                </c:pt>
                <c:pt idx="197">
                  <c:v>1000</c:v>
                </c:pt>
                <c:pt idx="198">
                  <c:v>1000</c:v>
                </c:pt>
                <c:pt idx="199">
                  <c:v>1000</c:v>
                </c:pt>
                <c:pt idx="200">
                  <c:v>1000</c:v>
                </c:pt>
                <c:pt idx="201">
                  <c:v>1000</c:v>
                </c:pt>
                <c:pt idx="202">
                  <c:v>1000</c:v>
                </c:pt>
                <c:pt idx="203">
                  <c:v>1000</c:v>
                </c:pt>
                <c:pt idx="204">
                  <c:v>1000</c:v>
                </c:pt>
                <c:pt idx="205">
                  <c:v>1000</c:v>
                </c:pt>
                <c:pt idx="206">
                  <c:v>1000</c:v>
                </c:pt>
                <c:pt idx="207">
                  <c:v>1000</c:v>
                </c:pt>
                <c:pt idx="208">
                  <c:v>1000</c:v>
                </c:pt>
                <c:pt idx="209">
                  <c:v>1000</c:v>
                </c:pt>
                <c:pt idx="210">
                  <c:v>1000</c:v>
                </c:pt>
                <c:pt idx="211">
                  <c:v>1000</c:v>
                </c:pt>
                <c:pt idx="212">
                  <c:v>1000</c:v>
                </c:pt>
                <c:pt idx="213">
                  <c:v>1000</c:v>
                </c:pt>
                <c:pt idx="214">
                  <c:v>1000</c:v>
                </c:pt>
                <c:pt idx="215">
                  <c:v>1000</c:v>
                </c:pt>
                <c:pt idx="216">
                  <c:v>1000</c:v>
                </c:pt>
                <c:pt idx="217">
                  <c:v>1000</c:v>
                </c:pt>
                <c:pt idx="218">
                  <c:v>1000</c:v>
                </c:pt>
                <c:pt idx="219">
                  <c:v>1000</c:v>
                </c:pt>
                <c:pt idx="220">
                  <c:v>1000</c:v>
                </c:pt>
                <c:pt idx="221">
                  <c:v>1000</c:v>
                </c:pt>
                <c:pt idx="222">
                  <c:v>1000</c:v>
                </c:pt>
                <c:pt idx="223">
                  <c:v>1000</c:v>
                </c:pt>
                <c:pt idx="224">
                  <c:v>1000</c:v>
                </c:pt>
                <c:pt idx="225">
                  <c:v>1000</c:v>
                </c:pt>
                <c:pt idx="226">
                  <c:v>1000</c:v>
                </c:pt>
                <c:pt idx="227">
                  <c:v>1000</c:v>
                </c:pt>
                <c:pt idx="228">
                  <c:v>1000</c:v>
                </c:pt>
                <c:pt idx="229">
                  <c:v>1000</c:v>
                </c:pt>
                <c:pt idx="230">
                  <c:v>1000</c:v>
                </c:pt>
                <c:pt idx="231">
                  <c:v>1000</c:v>
                </c:pt>
                <c:pt idx="232">
                  <c:v>1000</c:v>
                </c:pt>
                <c:pt idx="233">
                  <c:v>1000</c:v>
                </c:pt>
                <c:pt idx="234">
                  <c:v>1000</c:v>
                </c:pt>
                <c:pt idx="235">
                  <c:v>1000</c:v>
                </c:pt>
                <c:pt idx="236">
                  <c:v>1000</c:v>
                </c:pt>
                <c:pt idx="237">
                  <c:v>1000</c:v>
                </c:pt>
                <c:pt idx="238">
                  <c:v>1000</c:v>
                </c:pt>
                <c:pt idx="239">
                  <c:v>1000</c:v>
                </c:pt>
                <c:pt idx="240">
                  <c:v>1000</c:v>
                </c:pt>
                <c:pt idx="241">
                  <c:v>1000</c:v>
                </c:pt>
                <c:pt idx="242">
                  <c:v>1000</c:v>
                </c:pt>
                <c:pt idx="243">
                  <c:v>1000</c:v>
                </c:pt>
                <c:pt idx="244">
                  <c:v>1000</c:v>
                </c:pt>
                <c:pt idx="245">
                  <c:v>1000</c:v>
                </c:pt>
                <c:pt idx="246">
                  <c:v>1000</c:v>
                </c:pt>
                <c:pt idx="247">
                  <c:v>1000</c:v>
                </c:pt>
                <c:pt idx="248">
                  <c:v>1000</c:v>
                </c:pt>
                <c:pt idx="249">
                  <c:v>1000</c:v>
                </c:pt>
                <c:pt idx="250">
                  <c:v>1000</c:v>
                </c:pt>
                <c:pt idx="251">
                  <c:v>1000</c:v>
                </c:pt>
                <c:pt idx="252">
                  <c:v>1000</c:v>
                </c:pt>
                <c:pt idx="253">
                  <c:v>1000</c:v>
                </c:pt>
                <c:pt idx="254">
                  <c:v>1000</c:v>
                </c:pt>
                <c:pt idx="255">
                  <c:v>1000</c:v>
                </c:pt>
                <c:pt idx="256">
                  <c:v>1000</c:v>
                </c:pt>
                <c:pt idx="257">
                  <c:v>1000</c:v>
                </c:pt>
                <c:pt idx="258">
                  <c:v>1000</c:v>
                </c:pt>
                <c:pt idx="259">
                  <c:v>1000</c:v>
                </c:pt>
                <c:pt idx="260">
                  <c:v>1000</c:v>
                </c:pt>
                <c:pt idx="261">
                  <c:v>1000</c:v>
                </c:pt>
                <c:pt idx="262">
                  <c:v>1000</c:v>
                </c:pt>
                <c:pt idx="263">
                  <c:v>1000</c:v>
                </c:pt>
                <c:pt idx="264">
                  <c:v>1000</c:v>
                </c:pt>
                <c:pt idx="265">
                  <c:v>1000</c:v>
                </c:pt>
                <c:pt idx="266">
                  <c:v>1000</c:v>
                </c:pt>
                <c:pt idx="267">
                  <c:v>1000</c:v>
                </c:pt>
                <c:pt idx="268">
                  <c:v>1000</c:v>
                </c:pt>
                <c:pt idx="269">
                  <c:v>1000</c:v>
                </c:pt>
                <c:pt idx="270">
                  <c:v>1000</c:v>
                </c:pt>
                <c:pt idx="271">
                  <c:v>1000</c:v>
                </c:pt>
                <c:pt idx="272">
                  <c:v>1000</c:v>
                </c:pt>
                <c:pt idx="273">
                  <c:v>1000</c:v>
                </c:pt>
                <c:pt idx="274">
                  <c:v>1000</c:v>
                </c:pt>
                <c:pt idx="275">
                  <c:v>1000</c:v>
                </c:pt>
                <c:pt idx="276">
                  <c:v>1000</c:v>
                </c:pt>
                <c:pt idx="277">
                  <c:v>1000</c:v>
                </c:pt>
                <c:pt idx="278">
                  <c:v>1000</c:v>
                </c:pt>
                <c:pt idx="279">
                  <c:v>1000</c:v>
                </c:pt>
                <c:pt idx="280">
                  <c:v>1000</c:v>
                </c:pt>
                <c:pt idx="281">
                  <c:v>1000</c:v>
                </c:pt>
                <c:pt idx="282">
                  <c:v>1000</c:v>
                </c:pt>
                <c:pt idx="283">
                  <c:v>1000</c:v>
                </c:pt>
                <c:pt idx="284">
                  <c:v>1000</c:v>
                </c:pt>
                <c:pt idx="285">
                  <c:v>1000</c:v>
                </c:pt>
                <c:pt idx="286">
                  <c:v>1000</c:v>
                </c:pt>
                <c:pt idx="287">
                  <c:v>1000</c:v>
                </c:pt>
                <c:pt idx="288">
                  <c:v>1000</c:v>
                </c:pt>
                <c:pt idx="289">
                  <c:v>1000</c:v>
                </c:pt>
                <c:pt idx="290">
                  <c:v>1000</c:v>
                </c:pt>
                <c:pt idx="291">
                  <c:v>1000</c:v>
                </c:pt>
                <c:pt idx="292">
                  <c:v>1000</c:v>
                </c:pt>
                <c:pt idx="293">
                  <c:v>1000</c:v>
                </c:pt>
                <c:pt idx="294">
                  <c:v>1000</c:v>
                </c:pt>
                <c:pt idx="295">
                  <c:v>1000</c:v>
                </c:pt>
                <c:pt idx="296">
                  <c:v>1000</c:v>
                </c:pt>
                <c:pt idx="297">
                  <c:v>1000</c:v>
                </c:pt>
                <c:pt idx="298">
                  <c:v>1000</c:v>
                </c:pt>
                <c:pt idx="299">
                  <c:v>1000</c:v>
                </c:pt>
                <c:pt idx="300">
                  <c:v>1000</c:v>
                </c:pt>
                <c:pt idx="301">
                  <c:v>1000</c:v>
                </c:pt>
                <c:pt idx="302">
                  <c:v>1000</c:v>
                </c:pt>
                <c:pt idx="303">
                  <c:v>1000</c:v>
                </c:pt>
                <c:pt idx="304">
                  <c:v>1000</c:v>
                </c:pt>
                <c:pt idx="305">
                  <c:v>1000</c:v>
                </c:pt>
                <c:pt idx="306">
                  <c:v>1000</c:v>
                </c:pt>
                <c:pt idx="307">
                  <c:v>1000</c:v>
                </c:pt>
                <c:pt idx="308">
                  <c:v>1000</c:v>
                </c:pt>
                <c:pt idx="309">
                  <c:v>1000</c:v>
                </c:pt>
                <c:pt idx="310">
                  <c:v>1000</c:v>
                </c:pt>
                <c:pt idx="311">
                  <c:v>1000</c:v>
                </c:pt>
                <c:pt idx="312">
                  <c:v>1000</c:v>
                </c:pt>
                <c:pt idx="313">
                  <c:v>1000</c:v>
                </c:pt>
                <c:pt idx="314">
                  <c:v>1000</c:v>
                </c:pt>
                <c:pt idx="315">
                  <c:v>1000</c:v>
                </c:pt>
                <c:pt idx="316">
                  <c:v>1000</c:v>
                </c:pt>
                <c:pt idx="317">
                  <c:v>1000</c:v>
                </c:pt>
                <c:pt idx="318">
                  <c:v>1000</c:v>
                </c:pt>
                <c:pt idx="319">
                  <c:v>1000</c:v>
                </c:pt>
                <c:pt idx="320">
                  <c:v>1000</c:v>
                </c:pt>
                <c:pt idx="321">
                  <c:v>1000</c:v>
                </c:pt>
                <c:pt idx="322">
                  <c:v>1000</c:v>
                </c:pt>
                <c:pt idx="323">
                  <c:v>1000</c:v>
                </c:pt>
                <c:pt idx="324">
                  <c:v>1000</c:v>
                </c:pt>
                <c:pt idx="325">
                  <c:v>1000</c:v>
                </c:pt>
                <c:pt idx="326">
                  <c:v>1000</c:v>
                </c:pt>
                <c:pt idx="327">
                  <c:v>1000</c:v>
                </c:pt>
                <c:pt idx="328">
                  <c:v>1000</c:v>
                </c:pt>
                <c:pt idx="329">
                  <c:v>1000</c:v>
                </c:pt>
                <c:pt idx="330">
                  <c:v>1000</c:v>
                </c:pt>
                <c:pt idx="331">
                  <c:v>1000</c:v>
                </c:pt>
                <c:pt idx="332">
                  <c:v>1000</c:v>
                </c:pt>
                <c:pt idx="333">
                  <c:v>1000</c:v>
                </c:pt>
                <c:pt idx="334">
                  <c:v>1000</c:v>
                </c:pt>
                <c:pt idx="335">
                  <c:v>1000</c:v>
                </c:pt>
                <c:pt idx="336">
                  <c:v>1000</c:v>
                </c:pt>
                <c:pt idx="337">
                  <c:v>1000</c:v>
                </c:pt>
                <c:pt idx="338">
                  <c:v>1000</c:v>
                </c:pt>
                <c:pt idx="339">
                  <c:v>1000</c:v>
                </c:pt>
                <c:pt idx="340">
                  <c:v>1000</c:v>
                </c:pt>
                <c:pt idx="341">
                  <c:v>1000</c:v>
                </c:pt>
                <c:pt idx="342">
                  <c:v>1000</c:v>
                </c:pt>
                <c:pt idx="343">
                  <c:v>1000</c:v>
                </c:pt>
                <c:pt idx="344">
                  <c:v>1000</c:v>
                </c:pt>
                <c:pt idx="345">
                  <c:v>1000</c:v>
                </c:pt>
                <c:pt idx="346">
                  <c:v>1000</c:v>
                </c:pt>
                <c:pt idx="347">
                  <c:v>1000</c:v>
                </c:pt>
                <c:pt idx="348">
                  <c:v>1000</c:v>
                </c:pt>
                <c:pt idx="349">
                  <c:v>1000</c:v>
                </c:pt>
                <c:pt idx="350">
                  <c:v>1000</c:v>
                </c:pt>
                <c:pt idx="351">
                  <c:v>1000</c:v>
                </c:pt>
                <c:pt idx="352">
                  <c:v>1000</c:v>
                </c:pt>
                <c:pt idx="353">
                  <c:v>1000</c:v>
                </c:pt>
                <c:pt idx="354">
                  <c:v>1000</c:v>
                </c:pt>
                <c:pt idx="355">
                  <c:v>1000</c:v>
                </c:pt>
                <c:pt idx="356">
                  <c:v>1000</c:v>
                </c:pt>
                <c:pt idx="357">
                  <c:v>1000</c:v>
                </c:pt>
                <c:pt idx="358">
                  <c:v>1000</c:v>
                </c:pt>
                <c:pt idx="359">
                  <c:v>1000</c:v>
                </c:pt>
                <c:pt idx="360">
                  <c:v>1000</c:v>
                </c:pt>
                <c:pt idx="361">
                  <c:v>1000</c:v>
                </c:pt>
                <c:pt idx="362">
                  <c:v>1000</c:v>
                </c:pt>
                <c:pt idx="363">
                  <c:v>1000</c:v>
                </c:pt>
                <c:pt idx="364">
                  <c:v>1000</c:v>
                </c:pt>
                <c:pt idx="365">
                  <c:v>1000</c:v>
                </c:pt>
                <c:pt idx="366">
                  <c:v>1000</c:v>
                </c:pt>
                <c:pt idx="367">
                  <c:v>1000</c:v>
                </c:pt>
                <c:pt idx="368">
                  <c:v>1000</c:v>
                </c:pt>
                <c:pt idx="369">
                  <c:v>1000</c:v>
                </c:pt>
                <c:pt idx="370">
                  <c:v>1000</c:v>
                </c:pt>
                <c:pt idx="371">
                  <c:v>1000</c:v>
                </c:pt>
                <c:pt idx="372">
                  <c:v>1000</c:v>
                </c:pt>
                <c:pt idx="373">
                  <c:v>1000</c:v>
                </c:pt>
                <c:pt idx="374">
                  <c:v>1000</c:v>
                </c:pt>
                <c:pt idx="375">
                  <c:v>1000</c:v>
                </c:pt>
                <c:pt idx="376">
                  <c:v>1000</c:v>
                </c:pt>
                <c:pt idx="377">
                  <c:v>1000</c:v>
                </c:pt>
                <c:pt idx="378">
                  <c:v>1000</c:v>
                </c:pt>
                <c:pt idx="379">
                  <c:v>1000</c:v>
                </c:pt>
                <c:pt idx="380">
                  <c:v>1000</c:v>
                </c:pt>
                <c:pt idx="381">
                  <c:v>1000</c:v>
                </c:pt>
                <c:pt idx="382">
                  <c:v>1000</c:v>
                </c:pt>
                <c:pt idx="383">
                  <c:v>1000</c:v>
                </c:pt>
                <c:pt idx="384">
                  <c:v>1000</c:v>
                </c:pt>
                <c:pt idx="385">
                  <c:v>1000</c:v>
                </c:pt>
                <c:pt idx="386">
                  <c:v>1000</c:v>
                </c:pt>
                <c:pt idx="387">
                  <c:v>1000</c:v>
                </c:pt>
                <c:pt idx="388">
                  <c:v>1000</c:v>
                </c:pt>
                <c:pt idx="389">
                  <c:v>1000</c:v>
                </c:pt>
                <c:pt idx="390">
                  <c:v>1000</c:v>
                </c:pt>
                <c:pt idx="391">
                  <c:v>1000</c:v>
                </c:pt>
                <c:pt idx="392">
                  <c:v>1000</c:v>
                </c:pt>
                <c:pt idx="393">
                  <c:v>1000</c:v>
                </c:pt>
                <c:pt idx="394">
                  <c:v>1000</c:v>
                </c:pt>
                <c:pt idx="395">
                  <c:v>1000</c:v>
                </c:pt>
                <c:pt idx="396">
                  <c:v>1000</c:v>
                </c:pt>
                <c:pt idx="397">
                  <c:v>1000</c:v>
                </c:pt>
                <c:pt idx="398">
                  <c:v>1000</c:v>
                </c:pt>
                <c:pt idx="399">
                  <c:v>1000</c:v>
                </c:pt>
                <c:pt idx="400">
                  <c:v>1000</c:v>
                </c:pt>
                <c:pt idx="401">
                  <c:v>1000</c:v>
                </c:pt>
                <c:pt idx="402">
                  <c:v>1000</c:v>
                </c:pt>
                <c:pt idx="403">
                  <c:v>1000</c:v>
                </c:pt>
                <c:pt idx="404">
                  <c:v>1000</c:v>
                </c:pt>
                <c:pt idx="405">
                  <c:v>1000</c:v>
                </c:pt>
                <c:pt idx="406">
                  <c:v>1000</c:v>
                </c:pt>
                <c:pt idx="407">
                  <c:v>1000</c:v>
                </c:pt>
                <c:pt idx="408">
                  <c:v>1000</c:v>
                </c:pt>
                <c:pt idx="409">
                  <c:v>1000</c:v>
                </c:pt>
                <c:pt idx="410">
                  <c:v>1000</c:v>
                </c:pt>
                <c:pt idx="411">
                  <c:v>1000</c:v>
                </c:pt>
                <c:pt idx="412">
                  <c:v>1000</c:v>
                </c:pt>
                <c:pt idx="413">
                  <c:v>1000</c:v>
                </c:pt>
                <c:pt idx="414">
                  <c:v>1000</c:v>
                </c:pt>
                <c:pt idx="415">
                  <c:v>1000</c:v>
                </c:pt>
                <c:pt idx="416">
                  <c:v>1000</c:v>
                </c:pt>
                <c:pt idx="417">
                  <c:v>1000</c:v>
                </c:pt>
                <c:pt idx="418">
                  <c:v>1000</c:v>
                </c:pt>
                <c:pt idx="419">
                  <c:v>1000</c:v>
                </c:pt>
                <c:pt idx="420">
                  <c:v>1000</c:v>
                </c:pt>
                <c:pt idx="421">
                  <c:v>1000</c:v>
                </c:pt>
                <c:pt idx="422">
                  <c:v>1000</c:v>
                </c:pt>
                <c:pt idx="423">
                  <c:v>1000</c:v>
                </c:pt>
                <c:pt idx="424">
                  <c:v>1000</c:v>
                </c:pt>
                <c:pt idx="425">
                  <c:v>1000</c:v>
                </c:pt>
                <c:pt idx="426">
                  <c:v>1000</c:v>
                </c:pt>
                <c:pt idx="427">
                  <c:v>1000</c:v>
                </c:pt>
                <c:pt idx="428">
                  <c:v>1000</c:v>
                </c:pt>
                <c:pt idx="429">
                  <c:v>1000</c:v>
                </c:pt>
                <c:pt idx="430">
                  <c:v>1000</c:v>
                </c:pt>
                <c:pt idx="431">
                  <c:v>1000</c:v>
                </c:pt>
                <c:pt idx="432">
                  <c:v>1000</c:v>
                </c:pt>
                <c:pt idx="433">
                  <c:v>1000</c:v>
                </c:pt>
                <c:pt idx="434">
                  <c:v>1000</c:v>
                </c:pt>
                <c:pt idx="435">
                  <c:v>1000</c:v>
                </c:pt>
                <c:pt idx="436">
                  <c:v>1000</c:v>
                </c:pt>
                <c:pt idx="437">
                  <c:v>1000</c:v>
                </c:pt>
                <c:pt idx="438">
                  <c:v>1000</c:v>
                </c:pt>
                <c:pt idx="439">
                  <c:v>1000</c:v>
                </c:pt>
                <c:pt idx="440">
                  <c:v>1000</c:v>
                </c:pt>
                <c:pt idx="441">
                  <c:v>1000</c:v>
                </c:pt>
                <c:pt idx="442">
                  <c:v>1000</c:v>
                </c:pt>
                <c:pt idx="443">
                  <c:v>1000</c:v>
                </c:pt>
                <c:pt idx="444">
                  <c:v>1000</c:v>
                </c:pt>
                <c:pt idx="445">
                  <c:v>1000</c:v>
                </c:pt>
                <c:pt idx="446">
                  <c:v>1000</c:v>
                </c:pt>
                <c:pt idx="447">
                  <c:v>1000</c:v>
                </c:pt>
                <c:pt idx="448">
                  <c:v>1000</c:v>
                </c:pt>
                <c:pt idx="449">
                  <c:v>1000</c:v>
                </c:pt>
                <c:pt idx="450">
                  <c:v>1000</c:v>
                </c:pt>
                <c:pt idx="451">
                  <c:v>1000</c:v>
                </c:pt>
                <c:pt idx="452">
                  <c:v>1000</c:v>
                </c:pt>
                <c:pt idx="453">
                  <c:v>1000</c:v>
                </c:pt>
                <c:pt idx="454">
                  <c:v>1000</c:v>
                </c:pt>
                <c:pt idx="455">
                  <c:v>1000</c:v>
                </c:pt>
                <c:pt idx="456">
                  <c:v>1000</c:v>
                </c:pt>
                <c:pt idx="457">
                  <c:v>1000</c:v>
                </c:pt>
                <c:pt idx="458">
                  <c:v>1000</c:v>
                </c:pt>
                <c:pt idx="459">
                  <c:v>1000</c:v>
                </c:pt>
                <c:pt idx="460">
                  <c:v>1000</c:v>
                </c:pt>
                <c:pt idx="461">
                  <c:v>1000</c:v>
                </c:pt>
                <c:pt idx="462">
                  <c:v>1000</c:v>
                </c:pt>
                <c:pt idx="463">
                  <c:v>1000</c:v>
                </c:pt>
                <c:pt idx="464">
                  <c:v>1000</c:v>
                </c:pt>
                <c:pt idx="465">
                  <c:v>1000</c:v>
                </c:pt>
                <c:pt idx="466">
                  <c:v>1000</c:v>
                </c:pt>
                <c:pt idx="467">
                  <c:v>1000</c:v>
                </c:pt>
                <c:pt idx="468">
                  <c:v>1000</c:v>
                </c:pt>
                <c:pt idx="469">
                  <c:v>1000</c:v>
                </c:pt>
                <c:pt idx="470">
                  <c:v>1000</c:v>
                </c:pt>
                <c:pt idx="471">
                  <c:v>1000</c:v>
                </c:pt>
                <c:pt idx="472">
                  <c:v>1000</c:v>
                </c:pt>
                <c:pt idx="473">
                  <c:v>1000</c:v>
                </c:pt>
                <c:pt idx="474">
                  <c:v>1000</c:v>
                </c:pt>
                <c:pt idx="475">
                  <c:v>1000</c:v>
                </c:pt>
                <c:pt idx="476">
                  <c:v>1000</c:v>
                </c:pt>
                <c:pt idx="477">
                  <c:v>1000</c:v>
                </c:pt>
                <c:pt idx="478">
                  <c:v>1000</c:v>
                </c:pt>
                <c:pt idx="479">
                  <c:v>1000</c:v>
                </c:pt>
                <c:pt idx="480">
                  <c:v>1000</c:v>
                </c:pt>
                <c:pt idx="481">
                  <c:v>1000</c:v>
                </c:pt>
                <c:pt idx="482">
                  <c:v>1000</c:v>
                </c:pt>
                <c:pt idx="483">
                  <c:v>1000</c:v>
                </c:pt>
                <c:pt idx="484">
                  <c:v>1000</c:v>
                </c:pt>
                <c:pt idx="485">
                  <c:v>1000</c:v>
                </c:pt>
                <c:pt idx="486">
                  <c:v>1000</c:v>
                </c:pt>
                <c:pt idx="487">
                  <c:v>1000</c:v>
                </c:pt>
                <c:pt idx="488">
                  <c:v>1000</c:v>
                </c:pt>
                <c:pt idx="489">
                  <c:v>1000</c:v>
                </c:pt>
                <c:pt idx="490">
                  <c:v>1000</c:v>
                </c:pt>
                <c:pt idx="491">
                  <c:v>1000</c:v>
                </c:pt>
                <c:pt idx="492">
                  <c:v>1000</c:v>
                </c:pt>
                <c:pt idx="493">
                  <c:v>1000</c:v>
                </c:pt>
                <c:pt idx="494">
                  <c:v>1000</c:v>
                </c:pt>
                <c:pt idx="495">
                  <c:v>1000</c:v>
                </c:pt>
                <c:pt idx="496">
                  <c:v>1000</c:v>
                </c:pt>
                <c:pt idx="497">
                  <c:v>1000</c:v>
                </c:pt>
                <c:pt idx="498">
                  <c:v>1000</c:v>
                </c:pt>
                <c:pt idx="499">
                  <c:v>1000</c:v>
                </c:pt>
                <c:pt idx="500">
                  <c:v>1000</c:v>
                </c:pt>
                <c:pt idx="501">
                  <c:v>1000</c:v>
                </c:pt>
                <c:pt idx="502">
                  <c:v>1000</c:v>
                </c:pt>
                <c:pt idx="503">
                  <c:v>1000</c:v>
                </c:pt>
                <c:pt idx="504">
                  <c:v>1000</c:v>
                </c:pt>
                <c:pt idx="505">
                  <c:v>1000</c:v>
                </c:pt>
                <c:pt idx="506">
                  <c:v>1000</c:v>
                </c:pt>
                <c:pt idx="507">
                  <c:v>1000</c:v>
                </c:pt>
                <c:pt idx="508">
                  <c:v>1000</c:v>
                </c:pt>
                <c:pt idx="509">
                  <c:v>1000</c:v>
                </c:pt>
                <c:pt idx="510">
                  <c:v>1000</c:v>
                </c:pt>
                <c:pt idx="511">
                  <c:v>1000</c:v>
                </c:pt>
                <c:pt idx="512">
                  <c:v>1000</c:v>
                </c:pt>
                <c:pt idx="513">
                  <c:v>1000</c:v>
                </c:pt>
                <c:pt idx="514">
                  <c:v>1000</c:v>
                </c:pt>
                <c:pt idx="515">
                  <c:v>1000</c:v>
                </c:pt>
                <c:pt idx="516">
                  <c:v>1000</c:v>
                </c:pt>
                <c:pt idx="517">
                  <c:v>1000</c:v>
                </c:pt>
                <c:pt idx="518">
                  <c:v>1000</c:v>
                </c:pt>
                <c:pt idx="519">
                  <c:v>1000</c:v>
                </c:pt>
                <c:pt idx="520">
                  <c:v>1000</c:v>
                </c:pt>
                <c:pt idx="521">
                  <c:v>1000</c:v>
                </c:pt>
                <c:pt idx="522">
                  <c:v>1000</c:v>
                </c:pt>
                <c:pt idx="523">
                  <c:v>1000</c:v>
                </c:pt>
                <c:pt idx="524">
                  <c:v>1000</c:v>
                </c:pt>
                <c:pt idx="525">
                  <c:v>1000</c:v>
                </c:pt>
                <c:pt idx="526">
                  <c:v>1000</c:v>
                </c:pt>
                <c:pt idx="527">
                  <c:v>1000</c:v>
                </c:pt>
                <c:pt idx="528">
                  <c:v>1000</c:v>
                </c:pt>
                <c:pt idx="529">
                  <c:v>1000</c:v>
                </c:pt>
                <c:pt idx="530">
                  <c:v>1000</c:v>
                </c:pt>
                <c:pt idx="531">
                  <c:v>1000</c:v>
                </c:pt>
                <c:pt idx="532">
                  <c:v>1000</c:v>
                </c:pt>
                <c:pt idx="533">
                  <c:v>1000</c:v>
                </c:pt>
                <c:pt idx="534">
                  <c:v>1000</c:v>
                </c:pt>
                <c:pt idx="535">
                  <c:v>1000</c:v>
                </c:pt>
                <c:pt idx="536">
                  <c:v>1000</c:v>
                </c:pt>
                <c:pt idx="537">
                  <c:v>1000</c:v>
                </c:pt>
                <c:pt idx="538">
                  <c:v>1000</c:v>
                </c:pt>
                <c:pt idx="539">
                  <c:v>1000</c:v>
                </c:pt>
                <c:pt idx="540">
                  <c:v>1000</c:v>
                </c:pt>
                <c:pt idx="541">
                  <c:v>1000</c:v>
                </c:pt>
                <c:pt idx="542">
                  <c:v>1000</c:v>
                </c:pt>
                <c:pt idx="543">
                  <c:v>1000</c:v>
                </c:pt>
                <c:pt idx="544">
                  <c:v>1000</c:v>
                </c:pt>
                <c:pt idx="545">
                  <c:v>1000</c:v>
                </c:pt>
                <c:pt idx="546">
                  <c:v>1000</c:v>
                </c:pt>
                <c:pt idx="547">
                  <c:v>1000</c:v>
                </c:pt>
                <c:pt idx="548">
                  <c:v>1000</c:v>
                </c:pt>
                <c:pt idx="549">
                  <c:v>1000</c:v>
                </c:pt>
                <c:pt idx="550">
                  <c:v>1000</c:v>
                </c:pt>
                <c:pt idx="551">
                  <c:v>1000</c:v>
                </c:pt>
                <c:pt idx="552">
                  <c:v>1000</c:v>
                </c:pt>
                <c:pt idx="553">
                  <c:v>1000</c:v>
                </c:pt>
                <c:pt idx="554">
                  <c:v>1000</c:v>
                </c:pt>
                <c:pt idx="555">
                  <c:v>1000</c:v>
                </c:pt>
                <c:pt idx="556">
                  <c:v>1000</c:v>
                </c:pt>
                <c:pt idx="557">
                  <c:v>1000</c:v>
                </c:pt>
                <c:pt idx="558">
                  <c:v>1000</c:v>
                </c:pt>
                <c:pt idx="559">
                  <c:v>1000</c:v>
                </c:pt>
                <c:pt idx="560">
                  <c:v>1000</c:v>
                </c:pt>
                <c:pt idx="561">
                  <c:v>1000</c:v>
                </c:pt>
                <c:pt idx="562">
                  <c:v>1000</c:v>
                </c:pt>
                <c:pt idx="563">
                  <c:v>1000</c:v>
                </c:pt>
                <c:pt idx="564">
                  <c:v>1000</c:v>
                </c:pt>
                <c:pt idx="565">
                  <c:v>1000</c:v>
                </c:pt>
                <c:pt idx="566">
                  <c:v>1000</c:v>
                </c:pt>
                <c:pt idx="567">
                  <c:v>1000</c:v>
                </c:pt>
                <c:pt idx="568">
                  <c:v>1000</c:v>
                </c:pt>
                <c:pt idx="569">
                  <c:v>1000</c:v>
                </c:pt>
                <c:pt idx="570">
                  <c:v>1000</c:v>
                </c:pt>
                <c:pt idx="571">
                  <c:v>1000</c:v>
                </c:pt>
                <c:pt idx="572">
                  <c:v>1000</c:v>
                </c:pt>
                <c:pt idx="573">
                  <c:v>1000</c:v>
                </c:pt>
                <c:pt idx="574">
                  <c:v>1000</c:v>
                </c:pt>
                <c:pt idx="575">
                  <c:v>1000</c:v>
                </c:pt>
                <c:pt idx="576">
                  <c:v>1000</c:v>
                </c:pt>
                <c:pt idx="577">
                  <c:v>1000</c:v>
                </c:pt>
                <c:pt idx="578">
                  <c:v>1000</c:v>
                </c:pt>
                <c:pt idx="579">
                  <c:v>1000</c:v>
                </c:pt>
                <c:pt idx="580">
                  <c:v>1000</c:v>
                </c:pt>
                <c:pt idx="581">
                  <c:v>1000</c:v>
                </c:pt>
                <c:pt idx="582">
                  <c:v>1000</c:v>
                </c:pt>
                <c:pt idx="583">
                  <c:v>1000</c:v>
                </c:pt>
                <c:pt idx="584">
                  <c:v>1000</c:v>
                </c:pt>
                <c:pt idx="585">
                  <c:v>1000</c:v>
                </c:pt>
                <c:pt idx="586">
                  <c:v>1000</c:v>
                </c:pt>
                <c:pt idx="587">
                  <c:v>1000</c:v>
                </c:pt>
                <c:pt idx="588">
                  <c:v>1000</c:v>
                </c:pt>
                <c:pt idx="589">
                  <c:v>1000</c:v>
                </c:pt>
                <c:pt idx="590">
                  <c:v>1000</c:v>
                </c:pt>
                <c:pt idx="591">
                  <c:v>1000</c:v>
                </c:pt>
                <c:pt idx="592">
                  <c:v>1000</c:v>
                </c:pt>
                <c:pt idx="593">
                  <c:v>1000</c:v>
                </c:pt>
                <c:pt idx="594">
                  <c:v>1000</c:v>
                </c:pt>
                <c:pt idx="595">
                  <c:v>1000</c:v>
                </c:pt>
                <c:pt idx="596">
                  <c:v>1000</c:v>
                </c:pt>
                <c:pt idx="597">
                  <c:v>1000</c:v>
                </c:pt>
                <c:pt idx="598">
                  <c:v>1000</c:v>
                </c:pt>
                <c:pt idx="599">
                  <c:v>1000</c:v>
                </c:pt>
                <c:pt idx="600">
                  <c:v>1000</c:v>
                </c:pt>
                <c:pt idx="601">
                  <c:v>1000</c:v>
                </c:pt>
                <c:pt idx="602">
                  <c:v>1000</c:v>
                </c:pt>
                <c:pt idx="603">
                  <c:v>1000</c:v>
                </c:pt>
                <c:pt idx="604">
                  <c:v>1000</c:v>
                </c:pt>
                <c:pt idx="605">
                  <c:v>1000</c:v>
                </c:pt>
                <c:pt idx="606">
                  <c:v>1000</c:v>
                </c:pt>
                <c:pt idx="607">
                  <c:v>1000</c:v>
                </c:pt>
                <c:pt idx="608">
                  <c:v>1000</c:v>
                </c:pt>
                <c:pt idx="609">
                  <c:v>1000</c:v>
                </c:pt>
                <c:pt idx="610">
                  <c:v>1000</c:v>
                </c:pt>
                <c:pt idx="611">
                  <c:v>1000</c:v>
                </c:pt>
                <c:pt idx="612">
                  <c:v>1000</c:v>
                </c:pt>
                <c:pt idx="613">
                  <c:v>1000</c:v>
                </c:pt>
                <c:pt idx="614">
                  <c:v>1000</c:v>
                </c:pt>
                <c:pt idx="615">
                  <c:v>1000</c:v>
                </c:pt>
                <c:pt idx="616">
                  <c:v>1000</c:v>
                </c:pt>
                <c:pt idx="617">
                  <c:v>1000</c:v>
                </c:pt>
                <c:pt idx="618">
                  <c:v>1000</c:v>
                </c:pt>
                <c:pt idx="619">
                  <c:v>1000</c:v>
                </c:pt>
                <c:pt idx="620">
                  <c:v>1000</c:v>
                </c:pt>
                <c:pt idx="621">
                  <c:v>1000</c:v>
                </c:pt>
                <c:pt idx="622">
                  <c:v>1000</c:v>
                </c:pt>
                <c:pt idx="623">
                  <c:v>1000</c:v>
                </c:pt>
                <c:pt idx="624">
                  <c:v>1000</c:v>
                </c:pt>
                <c:pt idx="625">
                  <c:v>1000</c:v>
                </c:pt>
                <c:pt idx="626">
                  <c:v>1000</c:v>
                </c:pt>
                <c:pt idx="627">
                  <c:v>1000</c:v>
                </c:pt>
                <c:pt idx="628">
                  <c:v>1000</c:v>
                </c:pt>
                <c:pt idx="629">
                  <c:v>1000</c:v>
                </c:pt>
                <c:pt idx="630">
                  <c:v>1000</c:v>
                </c:pt>
                <c:pt idx="631">
                  <c:v>1000</c:v>
                </c:pt>
                <c:pt idx="632">
                  <c:v>1000</c:v>
                </c:pt>
                <c:pt idx="633">
                  <c:v>1000</c:v>
                </c:pt>
                <c:pt idx="634">
                  <c:v>1000</c:v>
                </c:pt>
                <c:pt idx="635">
                  <c:v>1000</c:v>
                </c:pt>
                <c:pt idx="636">
                  <c:v>1000</c:v>
                </c:pt>
                <c:pt idx="637">
                  <c:v>1000</c:v>
                </c:pt>
                <c:pt idx="638">
                  <c:v>1000</c:v>
                </c:pt>
                <c:pt idx="639">
                  <c:v>1000</c:v>
                </c:pt>
                <c:pt idx="640">
                  <c:v>1000</c:v>
                </c:pt>
                <c:pt idx="641">
                  <c:v>1000</c:v>
                </c:pt>
                <c:pt idx="642">
                  <c:v>1000</c:v>
                </c:pt>
                <c:pt idx="643">
                  <c:v>1000</c:v>
                </c:pt>
                <c:pt idx="644">
                  <c:v>1000</c:v>
                </c:pt>
                <c:pt idx="645">
                  <c:v>1000</c:v>
                </c:pt>
                <c:pt idx="646">
                  <c:v>1000</c:v>
                </c:pt>
                <c:pt idx="647">
                  <c:v>1000</c:v>
                </c:pt>
                <c:pt idx="648">
                  <c:v>1000</c:v>
                </c:pt>
                <c:pt idx="649">
                  <c:v>1000</c:v>
                </c:pt>
                <c:pt idx="650">
                  <c:v>1000</c:v>
                </c:pt>
                <c:pt idx="651">
                  <c:v>1000</c:v>
                </c:pt>
                <c:pt idx="652">
                  <c:v>1000</c:v>
                </c:pt>
                <c:pt idx="653">
                  <c:v>1000</c:v>
                </c:pt>
                <c:pt idx="654">
                  <c:v>1000</c:v>
                </c:pt>
                <c:pt idx="655">
                  <c:v>1000</c:v>
                </c:pt>
                <c:pt idx="656">
                  <c:v>1000</c:v>
                </c:pt>
                <c:pt idx="657">
                  <c:v>1000</c:v>
                </c:pt>
                <c:pt idx="658">
                  <c:v>1000</c:v>
                </c:pt>
                <c:pt idx="659">
                  <c:v>1000</c:v>
                </c:pt>
                <c:pt idx="660">
                  <c:v>1000</c:v>
                </c:pt>
                <c:pt idx="661">
                  <c:v>1000</c:v>
                </c:pt>
                <c:pt idx="662">
                  <c:v>1000</c:v>
                </c:pt>
                <c:pt idx="663">
                  <c:v>1000</c:v>
                </c:pt>
                <c:pt idx="664">
                  <c:v>1000</c:v>
                </c:pt>
                <c:pt idx="665">
                  <c:v>1000</c:v>
                </c:pt>
                <c:pt idx="666">
                  <c:v>1000</c:v>
                </c:pt>
                <c:pt idx="667">
                  <c:v>1000</c:v>
                </c:pt>
                <c:pt idx="668">
                  <c:v>1000</c:v>
                </c:pt>
                <c:pt idx="669">
                  <c:v>1000</c:v>
                </c:pt>
                <c:pt idx="670">
                  <c:v>1000</c:v>
                </c:pt>
                <c:pt idx="671">
                  <c:v>1000</c:v>
                </c:pt>
              </c:numCache>
            </c:numRef>
          </c:val>
          <c:extLst>
            <c:ext xmlns:c16="http://schemas.microsoft.com/office/drawing/2014/chart" uri="{C3380CC4-5D6E-409C-BE32-E72D297353CC}">
              <c16:uniqueId val="{00000000-378C-8845-9067-C153D03B37DC}"/>
            </c:ext>
          </c:extLst>
        </c:ser>
        <c:ser>
          <c:idx val="1"/>
          <c:order val="1"/>
          <c:tx>
            <c:strRef>
              <c:f>Sheet1!$C$1</c:f>
              <c:strCache>
                <c:ptCount val="1"/>
                <c:pt idx="0">
                  <c:v>2017年</c:v>
                </c:pt>
              </c:strCache>
            </c:strRef>
          </c:tx>
          <c:spPr>
            <a:solidFill>
              <a:srgbClr val="4F81BD">
                <a:alpha val="50000"/>
              </a:srgbClr>
            </a:solidFill>
            <a:ln w="38100">
              <a:solidFill>
                <a:srgbClr val="0070C0"/>
              </a:solidFill>
            </a:ln>
          </c:spPr>
          <c:cat>
            <c:numRef>
              <c:f>Sheet1!$A$2:$A$673</c:f>
              <c:numCache>
                <c:formatCode>[$-F400]h:mm:ss\ AM/PM</c:formatCode>
                <c:ptCount val="672"/>
                <c:pt idx="0">
                  <c:v>42053</c:v>
                </c:pt>
                <c:pt idx="1">
                  <c:v>42053.010416666657</c:v>
                </c:pt>
                <c:pt idx="2">
                  <c:v>42053.020833333278</c:v>
                </c:pt>
                <c:pt idx="3">
                  <c:v>42053.03125</c:v>
                </c:pt>
                <c:pt idx="4">
                  <c:v>42053.041666666672</c:v>
                </c:pt>
                <c:pt idx="5">
                  <c:v>42053.052083333278</c:v>
                </c:pt>
                <c:pt idx="6">
                  <c:v>42053.0625</c:v>
                </c:pt>
                <c:pt idx="7">
                  <c:v>42053.072916666599</c:v>
                </c:pt>
                <c:pt idx="8">
                  <c:v>42053.083333333278</c:v>
                </c:pt>
                <c:pt idx="9">
                  <c:v>42053.093749999993</c:v>
                </c:pt>
                <c:pt idx="10">
                  <c:v>42053.104166666577</c:v>
                </c:pt>
                <c:pt idx="11">
                  <c:v>42053.114583333278</c:v>
                </c:pt>
                <c:pt idx="12">
                  <c:v>42053.125</c:v>
                </c:pt>
                <c:pt idx="13">
                  <c:v>42053.135416666577</c:v>
                </c:pt>
                <c:pt idx="14">
                  <c:v>42053.145833333278</c:v>
                </c:pt>
                <c:pt idx="15">
                  <c:v>42053.15625</c:v>
                </c:pt>
                <c:pt idx="16">
                  <c:v>42053.166666666577</c:v>
                </c:pt>
                <c:pt idx="17">
                  <c:v>42053.177083333263</c:v>
                </c:pt>
                <c:pt idx="18">
                  <c:v>42053.1875</c:v>
                </c:pt>
                <c:pt idx="19">
                  <c:v>42053.197916666577</c:v>
                </c:pt>
                <c:pt idx="20">
                  <c:v>42053.208333333278</c:v>
                </c:pt>
                <c:pt idx="21">
                  <c:v>42053.218749999898</c:v>
                </c:pt>
                <c:pt idx="22">
                  <c:v>42053.229166666562</c:v>
                </c:pt>
                <c:pt idx="23">
                  <c:v>42053.239583333263</c:v>
                </c:pt>
                <c:pt idx="24">
                  <c:v>42053.249999999898</c:v>
                </c:pt>
                <c:pt idx="25">
                  <c:v>42053.260416666577</c:v>
                </c:pt>
                <c:pt idx="26">
                  <c:v>42053.270833333278</c:v>
                </c:pt>
                <c:pt idx="27">
                  <c:v>42053.281249999898</c:v>
                </c:pt>
                <c:pt idx="28">
                  <c:v>42053.291666666562</c:v>
                </c:pt>
                <c:pt idx="29">
                  <c:v>42053.302083333278</c:v>
                </c:pt>
                <c:pt idx="30">
                  <c:v>42053.312499999898</c:v>
                </c:pt>
                <c:pt idx="31">
                  <c:v>42053.322916666599</c:v>
                </c:pt>
                <c:pt idx="32">
                  <c:v>42053.333333333278</c:v>
                </c:pt>
                <c:pt idx="33">
                  <c:v>42053.343749999898</c:v>
                </c:pt>
                <c:pt idx="34">
                  <c:v>42053.354166666599</c:v>
                </c:pt>
                <c:pt idx="35">
                  <c:v>42053.364583333198</c:v>
                </c:pt>
                <c:pt idx="36">
                  <c:v>42053.374999999898</c:v>
                </c:pt>
                <c:pt idx="37">
                  <c:v>42053.385416666599</c:v>
                </c:pt>
                <c:pt idx="38">
                  <c:v>42053.395833333198</c:v>
                </c:pt>
                <c:pt idx="39">
                  <c:v>42053.406249999898</c:v>
                </c:pt>
                <c:pt idx="40">
                  <c:v>42053.416666666599</c:v>
                </c:pt>
                <c:pt idx="41">
                  <c:v>42053.427083333183</c:v>
                </c:pt>
                <c:pt idx="42">
                  <c:v>42053.437499999898</c:v>
                </c:pt>
                <c:pt idx="43">
                  <c:v>42053.447916666599</c:v>
                </c:pt>
                <c:pt idx="44">
                  <c:v>42053.458333333198</c:v>
                </c:pt>
                <c:pt idx="45">
                  <c:v>42053.468749999898</c:v>
                </c:pt>
                <c:pt idx="46">
                  <c:v>42053.479166666577</c:v>
                </c:pt>
                <c:pt idx="47">
                  <c:v>42053.489583333198</c:v>
                </c:pt>
                <c:pt idx="48">
                  <c:v>42053.499999999898</c:v>
                </c:pt>
                <c:pt idx="49">
                  <c:v>42053.510416666497</c:v>
                </c:pt>
                <c:pt idx="50">
                  <c:v>42053.520833333198</c:v>
                </c:pt>
                <c:pt idx="51">
                  <c:v>42053.531249999898</c:v>
                </c:pt>
                <c:pt idx="52">
                  <c:v>42053.541666666482</c:v>
                </c:pt>
                <c:pt idx="53">
                  <c:v>42053.552083333198</c:v>
                </c:pt>
                <c:pt idx="54">
                  <c:v>42053.562499999898</c:v>
                </c:pt>
                <c:pt idx="55">
                  <c:v>42053.572916666497</c:v>
                </c:pt>
                <c:pt idx="56">
                  <c:v>42053.583333333198</c:v>
                </c:pt>
                <c:pt idx="57">
                  <c:v>42053.593749999884</c:v>
                </c:pt>
                <c:pt idx="58">
                  <c:v>42053.604166666482</c:v>
                </c:pt>
                <c:pt idx="59">
                  <c:v>42053.614583333198</c:v>
                </c:pt>
                <c:pt idx="60">
                  <c:v>42053.624999999898</c:v>
                </c:pt>
                <c:pt idx="61">
                  <c:v>42053.635416666482</c:v>
                </c:pt>
                <c:pt idx="62">
                  <c:v>42053.645833333198</c:v>
                </c:pt>
                <c:pt idx="63">
                  <c:v>42053.656249999811</c:v>
                </c:pt>
                <c:pt idx="64">
                  <c:v>42053.666666666482</c:v>
                </c:pt>
                <c:pt idx="65">
                  <c:v>42053.677083333183</c:v>
                </c:pt>
                <c:pt idx="66">
                  <c:v>42053.687499999811</c:v>
                </c:pt>
                <c:pt idx="67">
                  <c:v>42053.697916666482</c:v>
                </c:pt>
                <c:pt idx="68">
                  <c:v>42053.708333333198</c:v>
                </c:pt>
                <c:pt idx="69">
                  <c:v>42053.718749999811</c:v>
                </c:pt>
                <c:pt idx="70">
                  <c:v>42053.729166666461</c:v>
                </c:pt>
                <c:pt idx="71">
                  <c:v>42053.739583333183</c:v>
                </c:pt>
                <c:pt idx="72">
                  <c:v>42053.749999999811</c:v>
                </c:pt>
                <c:pt idx="73">
                  <c:v>42053.760416666482</c:v>
                </c:pt>
                <c:pt idx="74">
                  <c:v>42053.770833333198</c:v>
                </c:pt>
                <c:pt idx="75">
                  <c:v>42053.781249999811</c:v>
                </c:pt>
                <c:pt idx="76">
                  <c:v>42053.791666666461</c:v>
                </c:pt>
                <c:pt idx="77">
                  <c:v>42053.802083333103</c:v>
                </c:pt>
                <c:pt idx="78">
                  <c:v>42053.812499999811</c:v>
                </c:pt>
                <c:pt idx="79">
                  <c:v>42053.822916666497</c:v>
                </c:pt>
                <c:pt idx="80">
                  <c:v>42053.833333333103</c:v>
                </c:pt>
                <c:pt idx="81">
                  <c:v>42053.843749999811</c:v>
                </c:pt>
                <c:pt idx="82">
                  <c:v>42053.854166666497</c:v>
                </c:pt>
                <c:pt idx="83">
                  <c:v>42053.864583333103</c:v>
                </c:pt>
                <c:pt idx="84">
                  <c:v>42053.874999999811</c:v>
                </c:pt>
                <c:pt idx="85">
                  <c:v>42053.885416666497</c:v>
                </c:pt>
                <c:pt idx="86">
                  <c:v>42053.895833333103</c:v>
                </c:pt>
                <c:pt idx="87">
                  <c:v>42053.906249999811</c:v>
                </c:pt>
                <c:pt idx="88">
                  <c:v>42053.916666666497</c:v>
                </c:pt>
                <c:pt idx="89">
                  <c:v>42053.927083333103</c:v>
                </c:pt>
                <c:pt idx="90">
                  <c:v>42053.937499999811</c:v>
                </c:pt>
                <c:pt idx="91">
                  <c:v>42053.947916666402</c:v>
                </c:pt>
                <c:pt idx="92">
                  <c:v>42053.958333333103</c:v>
                </c:pt>
                <c:pt idx="93">
                  <c:v>42053.968749999811</c:v>
                </c:pt>
                <c:pt idx="94">
                  <c:v>42053.979166666402</c:v>
                </c:pt>
                <c:pt idx="95">
                  <c:v>42053.989583333103</c:v>
                </c:pt>
                <c:pt idx="96">
                  <c:v>42053.999999999811</c:v>
                </c:pt>
                <c:pt idx="97">
                  <c:v>42054.010416666402</c:v>
                </c:pt>
                <c:pt idx="98">
                  <c:v>42054.020833333103</c:v>
                </c:pt>
                <c:pt idx="99">
                  <c:v>42054.031249999811</c:v>
                </c:pt>
                <c:pt idx="100">
                  <c:v>42054.041666666402</c:v>
                </c:pt>
                <c:pt idx="101">
                  <c:v>42054.052083333103</c:v>
                </c:pt>
                <c:pt idx="102">
                  <c:v>42054.062499999811</c:v>
                </c:pt>
                <c:pt idx="103">
                  <c:v>42054.072916666402</c:v>
                </c:pt>
                <c:pt idx="104">
                  <c:v>42054.083333333103</c:v>
                </c:pt>
                <c:pt idx="105">
                  <c:v>42054.093749999673</c:v>
                </c:pt>
                <c:pt idx="106">
                  <c:v>42054.104166666402</c:v>
                </c:pt>
                <c:pt idx="107">
                  <c:v>42054.114583333103</c:v>
                </c:pt>
                <c:pt idx="108">
                  <c:v>42054.124999999702</c:v>
                </c:pt>
                <c:pt idx="109">
                  <c:v>42054.135416666402</c:v>
                </c:pt>
                <c:pt idx="110">
                  <c:v>42054.145833333103</c:v>
                </c:pt>
                <c:pt idx="111">
                  <c:v>42054.156249999702</c:v>
                </c:pt>
                <c:pt idx="112">
                  <c:v>42054.166666666402</c:v>
                </c:pt>
                <c:pt idx="113">
                  <c:v>42054.177083333103</c:v>
                </c:pt>
                <c:pt idx="114">
                  <c:v>42054.187499999702</c:v>
                </c:pt>
                <c:pt idx="115">
                  <c:v>42054.197916666402</c:v>
                </c:pt>
                <c:pt idx="116">
                  <c:v>42054.208333333103</c:v>
                </c:pt>
                <c:pt idx="117">
                  <c:v>42054.218749999702</c:v>
                </c:pt>
                <c:pt idx="118">
                  <c:v>42054.229166666359</c:v>
                </c:pt>
                <c:pt idx="119">
                  <c:v>42054.239583332987</c:v>
                </c:pt>
                <c:pt idx="120">
                  <c:v>42054.249999999702</c:v>
                </c:pt>
                <c:pt idx="121">
                  <c:v>42054.260416666402</c:v>
                </c:pt>
                <c:pt idx="122">
                  <c:v>42054.270833333001</c:v>
                </c:pt>
                <c:pt idx="123">
                  <c:v>42054.281249999702</c:v>
                </c:pt>
                <c:pt idx="124">
                  <c:v>42054.291666666359</c:v>
                </c:pt>
                <c:pt idx="125">
                  <c:v>42054.302083333001</c:v>
                </c:pt>
                <c:pt idx="126">
                  <c:v>42054.312499999702</c:v>
                </c:pt>
                <c:pt idx="127">
                  <c:v>42054.322916666402</c:v>
                </c:pt>
                <c:pt idx="128">
                  <c:v>42054.333333333001</c:v>
                </c:pt>
                <c:pt idx="129">
                  <c:v>42054.343749999702</c:v>
                </c:pt>
                <c:pt idx="130">
                  <c:v>42054.354166666402</c:v>
                </c:pt>
                <c:pt idx="131">
                  <c:v>42054.364583333001</c:v>
                </c:pt>
                <c:pt idx="132">
                  <c:v>42054.374999999702</c:v>
                </c:pt>
                <c:pt idx="133">
                  <c:v>42054.3854166663</c:v>
                </c:pt>
                <c:pt idx="134">
                  <c:v>42054.395833333001</c:v>
                </c:pt>
                <c:pt idx="135">
                  <c:v>42054.406249999702</c:v>
                </c:pt>
                <c:pt idx="136">
                  <c:v>42054.4166666663</c:v>
                </c:pt>
                <c:pt idx="137">
                  <c:v>42054.427083332987</c:v>
                </c:pt>
                <c:pt idx="138">
                  <c:v>42054.437499999702</c:v>
                </c:pt>
                <c:pt idx="139">
                  <c:v>42054.4479166663</c:v>
                </c:pt>
                <c:pt idx="140">
                  <c:v>42054.458333333001</c:v>
                </c:pt>
                <c:pt idx="141">
                  <c:v>42054.468749999702</c:v>
                </c:pt>
                <c:pt idx="142">
                  <c:v>42054.479166666271</c:v>
                </c:pt>
                <c:pt idx="143">
                  <c:v>42054.489583333001</c:v>
                </c:pt>
                <c:pt idx="144">
                  <c:v>42054.499999999702</c:v>
                </c:pt>
                <c:pt idx="145">
                  <c:v>42054.5104166663</c:v>
                </c:pt>
                <c:pt idx="146">
                  <c:v>42054.520833333001</c:v>
                </c:pt>
                <c:pt idx="147">
                  <c:v>42054.5312499996</c:v>
                </c:pt>
                <c:pt idx="148">
                  <c:v>42054.541666666271</c:v>
                </c:pt>
                <c:pt idx="149">
                  <c:v>42054.552083333001</c:v>
                </c:pt>
                <c:pt idx="150">
                  <c:v>42054.5624999996</c:v>
                </c:pt>
                <c:pt idx="151">
                  <c:v>42054.5729166663</c:v>
                </c:pt>
                <c:pt idx="152">
                  <c:v>42054.583333333001</c:v>
                </c:pt>
                <c:pt idx="153">
                  <c:v>42054.593749999593</c:v>
                </c:pt>
                <c:pt idx="154">
                  <c:v>42054.604166666271</c:v>
                </c:pt>
                <c:pt idx="155">
                  <c:v>42054.614583333001</c:v>
                </c:pt>
                <c:pt idx="156">
                  <c:v>42054.6249999996</c:v>
                </c:pt>
                <c:pt idx="157">
                  <c:v>42054.635416666271</c:v>
                </c:pt>
                <c:pt idx="158">
                  <c:v>42054.645833333001</c:v>
                </c:pt>
                <c:pt idx="159">
                  <c:v>42054.6562499996</c:v>
                </c:pt>
                <c:pt idx="160">
                  <c:v>42054.666666666271</c:v>
                </c:pt>
                <c:pt idx="161">
                  <c:v>42054.677083332877</c:v>
                </c:pt>
                <c:pt idx="162">
                  <c:v>42054.6874999996</c:v>
                </c:pt>
                <c:pt idx="163">
                  <c:v>42054.697916666271</c:v>
                </c:pt>
                <c:pt idx="164">
                  <c:v>42054.708333332899</c:v>
                </c:pt>
                <c:pt idx="165">
                  <c:v>42054.7187499996</c:v>
                </c:pt>
                <c:pt idx="166">
                  <c:v>42054.729166666257</c:v>
                </c:pt>
                <c:pt idx="167">
                  <c:v>42054.739583332877</c:v>
                </c:pt>
                <c:pt idx="168">
                  <c:v>42054.7499999996</c:v>
                </c:pt>
                <c:pt idx="169">
                  <c:v>42054.760416666271</c:v>
                </c:pt>
                <c:pt idx="170">
                  <c:v>42054.770833332899</c:v>
                </c:pt>
                <c:pt idx="171">
                  <c:v>42054.7812499996</c:v>
                </c:pt>
                <c:pt idx="172">
                  <c:v>42054.791666666162</c:v>
                </c:pt>
                <c:pt idx="173">
                  <c:v>42054.802083332899</c:v>
                </c:pt>
                <c:pt idx="174">
                  <c:v>42054.8124999996</c:v>
                </c:pt>
                <c:pt idx="175">
                  <c:v>42054.822916666199</c:v>
                </c:pt>
                <c:pt idx="176">
                  <c:v>42054.833333332899</c:v>
                </c:pt>
                <c:pt idx="177">
                  <c:v>42054.8437499996</c:v>
                </c:pt>
                <c:pt idx="178">
                  <c:v>42054.854166666199</c:v>
                </c:pt>
                <c:pt idx="179">
                  <c:v>42054.864583332899</c:v>
                </c:pt>
                <c:pt idx="180">
                  <c:v>42054.8749999996</c:v>
                </c:pt>
                <c:pt idx="181">
                  <c:v>42054.885416666199</c:v>
                </c:pt>
                <c:pt idx="182">
                  <c:v>42054.895833332899</c:v>
                </c:pt>
                <c:pt idx="183">
                  <c:v>42054.9062499996</c:v>
                </c:pt>
                <c:pt idx="184">
                  <c:v>42054.916666666199</c:v>
                </c:pt>
                <c:pt idx="185">
                  <c:v>42054.927083332877</c:v>
                </c:pt>
                <c:pt idx="186">
                  <c:v>42054.937499999498</c:v>
                </c:pt>
                <c:pt idx="187">
                  <c:v>42054.947916666199</c:v>
                </c:pt>
                <c:pt idx="188">
                  <c:v>42054.958333332899</c:v>
                </c:pt>
                <c:pt idx="189">
                  <c:v>42054.968749999498</c:v>
                </c:pt>
                <c:pt idx="190">
                  <c:v>42054.979166666177</c:v>
                </c:pt>
                <c:pt idx="191">
                  <c:v>42054.989583332899</c:v>
                </c:pt>
                <c:pt idx="192">
                  <c:v>42054.999999999498</c:v>
                </c:pt>
                <c:pt idx="193">
                  <c:v>42055.010416666199</c:v>
                </c:pt>
                <c:pt idx="194">
                  <c:v>42055.020833332899</c:v>
                </c:pt>
                <c:pt idx="195">
                  <c:v>42055.031249999498</c:v>
                </c:pt>
                <c:pt idx="196">
                  <c:v>42055.041666666177</c:v>
                </c:pt>
                <c:pt idx="197">
                  <c:v>42055.052083332899</c:v>
                </c:pt>
                <c:pt idx="198">
                  <c:v>42055.062499999498</c:v>
                </c:pt>
                <c:pt idx="199">
                  <c:v>42055.072916666199</c:v>
                </c:pt>
                <c:pt idx="200">
                  <c:v>42055.083333332797</c:v>
                </c:pt>
                <c:pt idx="201">
                  <c:v>42055.093749999483</c:v>
                </c:pt>
                <c:pt idx="202">
                  <c:v>42055.104166666177</c:v>
                </c:pt>
                <c:pt idx="203">
                  <c:v>42055.114583332797</c:v>
                </c:pt>
                <c:pt idx="204">
                  <c:v>42055.124999999498</c:v>
                </c:pt>
                <c:pt idx="205">
                  <c:v>42055.135416666177</c:v>
                </c:pt>
                <c:pt idx="206">
                  <c:v>42055.145833332797</c:v>
                </c:pt>
                <c:pt idx="207">
                  <c:v>42055.156249999498</c:v>
                </c:pt>
                <c:pt idx="208">
                  <c:v>42055.166666666177</c:v>
                </c:pt>
                <c:pt idx="209">
                  <c:v>42055.177083332783</c:v>
                </c:pt>
                <c:pt idx="210">
                  <c:v>42055.187499999498</c:v>
                </c:pt>
                <c:pt idx="211">
                  <c:v>42055.197916666177</c:v>
                </c:pt>
                <c:pt idx="212">
                  <c:v>42055.208333332797</c:v>
                </c:pt>
                <c:pt idx="213">
                  <c:v>42055.218749999498</c:v>
                </c:pt>
                <c:pt idx="214">
                  <c:v>42055.22916666606</c:v>
                </c:pt>
                <c:pt idx="215">
                  <c:v>42055.239583332783</c:v>
                </c:pt>
                <c:pt idx="216">
                  <c:v>42055.249999999498</c:v>
                </c:pt>
                <c:pt idx="217">
                  <c:v>42055.260416666068</c:v>
                </c:pt>
                <c:pt idx="218">
                  <c:v>42055.270833332797</c:v>
                </c:pt>
                <c:pt idx="219">
                  <c:v>42055.281249999498</c:v>
                </c:pt>
                <c:pt idx="220">
                  <c:v>42055.29166666606</c:v>
                </c:pt>
                <c:pt idx="221">
                  <c:v>42055.302083332797</c:v>
                </c:pt>
                <c:pt idx="222">
                  <c:v>42055.312499999498</c:v>
                </c:pt>
                <c:pt idx="223">
                  <c:v>42055.322916666097</c:v>
                </c:pt>
                <c:pt idx="224">
                  <c:v>42055.333333332797</c:v>
                </c:pt>
                <c:pt idx="225">
                  <c:v>42055.343749999498</c:v>
                </c:pt>
                <c:pt idx="226">
                  <c:v>42055.354166666097</c:v>
                </c:pt>
                <c:pt idx="227">
                  <c:v>42055.364583332797</c:v>
                </c:pt>
                <c:pt idx="228">
                  <c:v>42055.374999999403</c:v>
                </c:pt>
                <c:pt idx="229">
                  <c:v>42055.385416666097</c:v>
                </c:pt>
                <c:pt idx="230">
                  <c:v>42055.395833332797</c:v>
                </c:pt>
                <c:pt idx="231">
                  <c:v>42055.406249999403</c:v>
                </c:pt>
                <c:pt idx="232">
                  <c:v>42055.416666666097</c:v>
                </c:pt>
                <c:pt idx="233">
                  <c:v>42055.427083332783</c:v>
                </c:pt>
                <c:pt idx="234">
                  <c:v>42055.437499999403</c:v>
                </c:pt>
                <c:pt idx="235">
                  <c:v>42055.447916666097</c:v>
                </c:pt>
                <c:pt idx="236">
                  <c:v>42055.458333332797</c:v>
                </c:pt>
                <c:pt idx="237">
                  <c:v>42055.468749999403</c:v>
                </c:pt>
                <c:pt idx="238">
                  <c:v>42055.479166666068</c:v>
                </c:pt>
                <c:pt idx="239">
                  <c:v>42055.489583332797</c:v>
                </c:pt>
                <c:pt idx="240">
                  <c:v>42055.499999999403</c:v>
                </c:pt>
                <c:pt idx="241">
                  <c:v>42055.510416666097</c:v>
                </c:pt>
                <c:pt idx="242">
                  <c:v>42055.520833332703</c:v>
                </c:pt>
                <c:pt idx="243">
                  <c:v>42055.531249999403</c:v>
                </c:pt>
                <c:pt idx="244">
                  <c:v>42055.541666666068</c:v>
                </c:pt>
                <c:pt idx="245">
                  <c:v>42055.552083332703</c:v>
                </c:pt>
                <c:pt idx="246">
                  <c:v>42055.562499999403</c:v>
                </c:pt>
                <c:pt idx="247">
                  <c:v>42055.572916666097</c:v>
                </c:pt>
                <c:pt idx="248">
                  <c:v>42055.583333332703</c:v>
                </c:pt>
                <c:pt idx="249">
                  <c:v>42055.593749999403</c:v>
                </c:pt>
                <c:pt idx="250">
                  <c:v>42055.604166666068</c:v>
                </c:pt>
                <c:pt idx="251">
                  <c:v>42055.614583332703</c:v>
                </c:pt>
                <c:pt idx="252">
                  <c:v>42055.624999999403</c:v>
                </c:pt>
                <c:pt idx="253">
                  <c:v>42055.635416666068</c:v>
                </c:pt>
                <c:pt idx="254">
                  <c:v>42055.645833332703</c:v>
                </c:pt>
                <c:pt idx="255">
                  <c:v>42055.656249999403</c:v>
                </c:pt>
                <c:pt idx="256">
                  <c:v>42055.666666665973</c:v>
                </c:pt>
                <c:pt idx="257">
                  <c:v>42055.677083332703</c:v>
                </c:pt>
                <c:pt idx="258">
                  <c:v>42055.687499999403</c:v>
                </c:pt>
                <c:pt idx="259">
                  <c:v>42055.697916665973</c:v>
                </c:pt>
                <c:pt idx="260">
                  <c:v>42055.708333332703</c:v>
                </c:pt>
                <c:pt idx="261">
                  <c:v>42055.718749999403</c:v>
                </c:pt>
                <c:pt idx="262">
                  <c:v>42055.729166665958</c:v>
                </c:pt>
                <c:pt idx="263">
                  <c:v>42055.739583332703</c:v>
                </c:pt>
                <c:pt idx="264">
                  <c:v>42055.749999999403</c:v>
                </c:pt>
                <c:pt idx="265">
                  <c:v>42055.760416665973</c:v>
                </c:pt>
                <c:pt idx="266">
                  <c:v>42055.770833332703</c:v>
                </c:pt>
                <c:pt idx="267">
                  <c:v>42055.781249999403</c:v>
                </c:pt>
                <c:pt idx="268">
                  <c:v>42055.791666665958</c:v>
                </c:pt>
                <c:pt idx="269">
                  <c:v>42055.802083332703</c:v>
                </c:pt>
                <c:pt idx="270">
                  <c:v>42055.812499999302</c:v>
                </c:pt>
                <c:pt idx="271">
                  <c:v>42055.822916666002</c:v>
                </c:pt>
                <c:pt idx="272">
                  <c:v>42055.833333332703</c:v>
                </c:pt>
                <c:pt idx="273">
                  <c:v>42055.843749999302</c:v>
                </c:pt>
                <c:pt idx="274">
                  <c:v>42055.854166666002</c:v>
                </c:pt>
                <c:pt idx="275">
                  <c:v>42055.864583332703</c:v>
                </c:pt>
                <c:pt idx="276">
                  <c:v>42055.874999999302</c:v>
                </c:pt>
                <c:pt idx="277">
                  <c:v>42055.885416666002</c:v>
                </c:pt>
                <c:pt idx="278">
                  <c:v>42055.895833332703</c:v>
                </c:pt>
                <c:pt idx="279">
                  <c:v>42055.906249999302</c:v>
                </c:pt>
                <c:pt idx="280">
                  <c:v>42055.916666666002</c:v>
                </c:pt>
                <c:pt idx="281">
                  <c:v>42055.927083332703</c:v>
                </c:pt>
                <c:pt idx="282">
                  <c:v>42055.937499999302</c:v>
                </c:pt>
                <c:pt idx="283">
                  <c:v>42055.947916666002</c:v>
                </c:pt>
                <c:pt idx="284">
                  <c:v>42055.958333332601</c:v>
                </c:pt>
                <c:pt idx="285">
                  <c:v>42055.968749999302</c:v>
                </c:pt>
                <c:pt idx="286">
                  <c:v>42055.979166665973</c:v>
                </c:pt>
                <c:pt idx="287">
                  <c:v>42055.989583332601</c:v>
                </c:pt>
                <c:pt idx="288">
                  <c:v>42055.999999999302</c:v>
                </c:pt>
                <c:pt idx="289">
                  <c:v>42056.010416666002</c:v>
                </c:pt>
                <c:pt idx="290">
                  <c:v>42056.020833332601</c:v>
                </c:pt>
                <c:pt idx="291">
                  <c:v>42056.031249999302</c:v>
                </c:pt>
                <c:pt idx="292">
                  <c:v>42056.041666665973</c:v>
                </c:pt>
                <c:pt idx="293">
                  <c:v>42056.052083332601</c:v>
                </c:pt>
                <c:pt idx="294">
                  <c:v>42056.062499999302</c:v>
                </c:pt>
                <c:pt idx="295">
                  <c:v>42056.072916666002</c:v>
                </c:pt>
                <c:pt idx="296">
                  <c:v>42056.083333332601</c:v>
                </c:pt>
                <c:pt idx="297">
                  <c:v>42056.093749999272</c:v>
                </c:pt>
                <c:pt idx="298">
                  <c:v>42056.104166665871</c:v>
                </c:pt>
                <c:pt idx="299">
                  <c:v>42056.114583332601</c:v>
                </c:pt>
                <c:pt idx="300">
                  <c:v>42056.124999999302</c:v>
                </c:pt>
                <c:pt idx="301">
                  <c:v>42056.135416665871</c:v>
                </c:pt>
                <c:pt idx="302">
                  <c:v>42056.145833332601</c:v>
                </c:pt>
                <c:pt idx="303">
                  <c:v>42056.156249999302</c:v>
                </c:pt>
                <c:pt idx="304">
                  <c:v>42056.166666665871</c:v>
                </c:pt>
                <c:pt idx="305">
                  <c:v>42056.177083332594</c:v>
                </c:pt>
                <c:pt idx="306">
                  <c:v>42056.187499999302</c:v>
                </c:pt>
                <c:pt idx="307">
                  <c:v>42056.197916665871</c:v>
                </c:pt>
                <c:pt idx="308">
                  <c:v>42056.208333332601</c:v>
                </c:pt>
                <c:pt idx="309">
                  <c:v>42056.218749999302</c:v>
                </c:pt>
                <c:pt idx="310">
                  <c:v>42056.229166665857</c:v>
                </c:pt>
                <c:pt idx="311">
                  <c:v>42056.239583332594</c:v>
                </c:pt>
                <c:pt idx="312">
                  <c:v>42056.2499999992</c:v>
                </c:pt>
                <c:pt idx="313">
                  <c:v>42056.260416665871</c:v>
                </c:pt>
                <c:pt idx="314">
                  <c:v>42056.270833332601</c:v>
                </c:pt>
                <c:pt idx="315">
                  <c:v>42056.2812499992</c:v>
                </c:pt>
                <c:pt idx="316">
                  <c:v>42056.291666665857</c:v>
                </c:pt>
                <c:pt idx="317">
                  <c:v>42056.302083332601</c:v>
                </c:pt>
                <c:pt idx="318">
                  <c:v>42056.3124999992</c:v>
                </c:pt>
                <c:pt idx="319">
                  <c:v>42056.3229166659</c:v>
                </c:pt>
                <c:pt idx="320">
                  <c:v>42056.333333332601</c:v>
                </c:pt>
                <c:pt idx="321">
                  <c:v>42056.3437499992</c:v>
                </c:pt>
                <c:pt idx="322">
                  <c:v>42056.3541666659</c:v>
                </c:pt>
                <c:pt idx="323">
                  <c:v>42056.364583332499</c:v>
                </c:pt>
                <c:pt idx="324">
                  <c:v>42056.3749999992</c:v>
                </c:pt>
                <c:pt idx="325">
                  <c:v>42056.3854166659</c:v>
                </c:pt>
                <c:pt idx="326">
                  <c:v>42056.395833332499</c:v>
                </c:pt>
                <c:pt idx="327">
                  <c:v>42056.4062499992</c:v>
                </c:pt>
                <c:pt idx="328">
                  <c:v>42056.4166666659</c:v>
                </c:pt>
                <c:pt idx="329">
                  <c:v>42056.427083332477</c:v>
                </c:pt>
                <c:pt idx="330">
                  <c:v>42056.4374999992</c:v>
                </c:pt>
                <c:pt idx="331">
                  <c:v>42056.4479166659</c:v>
                </c:pt>
                <c:pt idx="332">
                  <c:v>42056.458333332499</c:v>
                </c:pt>
                <c:pt idx="333">
                  <c:v>42056.4687499992</c:v>
                </c:pt>
                <c:pt idx="334">
                  <c:v>42056.479166665871</c:v>
                </c:pt>
                <c:pt idx="335">
                  <c:v>42056.489583332499</c:v>
                </c:pt>
                <c:pt idx="336">
                  <c:v>42056.4999999992</c:v>
                </c:pt>
                <c:pt idx="337">
                  <c:v>42056.510416665777</c:v>
                </c:pt>
                <c:pt idx="338">
                  <c:v>42056.520833332499</c:v>
                </c:pt>
                <c:pt idx="339">
                  <c:v>42056.5312499992</c:v>
                </c:pt>
                <c:pt idx="340">
                  <c:v>42056.541666665762</c:v>
                </c:pt>
                <c:pt idx="341">
                  <c:v>42056.552083332499</c:v>
                </c:pt>
                <c:pt idx="342">
                  <c:v>42056.5624999992</c:v>
                </c:pt>
                <c:pt idx="343">
                  <c:v>42056.572916665777</c:v>
                </c:pt>
                <c:pt idx="344">
                  <c:v>42056.583333332499</c:v>
                </c:pt>
                <c:pt idx="345">
                  <c:v>42056.593749999192</c:v>
                </c:pt>
                <c:pt idx="346">
                  <c:v>42056.604166665762</c:v>
                </c:pt>
                <c:pt idx="347">
                  <c:v>42056.614583332499</c:v>
                </c:pt>
                <c:pt idx="348">
                  <c:v>42056.6249999992</c:v>
                </c:pt>
                <c:pt idx="349">
                  <c:v>42056.635416665762</c:v>
                </c:pt>
                <c:pt idx="350">
                  <c:v>42056.645833332499</c:v>
                </c:pt>
                <c:pt idx="351">
                  <c:v>42056.656249999098</c:v>
                </c:pt>
                <c:pt idx="352">
                  <c:v>42056.666666665762</c:v>
                </c:pt>
                <c:pt idx="353">
                  <c:v>42056.677083332477</c:v>
                </c:pt>
                <c:pt idx="354">
                  <c:v>42056.687499999098</c:v>
                </c:pt>
                <c:pt idx="355">
                  <c:v>42056.697916665762</c:v>
                </c:pt>
                <c:pt idx="356">
                  <c:v>42056.708333332499</c:v>
                </c:pt>
                <c:pt idx="357">
                  <c:v>42056.718749999098</c:v>
                </c:pt>
                <c:pt idx="358">
                  <c:v>42056.72916666574</c:v>
                </c:pt>
                <c:pt idx="359">
                  <c:v>42056.739583332477</c:v>
                </c:pt>
                <c:pt idx="360">
                  <c:v>42056.749999999098</c:v>
                </c:pt>
                <c:pt idx="361">
                  <c:v>42056.760416665762</c:v>
                </c:pt>
                <c:pt idx="362">
                  <c:v>42056.770833332499</c:v>
                </c:pt>
                <c:pt idx="363">
                  <c:v>42056.781249999098</c:v>
                </c:pt>
                <c:pt idx="364">
                  <c:v>42056.79166666574</c:v>
                </c:pt>
                <c:pt idx="365">
                  <c:v>42056.802083332397</c:v>
                </c:pt>
                <c:pt idx="366">
                  <c:v>42056.812499999098</c:v>
                </c:pt>
                <c:pt idx="367">
                  <c:v>42056.822916665777</c:v>
                </c:pt>
                <c:pt idx="368">
                  <c:v>42056.833333332397</c:v>
                </c:pt>
                <c:pt idx="369">
                  <c:v>42056.843749999098</c:v>
                </c:pt>
                <c:pt idx="370">
                  <c:v>42056.854166665777</c:v>
                </c:pt>
                <c:pt idx="371">
                  <c:v>42056.864583332397</c:v>
                </c:pt>
                <c:pt idx="372">
                  <c:v>42056.874999999098</c:v>
                </c:pt>
                <c:pt idx="373">
                  <c:v>42056.885416665777</c:v>
                </c:pt>
                <c:pt idx="374">
                  <c:v>42056.895833332397</c:v>
                </c:pt>
                <c:pt idx="375">
                  <c:v>42056.906249999098</c:v>
                </c:pt>
                <c:pt idx="376">
                  <c:v>42056.916666665777</c:v>
                </c:pt>
                <c:pt idx="377">
                  <c:v>42056.927083332383</c:v>
                </c:pt>
                <c:pt idx="378">
                  <c:v>42056.937499999098</c:v>
                </c:pt>
                <c:pt idx="379">
                  <c:v>42056.947916665667</c:v>
                </c:pt>
                <c:pt idx="380">
                  <c:v>42056.958333332397</c:v>
                </c:pt>
                <c:pt idx="381">
                  <c:v>42056.968749999098</c:v>
                </c:pt>
                <c:pt idx="382">
                  <c:v>42056.97916666566</c:v>
                </c:pt>
                <c:pt idx="383">
                  <c:v>42056.989583332397</c:v>
                </c:pt>
                <c:pt idx="384">
                  <c:v>42056.999999999098</c:v>
                </c:pt>
                <c:pt idx="385">
                  <c:v>42057.010416665667</c:v>
                </c:pt>
                <c:pt idx="386">
                  <c:v>42057.020833332397</c:v>
                </c:pt>
                <c:pt idx="387">
                  <c:v>42057.031249999098</c:v>
                </c:pt>
                <c:pt idx="388">
                  <c:v>42057.04166666566</c:v>
                </c:pt>
                <c:pt idx="389">
                  <c:v>42057.052083332397</c:v>
                </c:pt>
                <c:pt idx="390">
                  <c:v>42057.062499999098</c:v>
                </c:pt>
                <c:pt idx="391">
                  <c:v>42057.072916665667</c:v>
                </c:pt>
                <c:pt idx="392">
                  <c:v>42057.083333332397</c:v>
                </c:pt>
                <c:pt idx="393">
                  <c:v>42057.093749999003</c:v>
                </c:pt>
                <c:pt idx="394">
                  <c:v>42057.10416666566</c:v>
                </c:pt>
                <c:pt idx="395">
                  <c:v>42057.114583332397</c:v>
                </c:pt>
                <c:pt idx="396">
                  <c:v>42057.124999999003</c:v>
                </c:pt>
                <c:pt idx="397">
                  <c:v>42057.13541666566</c:v>
                </c:pt>
                <c:pt idx="398">
                  <c:v>42057.145833332397</c:v>
                </c:pt>
                <c:pt idx="399">
                  <c:v>42057.156249999003</c:v>
                </c:pt>
                <c:pt idx="400">
                  <c:v>42057.16666666566</c:v>
                </c:pt>
                <c:pt idx="401">
                  <c:v>42057.177083332383</c:v>
                </c:pt>
                <c:pt idx="402">
                  <c:v>42057.187499999003</c:v>
                </c:pt>
                <c:pt idx="403">
                  <c:v>42057.19791666566</c:v>
                </c:pt>
                <c:pt idx="404">
                  <c:v>42057.208333332397</c:v>
                </c:pt>
                <c:pt idx="405">
                  <c:v>42057.218749999003</c:v>
                </c:pt>
                <c:pt idx="406">
                  <c:v>42057.229166665631</c:v>
                </c:pt>
                <c:pt idx="407">
                  <c:v>42057.239583332303</c:v>
                </c:pt>
                <c:pt idx="408">
                  <c:v>42057.249999999003</c:v>
                </c:pt>
                <c:pt idx="409">
                  <c:v>42057.26041666566</c:v>
                </c:pt>
                <c:pt idx="410">
                  <c:v>42057.270833332303</c:v>
                </c:pt>
                <c:pt idx="411">
                  <c:v>42057.281249999003</c:v>
                </c:pt>
                <c:pt idx="412">
                  <c:v>42057.291666665631</c:v>
                </c:pt>
                <c:pt idx="413">
                  <c:v>42057.302083332303</c:v>
                </c:pt>
                <c:pt idx="414">
                  <c:v>42057.312499999003</c:v>
                </c:pt>
                <c:pt idx="415">
                  <c:v>42057.322916665667</c:v>
                </c:pt>
                <c:pt idx="416">
                  <c:v>42057.333333332303</c:v>
                </c:pt>
                <c:pt idx="417">
                  <c:v>42057.343749999003</c:v>
                </c:pt>
                <c:pt idx="418">
                  <c:v>42057.354166665667</c:v>
                </c:pt>
                <c:pt idx="419">
                  <c:v>42057.364583332303</c:v>
                </c:pt>
                <c:pt idx="420">
                  <c:v>42057.374999999003</c:v>
                </c:pt>
                <c:pt idx="421">
                  <c:v>42057.385416665587</c:v>
                </c:pt>
                <c:pt idx="422">
                  <c:v>42057.395833332303</c:v>
                </c:pt>
                <c:pt idx="423">
                  <c:v>42057.406249999003</c:v>
                </c:pt>
                <c:pt idx="424">
                  <c:v>42057.416666665587</c:v>
                </c:pt>
                <c:pt idx="425">
                  <c:v>42057.427083332303</c:v>
                </c:pt>
                <c:pt idx="426">
                  <c:v>42057.437499999003</c:v>
                </c:pt>
                <c:pt idx="427">
                  <c:v>42057.447916665587</c:v>
                </c:pt>
                <c:pt idx="428">
                  <c:v>42057.458333332303</c:v>
                </c:pt>
                <c:pt idx="429">
                  <c:v>42057.468749999003</c:v>
                </c:pt>
                <c:pt idx="430">
                  <c:v>42057.479166665573</c:v>
                </c:pt>
                <c:pt idx="431">
                  <c:v>42057.489583332303</c:v>
                </c:pt>
                <c:pt idx="432">
                  <c:v>42057.499999999003</c:v>
                </c:pt>
                <c:pt idx="433">
                  <c:v>42057.510416665587</c:v>
                </c:pt>
                <c:pt idx="434">
                  <c:v>42057.520833332303</c:v>
                </c:pt>
                <c:pt idx="435">
                  <c:v>42057.531249998901</c:v>
                </c:pt>
                <c:pt idx="436">
                  <c:v>42057.541666665573</c:v>
                </c:pt>
                <c:pt idx="437">
                  <c:v>42057.552083332303</c:v>
                </c:pt>
                <c:pt idx="438">
                  <c:v>42057.562499998901</c:v>
                </c:pt>
                <c:pt idx="439">
                  <c:v>42057.572916665587</c:v>
                </c:pt>
                <c:pt idx="440">
                  <c:v>42057.583333332303</c:v>
                </c:pt>
                <c:pt idx="441">
                  <c:v>42057.593749998901</c:v>
                </c:pt>
                <c:pt idx="442">
                  <c:v>42057.604166665573</c:v>
                </c:pt>
                <c:pt idx="443">
                  <c:v>42057.614583332303</c:v>
                </c:pt>
                <c:pt idx="444">
                  <c:v>42057.624999998901</c:v>
                </c:pt>
                <c:pt idx="445">
                  <c:v>42057.635416665573</c:v>
                </c:pt>
                <c:pt idx="446">
                  <c:v>42057.645833332303</c:v>
                </c:pt>
                <c:pt idx="447">
                  <c:v>42057.656249998901</c:v>
                </c:pt>
                <c:pt idx="448">
                  <c:v>42057.666666665573</c:v>
                </c:pt>
                <c:pt idx="449">
                  <c:v>42057.677083332193</c:v>
                </c:pt>
                <c:pt idx="450">
                  <c:v>42057.687499998901</c:v>
                </c:pt>
                <c:pt idx="451">
                  <c:v>42057.697916665573</c:v>
                </c:pt>
                <c:pt idx="452">
                  <c:v>42057.708333332201</c:v>
                </c:pt>
                <c:pt idx="453">
                  <c:v>42057.718749998901</c:v>
                </c:pt>
                <c:pt idx="454">
                  <c:v>42057.729166665558</c:v>
                </c:pt>
                <c:pt idx="455">
                  <c:v>42057.739583332193</c:v>
                </c:pt>
                <c:pt idx="456">
                  <c:v>42057.749999998901</c:v>
                </c:pt>
                <c:pt idx="457">
                  <c:v>42057.760416665573</c:v>
                </c:pt>
                <c:pt idx="458">
                  <c:v>42057.770833332201</c:v>
                </c:pt>
                <c:pt idx="459">
                  <c:v>42057.781249998901</c:v>
                </c:pt>
                <c:pt idx="460">
                  <c:v>42057.791666665558</c:v>
                </c:pt>
                <c:pt idx="461">
                  <c:v>42057.802083332201</c:v>
                </c:pt>
                <c:pt idx="462">
                  <c:v>42057.812499998901</c:v>
                </c:pt>
                <c:pt idx="463">
                  <c:v>42057.8229166655</c:v>
                </c:pt>
                <c:pt idx="464">
                  <c:v>42057.833333332201</c:v>
                </c:pt>
                <c:pt idx="465">
                  <c:v>42057.843749998901</c:v>
                </c:pt>
                <c:pt idx="466">
                  <c:v>42057.8541666655</c:v>
                </c:pt>
                <c:pt idx="467">
                  <c:v>42057.864583332201</c:v>
                </c:pt>
                <c:pt idx="468">
                  <c:v>42057.874999998901</c:v>
                </c:pt>
                <c:pt idx="469">
                  <c:v>42057.8854166655</c:v>
                </c:pt>
                <c:pt idx="470">
                  <c:v>42057.895833332201</c:v>
                </c:pt>
                <c:pt idx="471">
                  <c:v>42057.906249998901</c:v>
                </c:pt>
                <c:pt idx="472">
                  <c:v>42057.9166666655</c:v>
                </c:pt>
                <c:pt idx="473">
                  <c:v>42057.927083332193</c:v>
                </c:pt>
                <c:pt idx="474">
                  <c:v>42057.937499998901</c:v>
                </c:pt>
                <c:pt idx="475">
                  <c:v>42057.9479166655</c:v>
                </c:pt>
                <c:pt idx="476">
                  <c:v>42057.958333332201</c:v>
                </c:pt>
                <c:pt idx="477">
                  <c:v>42057.968749998799</c:v>
                </c:pt>
                <c:pt idx="478">
                  <c:v>42057.979166665471</c:v>
                </c:pt>
                <c:pt idx="479">
                  <c:v>42057.989583332201</c:v>
                </c:pt>
                <c:pt idx="480">
                  <c:v>42057.999999998799</c:v>
                </c:pt>
                <c:pt idx="481">
                  <c:v>42058.0104166655</c:v>
                </c:pt>
                <c:pt idx="482">
                  <c:v>42058.020833332201</c:v>
                </c:pt>
                <c:pt idx="483">
                  <c:v>42058.031249998799</c:v>
                </c:pt>
                <c:pt idx="484">
                  <c:v>42058.041666665471</c:v>
                </c:pt>
                <c:pt idx="485">
                  <c:v>42058.052083332201</c:v>
                </c:pt>
                <c:pt idx="486">
                  <c:v>42058.062499998799</c:v>
                </c:pt>
                <c:pt idx="487">
                  <c:v>42058.0729166655</c:v>
                </c:pt>
                <c:pt idx="488">
                  <c:v>42058.083333332099</c:v>
                </c:pt>
                <c:pt idx="489">
                  <c:v>42058.093749998778</c:v>
                </c:pt>
                <c:pt idx="490">
                  <c:v>42058.104166665471</c:v>
                </c:pt>
                <c:pt idx="491">
                  <c:v>42058.114583332099</c:v>
                </c:pt>
                <c:pt idx="492">
                  <c:v>42058.124999998799</c:v>
                </c:pt>
                <c:pt idx="493">
                  <c:v>42058.135416665471</c:v>
                </c:pt>
                <c:pt idx="494">
                  <c:v>42058.145833332099</c:v>
                </c:pt>
                <c:pt idx="495">
                  <c:v>42058.156249998799</c:v>
                </c:pt>
                <c:pt idx="496">
                  <c:v>42058.166666665471</c:v>
                </c:pt>
                <c:pt idx="497">
                  <c:v>42058.177083332077</c:v>
                </c:pt>
                <c:pt idx="498">
                  <c:v>42058.187499998799</c:v>
                </c:pt>
                <c:pt idx="499">
                  <c:v>42058.197916665471</c:v>
                </c:pt>
                <c:pt idx="500">
                  <c:v>42058.208333332099</c:v>
                </c:pt>
                <c:pt idx="501">
                  <c:v>42058.218749998799</c:v>
                </c:pt>
                <c:pt idx="502">
                  <c:v>42058.22916666534</c:v>
                </c:pt>
                <c:pt idx="503">
                  <c:v>42058.239583332077</c:v>
                </c:pt>
                <c:pt idx="504">
                  <c:v>42058.249999998799</c:v>
                </c:pt>
                <c:pt idx="505">
                  <c:v>42058.260416665362</c:v>
                </c:pt>
                <c:pt idx="506">
                  <c:v>42058.270833332099</c:v>
                </c:pt>
                <c:pt idx="507">
                  <c:v>42058.281249998799</c:v>
                </c:pt>
                <c:pt idx="508">
                  <c:v>42058.29166666534</c:v>
                </c:pt>
                <c:pt idx="509">
                  <c:v>42058.302083332099</c:v>
                </c:pt>
                <c:pt idx="510">
                  <c:v>42058.312499998799</c:v>
                </c:pt>
                <c:pt idx="511">
                  <c:v>42058.322916665376</c:v>
                </c:pt>
                <c:pt idx="512">
                  <c:v>42058.333333332099</c:v>
                </c:pt>
                <c:pt idx="513">
                  <c:v>42058.343749998799</c:v>
                </c:pt>
                <c:pt idx="514">
                  <c:v>42058.354166665376</c:v>
                </c:pt>
                <c:pt idx="515">
                  <c:v>42058.364583332099</c:v>
                </c:pt>
                <c:pt idx="516">
                  <c:v>42058.374999998698</c:v>
                </c:pt>
                <c:pt idx="517">
                  <c:v>42058.385416665376</c:v>
                </c:pt>
                <c:pt idx="518">
                  <c:v>42058.395833332099</c:v>
                </c:pt>
                <c:pt idx="519">
                  <c:v>42058.406249998698</c:v>
                </c:pt>
                <c:pt idx="520">
                  <c:v>42058.416666665376</c:v>
                </c:pt>
                <c:pt idx="521">
                  <c:v>42058.427083332077</c:v>
                </c:pt>
                <c:pt idx="522">
                  <c:v>42058.437499998698</c:v>
                </c:pt>
                <c:pt idx="523">
                  <c:v>42058.447916665376</c:v>
                </c:pt>
                <c:pt idx="524">
                  <c:v>42058.458333332099</c:v>
                </c:pt>
                <c:pt idx="525">
                  <c:v>42058.468749998698</c:v>
                </c:pt>
                <c:pt idx="526">
                  <c:v>42058.479166665362</c:v>
                </c:pt>
                <c:pt idx="527">
                  <c:v>42058.489583332099</c:v>
                </c:pt>
                <c:pt idx="528">
                  <c:v>42058.499999998698</c:v>
                </c:pt>
                <c:pt idx="529">
                  <c:v>42058.510416665376</c:v>
                </c:pt>
                <c:pt idx="530">
                  <c:v>42058.520833331997</c:v>
                </c:pt>
                <c:pt idx="531">
                  <c:v>42058.531249998698</c:v>
                </c:pt>
                <c:pt idx="532">
                  <c:v>42058.541666665362</c:v>
                </c:pt>
                <c:pt idx="533">
                  <c:v>42058.552083331997</c:v>
                </c:pt>
                <c:pt idx="534">
                  <c:v>42058.562499998698</c:v>
                </c:pt>
                <c:pt idx="535">
                  <c:v>42058.572916665376</c:v>
                </c:pt>
                <c:pt idx="536">
                  <c:v>42058.583333331997</c:v>
                </c:pt>
                <c:pt idx="537">
                  <c:v>42058.593749998683</c:v>
                </c:pt>
                <c:pt idx="538">
                  <c:v>42058.604166665362</c:v>
                </c:pt>
                <c:pt idx="539">
                  <c:v>42058.614583331997</c:v>
                </c:pt>
                <c:pt idx="540">
                  <c:v>42058.624999998698</c:v>
                </c:pt>
                <c:pt idx="541">
                  <c:v>42058.635416665362</c:v>
                </c:pt>
                <c:pt idx="542">
                  <c:v>42058.645833331997</c:v>
                </c:pt>
                <c:pt idx="543">
                  <c:v>42058.656249998698</c:v>
                </c:pt>
                <c:pt idx="544">
                  <c:v>42058.666666665289</c:v>
                </c:pt>
                <c:pt idx="545">
                  <c:v>42058.677083331982</c:v>
                </c:pt>
                <c:pt idx="546">
                  <c:v>42058.687499998698</c:v>
                </c:pt>
                <c:pt idx="547">
                  <c:v>42058.697916665289</c:v>
                </c:pt>
                <c:pt idx="548">
                  <c:v>42058.708333331997</c:v>
                </c:pt>
                <c:pt idx="549">
                  <c:v>42058.718749998698</c:v>
                </c:pt>
                <c:pt idx="550">
                  <c:v>42058.729166665253</c:v>
                </c:pt>
                <c:pt idx="551">
                  <c:v>42058.739583331982</c:v>
                </c:pt>
                <c:pt idx="552">
                  <c:v>42058.749999998698</c:v>
                </c:pt>
                <c:pt idx="553">
                  <c:v>42058.760416665289</c:v>
                </c:pt>
                <c:pt idx="554">
                  <c:v>42058.770833331997</c:v>
                </c:pt>
                <c:pt idx="555">
                  <c:v>42058.781249998698</c:v>
                </c:pt>
                <c:pt idx="556">
                  <c:v>42058.791666665253</c:v>
                </c:pt>
                <c:pt idx="557">
                  <c:v>42058.802083331997</c:v>
                </c:pt>
                <c:pt idx="558">
                  <c:v>42058.812499998603</c:v>
                </c:pt>
                <c:pt idx="559">
                  <c:v>42058.822916665304</c:v>
                </c:pt>
                <c:pt idx="560">
                  <c:v>42058.833333331997</c:v>
                </c:pt>
                <c:pt idx="561">
                  <c:v>42058.843749998603</c:v>
                </c:pt>
                <c:pt idx="562">
                  <c:v>42058.854166665304</c:v>
                </c:pt>
                <c:pt idx="563">
                  <c:v>42058.864583331997</c:v>
                </c:pt>
                <c:pt idx="564">
                  <c:v>42058.874999998603</c:v>
                </c:pt>
                <c:pt idx="565">
                  <c:v>42058.885416665304</c:v>
                </c:pt>
                <c:pt idx="566">
                  <c:v>42058.895833331997</c:v>
                </c:pt>
                <c:pt idx="567">
                  <c:v>42058.906249998603</c:v>
                </c:pt>
                <c:pt idx="568">
                  <c:v>42058.916666665304</c:v>
                </c:pt>
                <c:pt idx="569">
                  <c:v>42058.927083331982</c:v>
                </c:pt>
                <c:pt idx="570">
                  <c:v>42058.937499998603</c:v>
                </c:pt>
                <c:pt idx="571">
                  <c:v>42058.947916665304</c:v>
                </c:pt>
                <c:pt idx="572">
                  <c:v>42058.958333331902</c:v>
                </c:pt>
                <c:pt idx="573">
                  <c:v>42058.968749998603</c:v>
                </c:pt>
                <c:pt idx="574">
                  <c:v>42058.979166665289</c:v>
                </c:pt>
                <c:pt idx="575">
                  <c:v>42058.989583331902</c:v>
                </c:pt>
                <c:pt idx="576">
                  <c:v>42058.999999998603</c:v>
                </c:pt>
                <c:pt idx="577">
                  <c:v>42059.010416665304</c:v>
                </c:pt>
                <c:pt idx="578">
                  <c:v>42059.020833331902</c:v>
                </c:pt>
                <c:pt idx="579">
                  <c:v>42059.031249998603</c:v>
                </c:pt>
                <c:pt idx="580">
                  <c:v>42059.041666665289</c:v>
                </c:pt>
                <c:pt idx="581">
                  <c:v>42059.052083331902</c:v>
                </c:pt>
                <c:pt idx="582">
                  <c:v>42059.062499998603</c:v>
                </c:pt>
                <c:pt idx="583">
                  <c:v>42059.072916665304</c:v>
                </c:pt>
                <c:pt idx="584">
                  <c:v>42059.083333331902</c:v>
                </c:pt>
                <c:pt idx="585">
                  <c:v>42059.093749998603</c:v>
                </c:pt>
                <c:pt idx="586">
                  <c:v>42059.104166665173</c:v>
                </c:pt>
                <c:pt idx="587">
                  <c:v>42059.114583331902</c:v>
                </c:pt>
                <c:pt idx="588">
                  <c:v>42059.124999998603</c:v>
                </c:pt>
                <c:pt idx="589">
                  <c:v>42059.135416665173</c:v>
                </c:pt>
                <c:pt idx="590">
                  <c:v>42059.145833331902</c:v>
                </c:pt>
                <c:pt idx="591">
                  <c:v>42059.156249998603</c:v>
                </c:pt>
                <c:pt idx="592">
                  <c:v>42059.166666665173</c:v>
                </c:pt>
                <c:pt idx="593">
                  <c:v>42059.177083331902</c:v>
                </c:pt>
                <c:pt idx="594">
                  <c:v>42059.187499998603</c:v>
                </c:pt>
                <c:pt idx="595">
                  <c:v>42059.197916665173</c:v>
                </c:pt>
                <c:pt idx="596">
                  <c:v>42059.208333331902</c:v>
                </c:pt>
                <c:pt idx="597">
                  <c:v>42059.218749998603</c:v>
                </c:pt>
                <c:pt idx="598">
                  <c:v>42059.229166665158</c:v>
                </c:pt>
                <c:pt idx="599">
                  <c:v>42059.239583331902</c:v>
                </c:pt>
                <c:pt idx="600">
                  <c:v>42059.249999998501</c:v>
                </c:pt>
                <c:pt idx="601">
                  <c:v>42059.260416665173</c:v>
                </c:pt>
                <c:pt idx="602">
                  <c:v>42059.270833331902</c:v>
                </c:pt>
                <c:pt idx="603">
                  <c:v>42059.281249998501</c:v>
                </c:pt>
                <c:pt idx="604">
                  <c:v>42059.291666665158</c:v>
                </c:pt>
                <c:pt idx="605">
                  <c:v>42059.302083331902</c:v>
                </c:pt>
                <c:pt idx="606">
                  <c:v>42059.312499998501</c:v>
                </c:pt>
                <c:pt idx="607">
                  <c:v>42059.322916665187</c:v>
                </c:pt>
                <c:pt idx="608">
                  <c:v>42059.333333331902</c:v>
                </c:pt>
                <c:pt idx="609">
                  <c:v>42059.343749998501</c:v>
                </c:pt>
                <c:pt idx="610">
                  <c:v>42059.354166665187</c:v>
                </c:pt>
                <c:pt idx="611">
                  <c:v>42059.364583331902</c:v>
                </c:pt>
                <c:pt idx="612">
                  <c:v>42059.374999998501</c:v>
                </c:pt>
                <c:pt idx="613">
                  <c:v>42059.385416665187</c:v>
                </c:pt>
                <c:pt idx="614">
                  <c:v>42059.395833331801</c:v>
                </c:pt>
                <c:pt idx="615">
                  <c:v>42059.406249998501</c:v>
                </c:pt>
                <c:pt idx="616">
                  <c:v>42059.416666665187</c:v>
                </c:pt>
                <c:pt idx="617">
                  <c:v>42059.427083331771</c:v>
                </c:pt>
                <c:pt idx="618">
                  <c:v>42059.437499998501</c:v>
                </c:pt>
                <c:pt idx="619">
                  <c:v>42059.447916665187</c:v>
                </c:pt>
                <c:pt idx="620">
                  <c:v>42059.458333331801</c:v>
                </c:pt>
                <c:pt idx="621">
                  <c:v>42059.468749998501</c:v>
                </c:pt>
                <c:pt idx="622">
                  <c:v>42059.479166665173</c:v>
                </c:pt>
                <c:pt idx="623">
                  <c:v>42059.489583331801</c:v>
                </c:pt>
                <c:pt idx="624">
                  <c:v>42059.499999998501</c:v>
                </c:pt>
                <c:pt idx="625">
                  <c:v>42059.510416665187</c:v>
                </c:pt>
                <c:pt idx="626">
                  <c:v>42059.520833331801</c:v>
                </c:pt>
                <c:pt idx="627">
                  <c:v>42059.531249998501</c:v>
                </c:pt>
                <c:pt idx="628">
                  <c:v>42059.541666665071</c:v>
                </c:pt>
                <c:pt idx="629">
                  <c:v>42059.552083331801</c:v>
                </c:pt>
                <c:pt idx="630">
                  <c:v>42059.562499998501</c:v>
                </c:pt>
                <c:pt idx="631">
                  <c:v>42059.5729166651</c:v>
                </c:pt>
                <c:pt idx="632">
                  <c:v>42059.583333331801</c:v>
                </c:pt>
                <c:pt idx="633">
                  <c:v>42059.593749998501</c:v>
                </c:pt>
                <c:pt idx="634">
                  <c:v>42059.604166665071</c:v>
                </c:pt>
                <c:pt idx="635">
                  <c:v>42059.614583331801</c:v>
                </c:pt>
                <c:pt idx="636">
                  <c:v>42059.624999998501</c:v>
                </c:pt>
                <c:pt idx="637">
                  <c:v>42059.635416665071</c:v>
                </c:pt>
                <c:pt idx="638">
                  <c:v>42059.645833331801</c:v>
                </c:pt>
                <c:pt idx="639">
                  <c:v>42059.656249998501</c:v>
                </c:pt>
                <c:pt idx="640">
                  <c:v>42059.666666665071</c:v>
                </c:pt>
                <c:pt idx="641">
                  <c:v>42059.677083331771</c:v>
                </c:pt>
                <c:pt idx="642">
                  <c:v>42059.687499998399</c:v>
                </c:pt>
                <c:pt idx="643">
                  <c:v>42059.697916665071</c:v>
                </c:pt>
                <c:pt idx="644">
                  <c:v>42059.708333331801</c:v>
                </c:pt>
                <c:pt idx="645">
                  <c:v>42059.718749998399</c:v>
                </c:pt>
                <c:pt idx="646">
                  <c:v>42059.729166665064</c:v>
                </c:pt>
                <c:pt idx="647">
                  <c:v>42059.739583331771</c:v>
                </c:pt>
                <c:pt idx="648">
                  <c:v>42059.749999998399</c:v>
                </c:pt>
                <c:pt idx="649">
                  <c:v>42059.760416665071</c:v>
                </c:pt>
                <c:pt idx="650">
                  <c:v>42059.770833331801</c:v>
                </c:pt>
                <c:pt idx="651">
                  <c:v>42059.781249998399</c:v>
                </c:pt>
                <c:pt idx="652">
                  <c:v>42059.791666665064</c:v>
                </c:pt>
                <c:pt idx="653">
                  <c:v>42059.802083331677</c:v>
                </c:pt>
                <c:pt idx="654">
                  <c:v>42059.812499998399</c:v>
                </c:pt>
                <c:pt idx="655">
                  <c:v>42059.8229166651</c:v>
                </c:pt>
                <c:pt idx="656">
                  <c:v>42059.833333331677</c:v>
                </c:pt>
                <c:pt idx="657">
                  <c:v>42059.843749998399</c:v>
                </c:pt>
                <c:pt idx="658">
                  <c:v>42059.8541666651</c:v>
                </c:pt>
                <c:pt idx="659">
                  <c:v>42059.864583331677</c:v>
                </c:pt>
                <c:pt idx="660">
                  <c:v>42059.874999998399</c:v>
                </c:pt>
                <c:pt idx="661">
                  <c:v>42059.8854166651</c:v>
                </c:pt>
                <c:pt idx="662">
                  <c:v>42059.895833331677</c:v>
                </c:pt>
                <c:pt idx="663">
                  <c:v>42059.906249998399</c:v>
                </c:pt>
                <c:pt idx="664">
                  <c:v>42059.9166666651</c:v>
                </c:pt>
                <c:pt idx="665">
                  <c:v>42059.927083331662</c:v>
                </c:pt>
                <c:pt idx="666">
                  <c:v>42059.937499998399</c:v>
                </c:pt>
                <c:pt idx="667">
                  <c:v>42059.947916664998</c:v>
                </c:pt>
                <c:pt idx="668">
                  <c:v>42059.958333331699</c:v>
                </c:pt>
                <c:pt idx="669">
                  <c:v>42059.968749998399</c:v>
                </c:pt>
                <c:pt idx="670">
                  <c:v>42059.979166664983</c:v>
                </c:pt>
                <c:pt idx="671">
                  <c:v>42059.989583331677</c:v>
                </c:pt>
              </c:numCache>
            </c:numRef>
          </c:cat>
          <c:val>
            <c:numRef>
              <c:f>Sheet1!$C$2:$C$673</c:f>
              <c:numCache>
                <c:formatCode>General</c:formatCode>
                <c:ptCount val="672"/>
                <c:pt idx="0">
                  <c:v>259.6814</c:v>
                </c:pt>
                <c:pt idx="1">
                  <c:v>264.29539999999969</c:v>
                </c:pt>
                <c:pt idx="2">
                  <c:v>271.3947</c:v>
                </c:pt>
                <c:pt idx="3">
                  <c:v>263.56869999999992</c:v>
                </c:pt>
                <c:pt idx="4">
                  <c:v>287.72399999999971</c:v>
                </c:pt>
                <c:pt idx="5">
                  <c:v>248.79740000000001</c:v>
                </c:pt>
                <c:pt idx="6">
                  <c:v>260.40809999999971</c:v>
                </c:pt>
                <c:pt idx="7">
                  <c:v>244.1386</c:v>
                </c:pt>
                <c:pt idx="8">
                  <c:v>221.1421</c:v>
                </c:pt>
                <c:pt idx="9">
                  <c:v>211.8914</c:v>
                </c:pt>
                <c:pt idx="10">
                  <c:v>204.30789999999999</c:v>
                </c:pt>
                <c:pt idx="11">
                  <c:v>196.4091</c:v>
                </c:pt>
                <c:pt idx="12">
                  <c:v>216.81010000000001</c:v>
                </c:pt>
                <c:pt idx="13">
                  <c:v>208.3245</c:v>
                </c:pt>
                <c:pt idx="14">
                  <c:v>193.56630000000001</c:v>
                </c:pt>
                <c:pt idx="15">
                  <c:v>202.4674</c:v>
                </c:pt>
                <c:pt idx="16">
                  <c:v>217.6157</c:v>
                </c:pt>
                <c:pt idx="17">
                  <c:v>215.48249999999999</c:v>
                </c:pt>
                <c:pt idx="18">
                  <c:v>204.83949999999999</c:v>
                </c:pt>
                <c:pt idx="19">
                  <c:v>209.48859999999999</c:v>
                </c:pt>
                <c:pt idx="20">
                  <c:v>235.31469999999999</c:v>
                </c:pt>
                <c:pt idx="21">
                  <c:v>259.46409999999992</c:v>
                </c:pt>
                <c:pt idx="22">
                  <c:v>294.03649999999971</c:v>
                </c:pt>
                <c:pt idx="23">
                  <c:v>299.27050000000003</c:v>
                </c:pt>
                <c:pt idx="24">
                  <c:v>302.2595</c:v>
                </c:pt>
                <c:pt idx="25">
                  <c:v>307.60579999999999</c:v>
                </c:pt>
                <c:pt idx="26">
                  <c:v>316.16250000000002</c:v>
                </c:pt>
                <c:pt idx="27">
                  <c:v>320.06389999999999</c:v>
                </c:pt>
                <c:pt idx="28">
                  <c:v>325.03949999999992</c:v>
                </c:pt>
                <c:pt idx="29">
                  <c:v>378.0573</c:v>
                </c:pt>
                <c:pt idx="30">
                  <c:v>440.09739999999971</c:v>
                </c:pt>
                <c:pt idx="31">
                  <c:v>1000</c:v>
                </c:pt>
                <c:pt idx="32">
                  <c:v>1000</c:v>
                </c:pt>
                <c:pt idx="33">
                  <c:v>1000</c:v>
                </c:pt>
                <c:pt idx="34">
                  <c:v>1000</c:v>
                </c:pt>
                <c:pt idx="35">
                  <c:v>1000</c:v>
                </c:pt>
                <c:pt idx="36">
                  <c:v>1000</c:v>
                </c:pt>
                <c:pt idx="37">
                  <c:v>1000</c:v>
                </c:pt>
                <c:pt idx="38">
                  <c:v>1000</c:v>
                </c:pt>
                <c:pt idx="39">
                  <c:v>1000</c:v>
                </c:pt>
                <c:pt idx="40">
                  <c:v>1000</c:v>
                </c:pt>
                <c:pt idx="41">
                  <c:v>1000</c:v>
                </c:pt>
                <c:pt idx="42">
                  <c:v>1000</c:v>
                </c:pt>
                <c:pt idx="43">
                  <c:v>1000</c:v>
                </c:pt>
                <c:pt idx="44">
                  <c:v>1000</c:v>
                </c:pt>
                <c:pt idx="45">
                  <c:v>1000</c:v>
                </c:pt>
                <c:pt idx="46">
                  <c:v>1000</c:v>
                </c:pt>
                <c:pt idx="47">
                  <c:v>1000</c:v>
                </c:pt>
                <c:pt idx="48">
                  <c:v>282.9898</c:v>
                </c:pt>
                <c:pt idx="49">
                  <c:v>271.96370000000002</c:v>
                </c:pt>
                <c:pt idx="50">
                  <c:v>238.79130000000001</c:v>
                </c:pt>
                <c:pt idx="51">
                  <c:v>239.21969999999999</c:v>
                </c:pt>
                <c:pt idx="52">
                  <c:v>238.6104</c:v>
                </c:pt>
                <c:pt idx="53">
                  <c:v>218.84440000000001</c:v>
                </c:pt>
                <c:pt idx="54">
                  <c:v>207.07900000000001</c:v>
                </c:pt>
                <c:pt idx="55">
                  <c:v>192.441</c:v>
                </c:pt>
                <c:pt idx="56">
                  <c:v>182.29320000000001</c:v>
                </c:pt>
                <c:pt idx="57">
                  <c:v>167.98820000000001</c:v>
                </c:pt>
                <c:pt idx="58">
                  <c:v>177.37309999999999</c:v>
                </c:pt>
                <c:pt idx="59">
                  <c:v>196.25110000000001</c:v>
                </c:pt>
                <c:pt idx="60">
                  <c:v>220.09569999999999</c:v>
                </c:pt>
                <c:pt idx="61">
                  <c:v>1000</c:v>
                </c:pt>
                <c:pt idx="62">
                  <c:v>1000</c:v>
                </c:pt>
                <c:pt idx="63">
                  <c:v>1000</c:v>
                </c:pt>
                <c:pt idx="64">
                  <c:v>1000</c:v>
                </c:pt>
                <c:pt idx="65">
                  <c:v>1000</c:v>
                </c:pt>
                <c:pt idx="66">
                  <c:v>1000</c:v>
                </c:pt>
                <c:pt idx="67">
                  <c:v>1000</c:v>
                </c:pt>
                <c:pt idx="68">
                  <c:v>1000</c:v>
                </c:pt>
                <c:pt idx="69">
                  <c:v>1000</c:v>
                </c:pt>
                <c:pt idx="70">
                  <c:v>1000</c:v>
                </c:pt>
                <c:pt idx="71">
                  <c:v>1000</c:v>
                </c:pt>
                <c:pt idx="72">
                  <c:v>1000</c:v>
                </c:pt>
                <c:pt idx="73">
                  <c:v>1000</c:v>
                </c:pt>
                <c:pt idx="74">
                  <c:v>1000</c:v>
                </c:pt>
                <c:pt idx="75">
                  <c:v>1000</c:v>
                </c:pt>
                <c:pt idx="76">
                  <c:v>1000</c:v>
                </c:pt>
                <c:pt idx="77">
                  <c:v>1000</c:v>
                </c:pt>
                <c:pt idx="78">
                  <c:v>1000</c:v>
                </c:pt>
                <c:pt idx="79">
                  <c:v>1000</c:v>
                </c:pt>
                <c:pt idx="80">
                  <c:v>1000</c:v>
                </c:pt>
                <c:pt idx="81">
                  <c:v>1000</c:v>
                </c:pt>
                <c:pt idx="82">
                  <c:v>1000</c:v>
                </c:pt>
                <c:pt idx="83">
                  <c:v>1000</c:v>
                </c:pt>
                <c:pt idx="84">
                  <c:v>1000</c:v>
                </c:pt>
                <c:pt idx="85">
                  <c:v>1000</c:v>
                </c:pt>
                <c:pt idx="86">
                  <c:v>1000</c:v>
                </c:pt>
                <c:pt idx="87">
                  <c:v>1000</c:v>
                </c:pt>
                <c:pt idx="88">
                  <c:v>1000</c:v>
                </c:pt>
                <c:pt idx="89">
                  <c:v>1000</c:v>
                </c:pt>
                <c:pt idx="90">
                  <c:v>1000</c:v>
                </c:pt>
                <c:pt idx="91">
                  <c:v>1000</c:v>
                </c:pt>
                <c:pt idx="92">
                  <c:v>1000</c:v>
                </c:pt>
                <c:pt idx="93">
                  <c:v>1000</c:v>
                </c:pt>
                <c:pt idx="94">
                  <c:v>1000</c:v>
                </c:pt>
                <c:pt idx="95">
                  <c:v>1000</c:v>
                </c:pt>
                <c:pt idx="96">
                  <c:v>1000</c:v>
                </c:pt>
                <c:pt idx="97">
                  <c:v>1000</c:v>
                </c:pt>
                <c:pt idx="98">
                  <c:v>1000</c:v>
                </c:pt>
                <c:pt idx="99">
                  <c:v>1000</c:v>
                </c:pt>
                <c:pt idx="100">
                  <c:v>1000</c:v>
                </c:pt>
                <c:pt idx="101">
                  <c:v>1000</c:v>
                </c:pt>
                <c:pt idx="102">
                  <c:v>1000</c:v>
                </c:pt>
                <c:pt idx="103">
                  <c:v>1000</c:v>
                </c:pt>
                <c:pt idx="104">
                  <c:v>1000</c:v>
                </c:pt>
                <c:pt idx="105">
                  <c:v>348.84539999999993</c:v>
                </c:pt>
                <c:pt idx="106">
                  <c:v>351.0380999999997</c:v>
                </c:pt>
                <c:pt idx="107">
                  <c:v>344.60570000000001</c:v>
                </c:pt>
                <c:pt idx="108">
                  <c:v>342.47800000000001</c:v>
                </c:pt>
                <c:pt idx="109">
                  <c:v>334.11200000000002</c:v>
                </c:pt>
                <c:pt idx="110">
                  <c:v>315.10180000000008</c:v>
                </c:pt>
                <c:pt idx="111">
                  <c:v>324.74239999999992</c:v>
                </c:pt>
                <c:pt idx="112">
                  <c:v>306.22399999999971</c:v>
                </c:pt>
                <c:pt idx="113">
                  <c:v>242.32079999999999</c:v>
                </c:pt>
                <c:pt idx="114">
                  <c:v>231.14279999999999</c:v>
                </c:pt>
                <c:pt idx="115">
                  <c:v>218.23920000000001</c:v>
                </c:pt>
                <c:pt idx="116">
                  <c:v>221.88509999999999</c:v>
                </c:pt>
                <c:pt idx="117">
                  <c:v>224.7867</c:v>
                </c:pt>
                <c:pt idx="118">
                  <c:v>231.36760000000001</c:v>
                </c:pt>
                <c:pt idx="119">
                  <c:v>248.84280000000001</c:v>
                </c:pt>
                <c:pt idx="120">
                  <c:v>1000</c:v>
                </c:pt>
                <c:pt idx="121">
                  <c:v>1000</c:v>
                </c:pt>
                <c:pt idx="122">
                  <c:v>1000</c:v>
                </c:pt>
                <c:pt idx="123">
                  <c:v>1000</c:v>
                </c:pt>
                <c:pt idx="124">
                  <c:v>1000</c:v>
                </c:pt>
                <c:pt idx="125">
                  <c:v>1000</c:v>
                </c:pt>
                <c:pt idx="126">
                  <c:v>1000</c:v>
                </c:pt>
                <c:pt idx="127">
                  <c:v>1000</c:v>
                </c:pt>
                <c:pt idx="128">
                  <c:v>1000</c:v>
                </c:pt>
                <c:pt idx="129">
                  <c:v>1000</c:v>
                </c:pt>
                <c:pt idx="130">
                  <c:v>1000</c:v>
                </c:pt>
                <c:pt idx="131">
                  <c:v>1000</c:v>
                </c:pt>
                <c:pt idx="132">
                  <c:v>1000</c:v>
                </c:pt>
                <c:pt idx="133">
                  <c:v>1000</c:v>
                </c:pt>
                <c:pt idx="134">
                  <c:v>1000</c:v>
                </c:pt>
                <c:pt idx="135">
                  <c:v>1000</c:v>
                </c:pt>
                <c:pt idx="136">
                  <c:v>1000</c:v>
                </c:pt>
                <c:pt idx="137">
                  <c:v>1000</c:v>
                </c:pt>
                <c:pt idx="138">
                  <c:v>1000</c:v>
                </c:pt>
                <c:pt idx="139">
                  <c:v>1000</c:v>
                </c:pt>
                <c:pt idx="140">
                  <c:v>1000</c:v>
                </c:pt>
                <c:pt idx="141">
                  <c:v>1000</c:v>
                </c:pt>
                <c:pt idx="142">
                  <c:v>1000</c:v>
                </c:pt>
                <c:pt idx="143">
                  <c:v>1000</c:v>
                </c:pt>
                <c:pt idx="144">
                  <c:v>1000</c:v>
                </c:pt>
                <c:pt idx="145">
                  <c:v>1000</c:v>
                </c:pt>
                <c:pt idx="146">
                  <c:v>1000</c:v>
                </c:pt>
                <c:pt idx="147">
                  <c:v>1000</c:v>
                </c:pt>
                <c:pt idx="148">
                  <c:v>1000</c:v>
                </c:pt>
                <c:pt idx="149">
                  <c:v>1000</c:v>
                </c:pt>
                <c:pt idx="150">
                  <c:v>1000</c:v>
                </c:pt>
                <c:pt idx="151">
                  <c:v>1000</c:v>
                </c:pt>
                <c:pt idx="152">
                  <c:v>1000</c:v>
                </c:pt>
                <c:pt idx="153">
                  <c:v>1000</c:v>
                </c:pt>
                <c:pt idx="154">
                  <c:v>1000</c:v>
                </c:pt>
                <c:pt idx="155">
                  <c:v>1000</c:v>
                </c:pt>
                <c:pt idx="156">
                  <c:v>1000</c:v>
                </c:pt>
                <c:pt idx="157">
                  <c:v>1000</c:v>
                </c:pt>
                <c:pt idx="158">
                  <c:v>1000</c:v>
                </c:pt>
                <c:pt idx="159">
                  <c:v>1000</c:v>
                </c:pt>
                <c:pt idx="160">
                  <c:v>1000</c:v>
                </c:pt>
                <c:pt idx="161">
                  <c:v>1000</c:v>
                </c:pt>
                <c:pt idx="162">
                  <c:v>1000</c:v>
                </c:pt>
                <c:pt idx="163">
                  <c:v>1000</c:v>
                </c:pt>
                <c:pt idx="164">
                  <c:v>1000</c:v>
                </c:pt>
                <c:pt idx="165">
                  <c:v>1000</c:v>
                </c:pt>
                <c:pt idx="166">
                  <c:v>1000</c:v>
                </c:pt>
                <c:pt idx="167">
                  <c:v>1000</c:v>
                </c:pt>
                <c:pt idx="168">
                  <c:v>1000</c:v>
                </c:pt>
                <c:pt idx="169">
                  <c:v>1000</c:v>
                </c:pt>
                <c:pt idx="170">
                  <c:v>1000</c:v>
                </c:pt>
                <c:pt idx="171">
                  <c:v>1000</c:v>
                </c:pt>
                <c:pt idx="172">
                  <c:v>1000</c:v>
                </c:pt>
                <c:pt idx="173">
                  <c:v>1000</c:v>
                </c:pt>
                <c:pt idx="174">
                  <c:v>1000</c:v>
                </c:pt>
                <c:pt idx="175">
                  <c:v>1000</c:v>
                </c:pt>
                <c:pt idx="176">
                  <c:v>1000</c:v>
                </c:pt>
                <c:pt idx="177">
                  <c:v>1000</c:v>
                </c:pt>
                <c:pt idx="178">
                  <c:v>1000</c:v>
                </c:pt>
                <c:pt idx="179">
                  <c:v>1000</c:v>
                </c:pt>
                <c:pt idx="180">
                  <c:v>1000</c:v>
                </c:pt>
                <c:pt idx="181">
                  <c:v>1000</c:v>
                </c:pt>
                <c:pt idx="182">
                  <c:v>1000</c:v>
                </c:pt>
                <c:pt idx="183">
                  <c:v>1000</c:v>
                </c:pt>
                <c:pt idx="184">
                  <c:v>511.93409999999972</c:v>
                </c:pt>
                <c:pt idx="185">
                  <c:v>489.7158</c:v>
                </c:pt>
                <c:pt idx="186">
                  <c:v>457.9074</c:v>
                </c:pt>
                <c:pt idx="187">
                  <c:v>460.98430000000002</c:v>
                </c:pt>
                <c:pt idx="188">
                  <c:v>450.36090000000002</c:v>
                </c:pt>
                <c:pt idx="189">
                  <c:v>425.9103999999997</c:v>
                </c:pt>
                <c:pt idx="190">
                  <c:v>407.87650000000002</c:v>
                </c:pt>
                <c:pt idx="191">
                  <c:v>382.25290000000001</c:v>
                </c:pt>
                <c:pt idx="192">
                  <c:v>353.12959999999993</c:v>
                </c:pt>
                <c:pt idx="193">
                  <c:v>330.91480000000001</c:v>
                </c:pt>
                <c:pt idx="194">
                  <c:v>314.96460000000002</c:v>
                </c:pt>
                <c:pt idx="195">
                  <c:v>306.33229999999992</c:v>
                </c:pt>
                <c:pt idx="196">
                  <c:v>304.25049999999999</c:v>
                </c:pt>
                <c:pt idx="197">
                  <c:v>295.53789999999992</c:v>
                </c:pt>
                <c:pt idx="198">
                  <c:v>286.15589999999997</c:v>
                </c:pt>
                <c:pt idx="199">
                  <c:v>278.15050000000002</c:v>
                </c:pt>
                <c:pt idx="200">
                  <c:v>254.72649999999999</c:v>
                </c:pt>
                <c:pt idx="201">
                  <c:v>269.6592</c:v>
                </c:pt>
                <c:pt idx="202">
                  <c:v>251.97190000000001</c:v>
                </c:pt>
                <c:pt idx="203">
                  <c:v>241.28919999999999</c:v>
                </c:pt>
                <c:pt idx="204">
                  <c:v>234.67619999999999</c:v>
                </c:pt>
                <c:pt idx="205">
                  <c:v>238.79390000000001</c:v>
                </c:pt>
                <c:pt idx="206">
                  <c:v>240.0111</c:v>
                </c:pt>
                <c:pt idx="207">
                  <c:v>250.3843</c:v>
                </c:pt>
                <c:pt idx="208">
                  <c:v>253.51509999999999</c:v>
                </c:pt>
                <c:pt idx="209">
                  <c:v>236.9802</c:v>
                </c:pt>
                <c:pt idx="210">
                  <c:v>252.6628</c:v>
                </c:pt>
                <c:pt idx="211">
                  <c:v>252.68450000000001</c:v>
                </c:pt>
                <c:pt idx="212">
                  <c:v>264.584</c:v>
                </c:pt>
                <c:pt idx="213">
                  <c:v>276.69049999999999</c:v>
                </c:pt>
                <c:pt idx="214">
                  <c:v>246.99270000000001</c:v>
                </c:pt>
                <c:pt idx="215">
                  <c:v>224.04580000000001</c:v>
                </c:pt>
                <c:pt idx="216">
                  <c:v>219.68719999999999</c:v>
                </c:pt>
                <c:pt idx="217">
                  <c:v>245.79810000000001</c:v>
                </c:pt>
                <c:pt idx="218">
                  <c:v>257.28789999999992</c:v>
                </c:pt>
                <c:pt idx="219">
                  <c:v>254.49199999999999</c:v>
                </c:pt>
                <c:pt idx="220">
                  <c:v>261.50779999999992</c:v>
                </c:pt>
                <c:pt idx="221">
                  <c:v>276.18400000000008</c:v>
                </c:pt>
                <c:pt idx="222">
                  <c:v>326.68959999999993</c:v>
                </c:pt>
                <c:pt idx="223">
                  <c:v>357.43169999999969</c:v>
                </c:pt>
                <c:pt idx="224">
                  <c:v>398.72320000000002</c:v>
                </c:pt>
                <c:pt idx="225">
                  <c:v>426.96249999999992</c:v>
                </c:pt>
                <c:pt idx="226">
                  <c:v>384.83350000000002</c:v>
                </c:pt>
                <c:pt idx="227">
                  <c:v>390.1909</c:v>
                </c:pt>
                <c:pt idx="228">
                  <c:v>385.90300000000002</c:v>
                </c:pt>
                <c:pt idx="229">
                  <c:v>375.61950000000002</c:v>
                </c:pt>
                <c:pt idx="230">
                  <c:v>395.32420000000002</c:v>
                </c:pt>
                <c:pt idx="231">
                  <c:v>369.9</c:v>
                </c:pt>
                <c:pt idx="232">
                  <c:v>348.31560000000002</c:v>
                </c:pt>
                <c:pt idx="233">
                  <c:v>359.35320000000002</c:v>
                </c:pt>
                <c:pt idx="234">
                  <c:v>348.59199999999981</c:v>
                </c:pt>
                <c:pt idx="235">
                  <c:v>361.0376</c:v>
                </c:pt>
                <c:pt idx="236">
                  <c:v>370.93430000000001</c:v>
                </c:pt>
                <c:pt idx="237">
                  <c:v>345.3831999999997</c:v>
                </c:pt>
                <c:pt idx="238">
                  <c:v>295.92309999999969</c:v>
                </c:pt>
                <c:pt idx="239">
                  <c:v>282.69639999999981</c:v>
                </c:pt>
                <c:pt idx="240">
                  <c:v>249.92349999999999</c:v>
                </c:pt>
                <c:pt idx="241">
                  <c:v>245.4143</c:v>
                </c:pt>
                <c:pt idx="242">
                  <c:v>222.80889999999999</c:v>
                </c:pt>
                <c:pt idx="243">
                  <c:v>174.7921</c:v>
                </c:pt>
                <c:pt idx="244">
                  <c:v>176.9282</c:v>
                </c:pt>
                <c:pt idx="245">
                  <c:v>150.86259999999999</c:v>
                </c:pt>
                <c:pt idx="246">
                  <c:v>135.6491</c:v>
                </c:pt>
                <c:pt idx="247">
                  <c:v>146.4999</c:v>
                </c:pt>
                <c:pt idx="248">
                  <c:v>132.95570000000001</c:v>
                </c:pt>
                <c:pt idx="249">
                  <c:v>131.41720000000001</c:v>
                </c:pt>
                <c:pt idx="250">
                  <c:v>163.54409999999999</c:v>
                </c:pt>
                <c:pt idx="251">
                  <c:v>150.322</c:v>
                </c:pt>
                <c:pt idx="252">
                  <c:v>189.50210000000001</c:v>
                </c:pt>
                <c:pt idx="253">
                  <c:v>192.62379999999999</c:v>
                </c:pt>
                <c:pt idx="254">
                  <c:v>199.47059999999999</c:v>
                </c:pt>
                <c:pt idx="255">
                  <c:v>241.71520000000001</c:v>
                </c:pt>
                <c:pt idx="256">
                  <c:v>285.63740000000001</c:v>
                </c:pt>
                <c:pt idx="257">
                  <c:v>322.11750000000001</c:v>
                </c:pt>
                <c:pt idx="258">
                  <c:v>384.1223</c:v>
                </c:pt>
                <c:pt idx="259">
                  <c:v>467.79489999999993</c:v>
                </c:pt>
                <c:pt idx="260">
                  <c:v>500.50009999999992</c:v>
                </c:pt>
                <c:pt idx="261">
                  <c:v>543.18830000000003</c:v>
                </c:pt>
                <c:pt idx="262">
                  <c:v>622.64589999999998</c:v>
                </c:pt>
                <c:pt idx="263">
                  <c:v>640.81629999999939</c:v>
                </c:pt>
                <c:pt idx="264">
                  <c:v>634.42779999999971</c:v>
                </c:pt>
                <c:pt idx="265">
                  <c:v>629.31830000000002</c:v>
                </c:pt>
                <c:pt idx="266">
                  <c:v>637.40649999999971</c:v>
                </c:pt>
                <c:pt idx="267">
                  <c:v>626.97500000000002</c:v>
                </c:pt>
                <c:pt idx="268">
                  <c:v>609.74630000000002</c:v>
                </c:pt>
                <c:pt idx="269">
                  <c:v>619.77620000000002</c:v>
                </c:pt>
                <c:pt idx="270">
                  <c:v>626.70060000000001</c:v>
                </c:pt>
                <c:pt idx="271">
                  <c:v>610.04849999999999</c:v>
                </c:pt>
                <c:pt idx="272">
                  <c:v>588.38409999999999</c:v>
                </c:pt>
                <c:pt idx="273">
                  <c:v>575.74950000000001</c:v>
                </c:pt>
                <c:pt idx="274">
                  <c:v>546.70429999999999</c:v>
                </c:pt>
                <c:pt idx="275">
                  <c:v>569.08429999999998</c:v>
                </c:pt>
                <c:pt idx="276">
                  <c:v>601.97540000000004</c:v>
                </c:pt>
                <c:pt idx="277">
                  <c:v>583.3955999999996</c:v>
                </c:pt>
                <c:pt idx="278">
                  <c:v>511.67469999999997</c:v>
                </c:pt>
                <c:pt idx="279">
                  <c:v>467.92049999999972</c:v>
                </c:pt>
                <c:pt idx="280">
                  <c:v>456.45960000000002</c:v>
                </c:pt>
                <c:pt idx="281">
                  <c:v>452.35649999999993</c:v>
                </c:pt>
                <c:pt idx="282">
                  <c:v>398.05990000000008</c:v>
                </c:pt>
                <c:pt idx="283">
                  <c:v>393.49389999999971</c:v>
                </c:pt>
                <c:pt idx="284">
                  <c:v>390.45929999999993</c:v>
                </c:pt>
                <c:pt idx="285">
                  <c:v>344.84199999999993</c:v>
                </c:pt>
                <c:pt idx="286">
                  <c:v>425.44959999999992</c:v>
                </c:pt>
                <c:pt idx="287">
                  <c:v>401.2</c:v>
                </c:pt>
                <c:pt idx="288">
                  <c:v>365.63629999999972</c:v>
                </c:pt>
                <c:pt idx="289">
                  <c:v>353.6044</c:v>
                </c:pt>
                <c:pt idx="290">
                  <c:v>309.3369999999997</c:v>
                </c:pt>
                <c:pt idx="291">
                  <c:v>264.53640000000001</c:v>
                </c:pt>
                <c:pt idx="292">
                  <c:v>228.93119999999999</c:v>
                </c:pt>
                <c:pt idx="293">
                  <c:v>180.8364</c:v>
                </c:pt>
                <c:pt idx="294">
                  <c:v>150.0823</c:v>
                </c:pt>
                <c:pt idx="295">
                  <c:v>127.1454</c:v>
                </c:pt>
                <c:pt idx="296">
                  <c:v>95.505849999999981</c:v>
                </c:pt>
                <c:pt idx="297">
                  <c:v>90.880179999999982</c:v>
                </c:pt>
                <c:pt idx="298">
                  <c:v>86.917879999999997</c:v>
                </c:pt>
                <c:pt idx="299">
                  <c:v>97.813580000000002</c:v>
                </c:pt>
                <c:pt idx="300">
                  <c:v>98.40334</c:v>
                </c:pt>
                <c:pt idx="301">
                  <c:v>93.281120000000001</c:v>
                </c:pt>
                <c:pt idx="302">
                  <c:v>65.18287999999994</c:v>
                </c:pt>
                <c:pt idx="303">
                  <c:v>73.580209999999994</c:v>
                </c:pt>
                <c:pt idx="304">
                  <c:v>82.885929999999973</c:v>
                </c:pt>
                <c:pt idx="305">
                  <c:v>77.248149999999995</c:v>
                </c:pt>
                <c:pt idx="306">
                  <c:v>103.7876</c:v>
                </c:pt>
                <c:pt idx="307">
                  <c:v>154.72929999999999</c:v>
                </c:pt>
                <c:pt idx="308">
                  <c:v>190.2337</c:v>
                </c:pt>
                <c:pt idx="309">
                  <c:v>169.72880000000001</c:v>
                </c:pt>
                <c:pt idx="310">
                  <c:v>210.91220000000001</c:v>
                </c:pt>
                <c:pt idx="311">
                  <c:v>260.57229999999993</c:v>
                </c:pt>
                <c:pt idx="312">
                  <c:v>304.09539999999981</c:v>
                </c:pt>
                <c:pt idx="313">
                  <c:v>306.39670000000001</c:v>
                </c:pt>
                <c:pt idx="314">
                  <c:v>308.99340000000001</c:v>
                </c:pt>
                <c:pt idx="315">
                  <c:v>327.98660000000001</c:v>
                </c:pt>
                <c:pt idx="316">
                  <c:v>306.39010000000002</c:v>
                </c:pt>
                <c:pt idx="317">
                  <c:v>346.2208</c:v>
                </c:pt>
                <c:pt idx="318">
                  <c:v>404.29629999999969</c:v>
                </c:pt>
                <c:pt idx="319">
                  <c:v>438.8999</c:v>
                </c:pt>
                <c:pt idx="320">
                  <c:v>1000</c:v>
                </c:pt>
                <c:pt idx="321">
                  <c:v>1000</c:v>
                </c:pt>
                <c:pt idx="322">
                  <c:v>1000</c:v>
                </c:pt>
                <c:pt idx="323">
                  <c:v>1000</c:v>
                </c:pt>
                <c:pt idx="324">
                  <c:v>1000</c:v>
                </c:pt>
                <c:pt idx="325">
                  <c:v>1000</c:v>
                </c:pt>
                <c:pt idx="326">
                  <c:v>1000</c:v>
                </c:pt>
                <c:pt idx="327">
                  <c:v>1000</c:v>
                </c:pt>
                <c:pt idx="328">
                  <c:v>1000</c:v>
                </c:pt>
                <c:pt idx="329">
                  <c:v>1000</c:v>
                </c:pt>
                <c:pt idx="330">
                  <c:v>1000</c:v>
                </c:pt>
                <c:pt idx="331">
                  <c:v>1000</c:v>
                </c:pt>
                <c:pt idx="332">
                  <c:v>1000</c:v>
                </c:pt>
                <c:pt idx="333">
                  <c:v>1000</c:v>
                </c:pt>
                <c:pt idx="334">
                  <c:v>1000</c:v>
                </c:pt>
                <c:pt idx="335">
                  <c:v>1000</c:v>
                </c:pt>
                <c:pt idx="336">
                  <c:v>1000</c:v>
                </c:pt>
                <c:pt idx="337">
                  <c:v>1000</c:v>
                </c:pt>
                <c:pt idx="338">
                  <c:v>1000</c:v>
                </c:pt>
                <c:pt idx="339">
                  <c:v>1000</c:v>
                </c:pt>
                <c:pt idx="340">
                  <c:v>1000</c:v>
                </c:pt>
                <c:pt idx="341">
                  <c:v>1000</c:v>
                </c:pt>
                <c:pt idx="342">
                  <c:v>1000</c:v>
                </c:pt>
                <c:pt idx="343">
                  <c:v>1000</c:v>
                </c:pt>
                <c:pt idx="344">
                  <c:v>1000</c:v>
                </c:pt>
                <c:pt idx="345">
                  <c:v>1000</c:v>
                </c:pt>
                <c:pt idx="346">
                  <c:v>1000</c:v>
                </c:pt>
                <c:pt idx="347">
                  <c:v>1000</c:v>
                </c:pt>
                <c:pt idx="348">
                  <c:v>1000</c:v>
                </c:pt>
                <c:pt idx="349">
                  <c:v>1000</c:v>
                </c:pt>
                <c:pt idx="350">
                  <c:v>1000</c:v>
                </c:pt>
                <c:pt idx="351">
                  <c:v>1000</c:v>
                </c:pt>
                <c:pt idx="352">
                  <c:v>1000</c:v>
                </c:pt>
                <c:pt idx="353">
                  <c:v>1000</c:v>
                </c:pt>
                <c:pt idx="354">
                  <c:v>1000</c:v>
                </c:pt>
                <c:pt idx="355">
                  <c:v>1000</c:v>
                </c:pt>
                <c:pt idx="356">
                  <c:v>1000</c:v>
                </c:pt>
                <c:pt idx="357">
                  <c:v>1000</c:v>
                </c:pt>
                <c:pt idx="358">
                  <c:v>1000</c:v>
                </c:pt>
                <c:pt idx="359">
                  <c:v>1000</c:v>
                </c:pt>
                <c:pt idx="360">
                  <c:v>1000</c:v>
                </c:pt>
                <c:pt idx="361">
                  <c:v>1000</c:v>
                </c:pt>
                <c:pt idx="362">
                  <c:v>1000</c:v>
                </c:pt>
                <c:pt idx="363">
                  <c:v>1000</c:v>
                </c:pt>
                <c:pt idx="364">
                  <c:v>1000</c:v>
                </c:pt>
                <c:pt idx="365">
                  <c:v>1000</c:v>
                </c:pt>
                <c:pt idx="366">
                  <c:v>1000</c:v>
                </c:pt>
                <c:pt idx="367">
                  <c:v>1000</c:v>
                </c:pt>
                <c:pt idx="368">
                  <c:v>1000</c:v>
                </c:pt>
                <c:pt idx="369">
                  <c:v>1000</c:v>
                </c:pt>
                <c:pt idx="370">
                  <c:v>1000</c:v>
                </c:pt>
                <c:pt idx="371">
                  <c:v>1000</c:v>
                </c:pt>
                <c:pt idx="372">
                  <c:v>1000</c:v>
                </c:pt>
                <c:pt idx="373">
                  <c:v>1000</c:v>
                </c:pt>
                <c:pt idx="374">
                  <c:v>1000</c:v>
                </c:pt>
                <c:pt idx="375">
                  <c:v>1000</c:v>
                </c:pt>
                <c:pt idx="376">
                  <c:v>1000</c:v>
                </c:pt>
                <c:pt idx="377">
                  <c:v>1000</c:v>
                </c:pt>
                <c:pt idx="378">
                  <c:v>1000</c:v>
                </c:pt>
                <c:pt idx="379">
                  <c:v>1000</c:v>
                </c:pt>
                <c:pt idx="380">
                  <c:v>1000</c:v>
                </c:pt>
                <c:pt idx="381">
                  <c:v>1000</c:v>
                </c:pt>
                <c:pt idx="382">
                  <c:v>1000</c:v>
                </c:pt>
                <c:pt idx="383">
                  <c:v>1000</c:v>
                </c:pt>
                <c:pt idx="384">
                  <c:v>1000</c:v>
                </c:pt>
                <c:pt idx="385">
                  <c:v>247.31370000000001</c:v>
                </c:pt>
                <c:pt idx="386">
                  <c:v>235.51480000000001</c:v>
                </c:pt>
                <c:pt idx="387">
                  <c:v>206.8475</c:v>
                </c:pt>
                <c:pt idx="388">
                  <c:v>184.6626</c:v>
                </c:pt>
                <c:pt idx="389">
                  <c:v>172.75729999999999</c:v>
                </c:pt>
                <c:pt idx="390">
                  <c:v>157.1284</c:v>
                </c:pt>
                <c:pt idx="391">
                  <c:v>151.3657</c:v>
                </c:pt>
                <c:pt idx="392">
                  <c:v>155.7234</c:v>
                </c:pt>
                <c:pt idx="393">
                  <c:v>141.3219</c:v>
                </c:pt>
                <c:pt idx="394">
                  <c:v>136.35900000000001</c:v>
                </c:pt>
                <c:pt idx="395">
                  <c:v>129.2252</c:v>
                </c:pt>
                <c:pt idx="396">
                  <c:v>130.2636</c:v>
                </c:pt>
                <c:pt idx="397">
                  <c:v>101.6169</c:v>
                </c:pt>
                <c:pt idx="398">
                  <c:v>107.3934</c:v>
                </c:pt>
                <c:pt idx="399">
                  <c:v>124.258</c:v>
                </c:pt>
                <c:pt idx="400">
                  <c:v>106.9644</c:v>
                </c:pt>
                <c:pt idx="401">
                  <c:v>116.7817</c:v>
                </c:pt>
                <c:pt idx="402">
                  <c:v>133.81120000000001</c:v>
                </c:pt>
                <c:pt idx="403">
                  <c:v>96.65546999999998</c:v>
                </c:pt>
                <c:pt idx="404">
                  <c:v>137.52359999999999</c:v>
                </c:pt>
                <c:pt idx="405">
                  <c:v>149.26929999999999</c:v>
                </c:pt>
                <c:pt idx="406">
                  <c:v>269.23099999999971</c:v>
                </c:pt>
                <c:pt idx="407">
                  <c:v>249.2139</c:v>
                </c:pt>
                <c:pt idx="408">
                  <c:v>255.52770000000001</c:v>
                </c:pt>
                <c:pt idx="409">
                  <c:v>263.71309999999971</c:v>
                </c:pt>
                <c:pt idx="410">
                  <c:v>267.97120000000001</c:v>
                </c:pt>
                <c:pt idx="411">
                  <c:v>229.4057</c:v>
                </c:pt>
                <c:pt idx="412">
                  <c:v>224.49109999999999</c:v>
                </c:pt>
                <c:pt idx="413">
                  <c:v>266.40449999999993</c:v>
                </c:pt>
                <c:pt idx="414">
                  <c:v>316.37180000000001</c:v>
                </c:pt>
                <c:pt idx="415">
                  <c:v>346.72189999999972</c:v>
                </c:pt>
                <c:pt idx="416">
                  <c:v>389.1506</c:v>
                </c:pt>
                <c:pt idx="417">
                  <c:v>387.43700000000001</c:v>
                </c:pt>
                <c:pt idx="418">
                  <c:v>413.7065999999997</c:v>
                </c:pt>
                <c:pt idx="419">
                  <c:v>395.39499999999992</c:v>
                </c:pt>
                <c:pt idx="420">
                  <c:v>377.64429999999999</c:v>
                </c:pt>
                <c:pt idx="421">
                  <c:v>1000</c:v>
                </c:pt>
                <c:pt idx="422">
                  <c:v>367.64920000000001</c:v>
                </c:pt>
                <c:pt idx="423">
                  <c:v>296.24650000000003</c:v>
                </c:pt>
                <c:pt idx="424">
                  <c:v>304.40789999999993</c:v>
                </c:pt>
                <c:pt idx="425">
                  <c:v>315.202</c:v>
                </c:pt>
                <c:pt idx="426">
                  <c:v>278.71010000000001</c:v>
                </c:pt>
                <c:pt idx="427">
                  <c:v>287.11790000000002</c:v>
                </c:pt>
                <c:pt idx="428">
                  <c:v>276.21899999999971</c:v>
                </c:pt>
                <c:pt idx="429">
                  <c:v>275.5292</c:v>
                </c:pt>
                <c:pt idx="430">
                  <c:v>237.4255</c:v>
                </c:pt>
                <c:pt idx="431">
                  <c:v>221.9015</c:v>
                </c:pt>
                <c:pt idx="432">
                  <c:v>198.95670000000001</c:v>
                </c:pt>
                <c:pt idx="433">
                  <c:v>175.4171</c:v>
                </c:pt>
                <c:pt idx="434">
                  <c:v>143.70949999999999</c:v>
                </c:pt>
                <c:pt idx="435">
                  <c:v>111.99590000000001</c:v>
                </c:pt>
                <c:pt idx="436">
                  <c:v>91.630939999999981</c:v>
                </c:pt>
                <c:pt idx="437">
                  <c:v>99.638709999999975</c:v>
                </c:pt>
                <c:pt idx="438">
                  <c:v>57.28913</c:v>
                </c:pt>
                <c:pt idx="439">
                  <c:v>69.92243999999998</c:v>
                </c:pt>
                <c:pt idx="440">
                  <c:v>71.752459999999999</c:v>
                </c:pt>
                <c:pt idx="441">
                  <c:v>77.066860000000005</c:v>
                </c:pt>
                <c:pt idx="442">
                  <c:v>90.556479999999979</c:v>
                </c:pt>
                <c:pt idx="443">
                  <c:v>96.527879999999982</c:v>
                </c:pt>
                <c:pt idx="444">
                  <c:v>115.14060000000001</c:v>
                </c:pt>
                <c:pt idx="445">
                  <c:v>150.7764</c:v>
                </c:pt>
                <c:pt idx="446">
                  <c:v>193.20089999999999</c:v>
                </c:pt>
                <c:pt idx="447">
                  <c:v>244.78479999999999</c:v>
                </c:pt>
                <c:pt idx="448">
                  <c:v>273.14210000000008</c:v>
                </c:pt>
                <c:pt idx="449">
                  <c:v>275.38670000000002</c:v>
                </c:pt>
                <c:pt idx="450">
                  <c:v>145.4221</c:v>
                </c:pt>
                <c:pt idx="451">
                  <c:v>417.53710000000001</c:v>
                </c:pt>
                <c:pt idx="452">
                  <c:v>496.03429999999992</c:v>
                </c:pt>
                <c:pt idx="453">
                  <c:v>549.55219999999952</c:v>
                </c:pt>
                <c:pt idx="454">
                  <c:v>616.65170000000001</c:v>
                </c:pt>
                <c:pt idx="455">
                  <c:v>676.01779999999997</c:v>
                </c:pt>
                <c:pt idx="456">
                  <c:v>688.16289999999969</c:v>
                </c:pt>
                <c:pt idx="457">
                  <c:v>666.0476999999994</c:v>
                </c:pt>
                <c:pt idx="458">
                  <c:v>665.43259999999964</c:v>
                </c:pt>
                <c:pt idx="459">
                  <c:v>654.63109999999961</c:v>
                </c:pt>
                <c:pt idx="460">
                  <c:v>671.45659999999964</c:v>
                </c:pt>
                <c:pt idx="461">
                  <c:v>655.38890000000004</c:v>
                </c:pt>
                <c:pt idx="462">
                  <c:v>658.38969999999961</c:v>
                </c:pt>
                <c:pt idx="463">
                  <c:v>646.32669999999939</c:v>
                </c:pt>
                <c:pt idx="464">
                  <c:v>626.01580000000001</c:v>
                </c:pt>
                <c:pt idx="465">
                  <c:v>601.61379999999997</c:v>
                </c:pt>
                <c:pt idx="466">
                  <c:v>594.68820000000005</c:v>
                </c:pt>
                <c:pt idx="467">
                  <c:v>592.14170000000001</c:v>
                </c:pt>
                <c:pt idx="468">
                  <c:v>582.75170000000003</c:v>
                </c:pt>
                <c:pt idx="469">
                  <c:v>537.35889999999961</c:v>
                </c:pt>
                <c:pt idx="470">
                  <c:v>529.48310000000004</c:v>
                </c:pt>
                <c:pt idx="471">
                  <c:v>499.61689999999999</c:v>
                </c:pt>
                <c:pt idx="472">
                  <c:v>457.98919999999981</c:v>
                </c:pt>
                <c:pt idx="473">
                  <c:v>463.0342</c:v>
                </c:pt>
                <c:pt idx="474">
                  <c:v>414.80279999999999</c:v>
                </c:pt>
                <c:pt idx="475">
                  <c:v>388.57339999999971</c:v>
                </c:pt>
                <c:pt idx="476">
                  <c:v>396.3032</c:v>
                </c:pt>
                <c:pt idx="477">
                  <c:v>342.8922</c:v>
                </c:pt>
                <c:pt idx="478">
                  <c:v>304.68400000000008</c:v>
                </c:pt>
                <c:pt idx="479">
                  <c:v>265.154</c:v>
                </c:pt>
                <c:pt idx="480">
                  <c:v>232.5275</c:v>
                </c:pt>
                <c:pt idx="481">
                  <c:v>215.8929</c:v>
                </c:pt>
                <c:pt idx="482">
                  <c:v>210.0659</c:v>
                </c:pt>
                <c:pt idx="483">
                  <c:v>201.0617</c:v>
                </c:pt>
                <c:pt idx="484">
                  <c:v>192.11529999999999</c:v>
                </c:pt>
                <c:pt idx="485">
                  <c:v>190.31139999999999</c:v>
                </c:pt>
                <c:pt idx="486">
                  <c:v>190.9135</c:v>
                </c:pt>
                <c:pt idx="487">
                  <c:v>192.18680000000001</c:v>
                </c:pt>
                <c:pt idx="488">
                  <c:v>190.5849</c:v>
                </c:pt>
                <c:pt idx="489">
                  <c:v>183.21690000000001</c:v>
                </c:pt>
                <c:pt idx="490">
                  <c:v>202.31610000000001</c:v>
                </c:pt>
                <c:pt idx="491">
                  <c:v>197.6018</c:v>
                </c:pt>
                <c:pt idx="492">
                  <c:v>177.4752</c:v>
                </c:pt>
                <c:pt idx="493">
                  <c:v>181.48159999999999</c:v>
                </c:pt>
                <c:pt idx="494">
                  <c:v>185.3329</c:v>
                </c:pt>
                <c:pt idx="495">
                  <c:v>187.81630000000001</c:v>
                </c:pt>
                <c:pt idx="496">
                  <c:v>184.8954</c:v>
                </c:pt>
                <c:pt idx="497">
                  <c:v>180.23490000000001</c:v>
                </c:pt>
                <c:pt idx="498">
                  <c:v>193.4324</c:v>
                </c:pt>
                <c:pt idx="499">
                  <c:v>181.8931</c:v>
                </c:pt>
                <c:pt idx="500">
                  <c:v>188.67189999999999</c:v>
                </c:pt>
                <c:pt idx="501">
                  <c:v>206.79480000000001</c:v>
                </c:pt>
                <c:pt idx="502">
                  <c:v>225.42500000000001</c:v>
                </c:pt>
                <c:pt idx="503">
                  <c:v>244.61959999999999</c:v>
                </c:pt>
                <c:pt idx="504">
                  <c:v>256.02120000000002</c:v>
                </c:pt>
                <c:pt idx="505">
                  <c:v>283.94929999999999</c:v>
                </c:pt>
                <c:pt idx="506">
                  <c:v>1000</c:v>
                </c:pt>
                <c:pt idx="507">
                  <c:v>1000</c:v>
                </c:pt>
                <c:pt idx="508">
                  <c:v>1000</c:v>
                </c:pt>
                <c:pt idx="509">
                  <c:v>1000</c:v>
                </c:pt>
                <c:pt idx="510">
                  <c:v>1000</c:v>
                </c:pt>
                <c:pt idx="511">
                  <c:v>1000</c:v>
                </c:pt>
                <c:pt idx="512">
                  <c:v>1000</c:v>
                </c:pt>
                <c:pt idx="513">
                  <c:v>1000</c:v>
                </c:pt>
                <c:pt idx="514">
                  <c:v>1000</c:v>
                </c:pt>
                <c:pt idx="515">
                  <c:v>1000</c:v>
                </c:pt>
                <c:pt idx="516">
                  <c:v>1000</c:v>
                </c:pt>
                <c:pt idx="517">
                  <c:v>1000</c:v>
                </c:pt>
                <c:pt idx="518">
                  <c:v>1000</c:v>
                </c:pt>
                <c:pt idx="519">
                  <c:v>1000</c:v>
                </c:pt>
                <c:pt idx="520">
                  <c:v>1000</c:v>
                </c:pt>
                <c:pt idx="521">
                  <c:v>1000</c:v>
                </c:pt>
                <c:pt idx="522">
                  <c:v>1000</c:v>
                </c:pt>
                <c:pt idx="523">
                  <c:v>1000</c:v>
                </c:pt>
                <c:pt idx="524">
                  <c:v>1000</c:v>
                </c:pt>
                <c:pt idx="525">
                  <c:v>1000</c:v>
                </c:pt>
                <c:pt idx="526">
                  <c:v>1000</c:v>
                </c:pt>
                <c:pt idx="527">
                  <c:v>1000</c:v>
                </c:pt>
                <c:pt idx="528">
                  <c:v>1000</c:v>
                </c:pt>
                <c:pt idx="529">
                  <c:v>1000</c:v>
                </c:pt>
                <c:pt idx="530">
                  <c:v>1000</c:v>
                </c:pt>
                <c:pt idx="531">
                  <c:v>1000</c:v>
                </c:pt>
                <c:pt idx="532">
                  <c:v>1000</c:v>
                </c:pt>
                <c:pt idx="533">
                  <c:v>1000</c:v>
                </c:pt>
                <c:pt idx="534">
                  <c:v>1000</c:v>
                </c:pt>
                <c:pt idx="535">
                  <c:v>1000</c:v>
                </c:pt>
                <c:pt idx="536">
                  <c:v>1000</c:v>
                </c:pt>
                <c:pt idx="537">
                  <c:v>1000</c:v>
                </c:pt>
                <c:pt idx="538">
                  <c:v>1000</c:v>
                </c:pt>
                <c:pt idx="539">
                  <c:v>1000</c:v>
                </c:pt>
                <c:pt idx="540">
                  <c:v>1000</c:v>
                </c:pt>
                <c:pt idx="541">
                  <c:v>1000</c:v>
                </c:pt>
                <c:pt idx="542">
                  <c:v>1000</c:v>
                </c:pt>
                <c:pt idx="543">
                  <c:v>1000</c:v>
                </c:pt>
                <c:pt idx="544">
                  <c:v>1000</c:v>
                </c:pt>
                <c:pt idx="545">
                  <c:v>1000</c:v>
                </c:pt>
                <c:pt idx="546">
                  <c:v>1000</c:v>
                </c:pt>
                <c:pt idx="547">
                  <c:v>1000</c:v>
                </c:pt>
                <c:pt idx="548">
                  <c:v>1000</c:v>
                </c:pt>
                <c:pt idx="549">
                  <c:v>1000</c:v>
                </c:pt>
                <c:pt idx="550">
                  <c:v>1000</c:v>
                </c:pt>
                <c:pt idx="551">
                  <c:v>1000</c:v>
                </c:pt>
                <c:pt idx="552">
                  <c:v>1000</c:v>
                </c:pt>
                <c:pt idx="553">
                  <c:v>1000</c:v>
                </c:pt>
                <c:pt idx="554">
                  <c:v>1000</c:v>
                </c:pt>
                <c:pt idx="555">
                  <c:v>1000</c:v>
                </c:pt>
                <c:pt idx="556">
                  <c:v>1000</c:v>
                </c:pt>
                <c:pt idx="557">
                  <c:v>1000</c:v>
                </c:pt>
                <c:pt idx="558">
                  <c:v>1000</c:v>
                </c:pt>
                <c:pt idx="559">
                  <c:v>1000</c:v>
                </c:pt>
                <c:pt idx="560">
                  <c:v>1000</c:v>
                </c:pt>
                <c:pt idx="561">
                  <c:v>1000</c:v>
                </c:pt>
                <c:pt idx="562">
                  <c:v>1000</c:v>
                </c:pt>
                <c:pt idx="563">
                  <c:v>1000</c:v>
                </c:pt>
                <c:pt idx="564">
                  <c:v>1000</c:v>
                </c:pt>
                <c:pt idx="565">
                  <c:v>1000</c:v>
                </c:pt>
                <c:pt idx="566">
                  <c:v>1000</c:v>
                </c:pt>
                <c:pt idx="567">
                  <c:v>1000</c:v>
                </c:pt>
                <c:pt idx="568">
                  <c:v>1000</c:v>
                </c:pt>
                <c:pt idx="569">
                  <c:v>1000</c:v>
                </c:pt>
                <c:pt idx="570">
                  <c:v>1000</c:v>
                </c:pt>
                <c:pt idx="571">
                  <c:v>1000</c:v>
                </c:pt>
                <c:pt idx="572">
                  <c:v>1000</c:v>
                </c:pt>
                <c:pt idx="573">
                  <c:v>1000</c:v>
                </c:pt>
                <c:pt idx="574">
                  <c:v>1000</c:v>
                </c:pt>
                <c:pt idx="575">
                  <c:v>1000</c:v>
                </c:pt>
                <c:pt idx="576">
                  <c:v>1000</c:v>
                </c:pt>
                <c:pt idx="577">
                  <c:v>1000</c:v>
                </c:pt>
                <c:pt idx="578">
                  <c:v>219.1773</c:v>
                </c:pt>
                <c:pt idx="579">
                  <c:v>222.8484</c:v>
                </c:pt>
                <c:pt idx="580">
                  <c:v>216.86150000000001</c:v>
                </c:pt>
                <c:pt idx="581">
                  <c:v>211.47380000000001</c:v>
                </c:pt>
                <c:pt idx="582">
                  <c:v>196.83949999999999</c:v>
                </c:pt>
                <c:pt idx="583">
                  <c:v>197.8698</c:v>
                </c:pt>
                <c:pt idx="584">
                  <c:v>202.536</c:v>
                </c:pt>
                <c:pt idx="585">
                  <c:v>185.39320000000001</c:v>
                </c:pt>
                <c:pt idx="586">
                  <c:v>183.67769999999999</c:v>
                </c:pt>
                <c:pt idx="587">
                  <c:v>183.83529999999999</c:v>
                </c:pt>
                <c:pt idx="588">
                  <c:v>172.14320000000001</c:v>
                </c:pt>
                <c:pt idx="589">
                  <c:v>168.73560000000001</c:v>
                </c:pt>
                <c:pt idx="590">
                  <c:v>172.95779999999999</c:v>
                </c:pt>
                <c:pt idx="591">
                  <c:v>175.73660000000001</c:v>
                </c:pt>
                <c:pt idx="592">
                  <c:v>161.5949</c:v>
                </c:pt>
                <c:pt idx="593">
                  <c:v>161.58420000000001</c:v>
                </c:pt>
                <c:pt idx="594">
                  <c:v>155.43029999999999</c:v>
                </c:pt>
                <c:pt idx="595">
                  <c:v>172.26900000000001</c:v>
                </c:pt>
                <c:pt idx="596">
                  <c:v>179.28100000000001</c:v>
                </c:pt>
                <c:pt idx="597">
                  <c:v>196.90049999999999</c:v>
                </c:pt>
                <c:pt idx="598">
                  <c:v>192.1337</c:v>
                </c:pt>
                <c:pt idx="599">
                  <c:v>144.7928</c:v>
                </c:pt>
                <c:pt idx="600">
                  <c:v>1000</c:v>
                </c:pt>
                <c:pt idx="601">
                  <c:v>1000</c:v>
                </c:pt>
                <c:pt idx="602">
                  <c:v>1000</c:v>
                </c:pt>
                <c:pt idx="603">
                  <c:v>1000</c:v>
                </c:pt>
                <c:pt idx="604">
                  <c:v>1000</c:v>
                </c:pt>
                <c:pt idx="605">
                  <c:v>1000</c:v>
                </c:pt>
                <c:pt idx="606">
                  <c:v>1000</c:v>
                </c:pt>
                <c:pt idx="607">
                  <c:v>1000</c:v>
                </c:pt>
                <c:pt idx="608">
                  <c:v>1000</c:v>
                </c:pt>
                <c:pt idx="609">
                  <c:v>1000</c:v>
                </c:pt>
                <c:pt idx="610">
                  <c:v>1000</c:v>
                </c:pt>
                <c:pt idx="611">
                  <c:v>1000</c:v>
                </c:pt>
                <c:pt idx="612">
                  <c:v>1000</c:v>
                </c:pt>
                <c:pt idx="613">
                  <c:v>1000</c:v>
                </c:pt>
                <c:pt idx="614">
                  <c:v>1000</c:v>
                </c:pt>
                <c:pt idx="615">
                  <c:v>1000</c:v>
                </c:pt>
                <c:pt idx="616">
                  <c:v>1000</c:v>
                </c:pt>
                <c:pt idx="617">
                  <c:v>1000</c:v>
                </c:pt>
                <c:pt idx="618">
                  <c:v>1000</c:v>
                </c:pt>
                <c:pt idx="619">
                  <c:v>1000</c:v>
                </c:pt>
                <c:pt idx="620">
                  <c:v>1000</c:v>
                </c:pt>
                <c:pt idx="621">
                  <c:v>1000</c:v>
                </c:pt>
                <c:pt idx="622">
                  <c:v>1000</c:v>
                </c:pt>
                <c:pt idx="623">
                  <c:v>1000</c:v>
                </c:pt>
                <c:pt idx="624">
                  <c:v>1000</c:v>
                </c:pt>
                <c:pt idx="625">
                  <c:v>1000</c:v>
                </c:pt>
                <c:pt idx="626">
                  <c:v>1000</c:v>
                </c:pt>
                <c:pt idx="627">
                  <c:v>1000</c:v>
                </c:pt>
                <c:pt idx="628">
                  <c:v>1000</c:v>
                </c:pt>
                <c:pt idx="629">
                  <c:v>1000</c:v>
                </c:pt>
                <c:pt idx="630">
                  <c:v>1000</c:v>
                </c:pt>
                <c:pt idx="631">
                  <c:v>1000</c:v>
                </c:pt>
                <c:pt idx="632">
                  <c:v>1000</c:v>
                </c:pt>
                <c:pt idx="633">
                  <c:v>1000</c:v>
                </c:pt>
                <c:pt idx="634">
                  <c:v>1000</c:v>
                </c:pt>
                <c:pt idx="635">
                  <c:v>1000</c:v>
                </c:pt>
                <c:pt idx="636">
                  <c:v>1000</c:v>
                </c:pt>
                <c:pt idx="637">
                  <c:v>1000</c:v>
                </c:pt>
                <c:pt idx="638">
                  <c:v>1000</c:v>
                </c:pt>
                <c:pt idx="639">
                  <c:v>1000</c:v>
                </c:pt>
                <c:pt idx="640">
                  <c:v>1000</c:v>
                </c:pt>
                <c:pt idx="641">
                  <c:v>1000</c:v>
                </c:pt>
                <c:pt idx="642">
                  <c:v>1000</c:v>
                </c:pt>
                <c:pt idx="643">
                  <c:v>1000</c:v>
                </c:pt>
                <c:pt idx="644">
                  <c:v>1000</c:v>
                </c:pt>
                <c:pt idx="645">
                  <c:v>1000</c:v>
                </c:pt>
                <c:pt idx="646">
                  <c:v>1000</c:v>
                </c:pt>
                <c:pt idx="647">
                  <c:v>1000</c:v>
                </c:pt>
                <c:pt idx="648">
                  <c:v>1000</c:v>
                </c:pt>
                <c:pt idx="649">
                  <c:v>1000</c:v>
                </c:pt>
                <c:pt idx="650">
                  <c:v>1000</c:v>
                </c:pt>
                <c:pt idx="651">
                  <c:v>1000</c:v>
                </c:pt>
                <c:pt idx="652">
                  <c:v>1000</c:v>
                </c:pt>
                <c:pt idx="653">
                  <c:v>1000</c:v>
                </c:pt>
                <c:pt idx="654">
                  <c:v>1000</c:v>
                </c:pt>
                <c:pt idx="655">
                  <c:v>1000</c:v>
                </c:pt>
                <c:pt idx="656">
                  <c:v>1000</c:v>
                </c:pt>
                <c:pt idx="657">
                  <c:v>1000</c:v>
                </c:pt>
                <c:pt idx="658">
                  <c:v>1000</c:v>
                </c:pt>
                <c:pt idx="659">
                  <c:v>1000</c:v>
                </c:pt>
                <c:pt idx="660">
                  <c:v>1000</c:v>
                </c:pt>
                <c:pt idx="661">
                  <c:v>1000</c:v>
                </c:pt>
                <c:pt idx="662">
                  <c:v>1000</c:v>
                </c:pt>
                <c:pt idx="663">
                  <c:v>1000</c:v>
                </c:pt>
                <c:pt idx="664">
                  <c:v>1000</c:v>
                </c:pt>
                <c:pt idx="665">
                  <c:v>1000</c:v>
                </c:pt>
                <c:pt idx="666">
                  <c:v>1000</c:v>
                </c:pt>
                <c:pt idx="667">
                  <c:v>1000</c:v>
                </c:pt>
                <c:pt idx="668">
                  <c:v>1000</c:v>
                </c:pt>
                <c:pt idx="669">
                  <c:v>1000</c:v>
                </c:pt>
                <c:pt idx="670">
                  <c:v>1000</c:v>
                </c:pt>
                <c:pt idx="671">
                  <c:v>1000</c:v>
                </c:pt>
              </c:numCache>
            </c:numRef>
          </c:val>
          <c:extLst>
            <c:ext xmlns:c16="http://schemas.microsoft.com/office/drawing/2014/chart" uri="{C3380CC4-5D6E-409C-BE32-E72D297353CC}">
              <c16:uniqueId val="{00000001-378C-8845-9067-C153D03B37DC}"/>
            </c:ext>
          </c:extLst>
        </c:ser>
        <c:ser>
          <c:idx val="2"/>
          <c:order val="2"/>
          <c:tx>
            <c:strRef>
              <c:f>Sheet1!$D$1</c:f>
              <c:strCache>
                <c:ptCount val="1"/>
                <c:pt idx="0">
                  <c:v>2016年</c:v>
                </c:pt>
              </c:strCache>
            </c:strRef>
          </c:tx>
          <c:spPr>
            <a:solidFill>
              <a:srgbClr val="C0504D">
                <a:alpha val="70000"/>
              </a:srgbClr>
            </a:solidFill>
            <a:ln w="38100">
              <a:solidFill>
                <a:srgbClr val="C00000"/>
              </a:solidFill>
            </a:ln>
          </c:spPr>
          <c:cat>
            <c:numRef>
              <c:f>Sheet1!$A$2:$A$673</c:f>
              <c:numCache>
                <c:formatCode>[$-F400]h:mm:ss\ AM/PM</c:formatCode>
                <c:ptCount val="672"/>
                <c:pt idx="0">
                  <c:v>42053</c:v>
                </c:pt>
                <c:pt idx="1">
                  <c:v>42053.010416666657</c:v>
                </c:pt>
                <c:pt idx="2">
                  <c:v>42053.020833333278</c:v>
                </c:pt>
                <c:pt idx="3">
                  <c:v>42053.03125</c:v>
                </c:pt>
                <c:pt idx="4">
                  <c:v>42053.041666666672</c:v>
                </c:pt>
                <c:pt idx="5">
                  <c:v>42053.052083333278</c:v>
                </c:pt>
                <c:pt idx="6">
                  <c:v>42053.0625</c:v>
                </c:pt>
                <c:pt idx="7">
                  <c:v>42053.072916666599</c:v>
                </c:pt>
                <c:pt idx="8">
                  <c:v>42053.083333333278</c:v>
                </c:pt>
                <c:pt idx="9">
                  <c:v>42053.093749999993</c:v>
                </c:pt>
                <c:pt idx="10">
                  <c:v>42053.104166666577</c:v>
                </c:pt>
                <c:pt idx="11">
                  <c:v>42053.114583333278</c:v>
                </c:pt>
                <c:pt idx="12">
                  <c:v>42053.125</c:v>
                </c:pt>
                <c:pt idx="13">
                  <c:v>42053.135416666577</c:v>
                </c:pt>
                <c:pt idx="14">
                  <c:v>42053.145833333278</c:v>
                </c:pt>
                <c:pt idx="15">
                  <c:v>42053.15625</c:v>
                </c:pt>
                <c:pt idx="16">
                  <c:v>42053.166666666577</c:v>
                </c:pt>
                <c:pt idx="17">
                  <c:v>42053.177083333263</c:v>
                </c:pt>
                <c:pt idx="18">
                  <c:v>42053.1875</c:v>
                </c:pt>
                <c:pt idx="19">
                  <c:v>42053.197916666577</c:v>
                </c:pt>
                <c:pt idx="20">
                  <c:v>42053.208333333278</c:v>
                </c:pt>
                <c:pt idx="21">
                  <c:v>42053.218749999898</c:v>
                </c:pt>
                <c:pt idx="22">
                  <c:v>42053.229166666562</c:v>
                </c:pt>
                <c:pt idx="23">
                  <c:v>42053.239583333263</c:v>
                </c:pt>
                <c:pt idx="24">
                  <c:v>42053.249999999898</c:v>
                </c:pt>
                <c:pt idx="25">
                  <c:v>42053.260416666577</c:v>
                </c:pt>
                <c:pt idx="26">
                  <c:v>42053.270833333278</c:v>
                </c:pt>
                <c:pt idx="27">
                  <c:v>42053.281249999898</c:v>
                </c:pt>
                <c:pt idx="28">
                  <c:v>42053.291666666562</c:v>
                </c:pt>
                <c:pt idx="29">
                  <c:v>42053.302083333278</c:v>
                </c:pt>
                <c:pt idx="30">
                  <c:v>42053.312499999898</c:v>
                </c:pt>
                <c:pt idx="31">
                  <c:v>42053.322916666599</c:v>
                </c:pt>
                <c:pt idx="32">
                  <c:v>42053.333333333278</c:v>
                </c:pt>
                <c:pt idx="33">
                  <c:v>42053.343749999898</c:v>
                </c:pt>
                <c:pt idx="34">
                  <c:v>42053.354166666599</c:v>
                </c:pt>
                <c:pt idx="35">
                  <c:v>42053.364583333198</c:v>
                </c:pt>
                <c:pt idx="36">
                  <c:v>42053.374999999898</c:v>
                </c:pt>
                <c:pt idx="37">
                  <c:v>42053.385416666599</c:v>
                </c:pt>
                <c:pt idx="38">
                  <c:v>42053.395833333198</c:v>
                </c:pt>
                <c:pt idx="39">
                  <c:v>42053.406249999898</c:v>
                </c:pt>
                <c:pt idx="40">
                  <c:v>42053.416666666599</c:v>
                </c:pt>
                <c:pt idx="41">
                  <c:v>42053.427083333183</c:v>
                </c:pt>
                <c:pt idx="42">
                  <c:v>42053.437499999898</c:v>
                </c:pt>
                <c:pt idx="43">
                  <c:v>42053.447916666599</c:v>
                </c:pt>
                <c:pt idx="44">
                  <c:v>42053.458333333198</c:v>
                </c:pt>
                <c:pt idx="45">
                  <c:v>42053.468749999898</c:v>
                </c:pt>
                <c:pt idx="46">
                  <c:v>42053.479166666577</c:v>
                </c:pt>
                <c:pt idx="47">
                  <c:v>42053.489583333198</c:v>
                </c:pt>
                <c:pt idx="48">
                  <c:v>42053.499999999898</c:v>
                </c:pt>
                <c:pt idx="49">
                  <c:v>42053.510416666497</c:v>
                </c:pt>
                <c:pt idx="50">
                  <c:v>42053.520833333198</c:v>
                </c:pt>
                <c:pt idx="51">
                  <c:v>42053.531249999898</c:v>
                </c:pt>
                <c:pt idx="52">
                  <c:v>42053.541666666482</c:v>
                </c:pt>
                <c:pt idx="53">
                  <c:v>42053.552083333198</c:v>
                </c:pt>
                <c:pt idx="54">
                  <c:v>42053.562499999898</c:v>
                </c:pt>
                <c:pt idx="55">
                  <c:v>42053.572916666497</c:v>
                </c:pt>
                <c:pt idx="56">
                  <c:v>42053.583333333198</c:v>
                </c:pt>
                <c:pt idx="57">
                  <c:v>42053.593749999884</c:v>
                </c:pt>
                <c:pt idx="58">
                  <c:v>42053.604166666482</c:v>
                </c:pt>
                <c:pt idx="59">
                  <c:v>42053.614583333198</c:v>
                </c:pt>
                <c:pt idx="60">
                  <c:v>42053.624999999898</c:v>
                </c:pt>
                <c:pt idx="61">
                  <c:v>42053.635416666482</c:v>
                </c:pt>
                <c:pt idx="62">
                  <c:v>42053.645833333198</c:v>
                </c:pt>
                <c:pt idx="63">
                  <c:v>42053.656249999811</c:v>
                </c:pt>
                <c:pt idx="64">
                  <c:v>42053.666666666482</c:v>
                </c:pt>
                <c:pt idx="65">
                  <c:v>42053.677083333183</c:v>
                </c:pt>
                <c:pt idx="66">
                  <c:v>42053.687499999811</c:v>
                </c:pt>
                <c:pt idx="67">
                  <c:v>42053.697916666482</c:v>
                </c:pt>
                <c:pt idx="68">
                  <c:v>42053.708333333198</c:v>
                </c:pt>
                <c:pt idx="69">
                  <c:v>42053.718749999811</c:v>
                </c:pt>
                <c:pt idx="70">
                  <c:v>42053.729166666461</c:v>
                </c:pt>
                <c:pt idx="71">
                  <c:v>42053.739583333183</c:v>
                </c:pt>
                <c:pt idx="72">
                  <c:v>42053.749999999811</c:v>
                </c:pt>
                <c:pt idx="73">
                  <c:v>42053.760416666482</c:v>
                </c:pt>
                <c:pt idx="74">
                  <c:v>42053.770833333198</c:v>
                </c:pt>
                <c:pt idx="75">
                  <c:v>42053.781249999811</c:v>
                </c:pt>
                <c:pt idx="76">
                  <c:v>42053.791666666461</c:v>
                </c:pt>
                <c:pt idx="77">
                  <c:v>42053.802083333103</c:v>
                </c:pt>
                <c:pt idx="78">
                  <c:v>42053.812499999811</c:v>
                </c:pt>
                <c:pt idx="79">
                  <c:v>42053.822916666497</c:v>
                </c:pt>
                <c:pt idx="80">
                  <c:v>42053.833333333103</c:v>
                </c:pt>
                <c:pt idx="81">
                  <c:v>42053.843749999811</c:v>
                </c:pt>
                <c:pt idx="82">
                  <c:v>42053.854166666497</c:v>
                </c:pt>
                <c:pt idx="83">
                  <c:v>42053.864583333103</c:v>
                </c:pt>
                <c:pt idx="84">
                  <c:v>42053.874999999811</c:v>
                </c:pt>
                <c:pt idx="85">
                  <c:v>42053.885416666497</c:v>
                </c:pt>
                <c:pt idx="86">
                  <c:v>42053.895833333103</c:v>
                </c:pt>
                <c:pt idx="87">
                  <c:v>42053.906249999811</c:v>
                </c:pt>
                <c:pt idx="88">
                  <c:v>42053.916666666497</c:v>
                </c:pt>
                <c:pt idx="89">
                  <c:v>42053.927083333103</c:v>
                </c:pt>
                <c:pt idx="90">
                  <c:v>42053.937499999811</c:v>
                </c:pt>
                <c:pt idx="91">
                  <c:v>42053.947916666402</c:v>
                </c:pt>
                <c:pt idx="92">
                  <c:v>42053.958333333103</c:v>
                </c:pt>
                <c:pt idx="93">
                  <c:v>42053.968749999811</c:v>
                </c:pt>
                <c:pt idx="94">
                  <c:v>42053.979166666402</c:v>
                </c:pt>
                <c:pt idx="95">
                  <c:v>42053.989583333103</c:v>
                </c:pt>
                <c:pt idx="96">
                  <c:v>42053.999999999811</c:v>
                </c:pt>
                <c:pt idx="97">
                  <c:v>42054.010416666402</c:v>
                </c:pt>
                <c:pt idx="98">
                  <c:v>42054.020833333103</c:v>
                </c:pt>
                <c:pt idx="99">
                  <c:v>42054.031249999811</c:v>
                </c:pt>
                <c:pt idx="100">
                  <c:v>42054.041666666402</c:v>
                </c:pt>
                <c:pt idx="101">
                  <c:v>42054.052083333103</c:v>
                </c:pt>
                <c:pt idx="102">
                  <c:v>42054.062499999811</c:v>
                </c:pt>
                <c:pt idx="103">
                  <c:v>42054.072916666402</c:v>
                </c:pt>
                <c:pt idx="104">
                  <c:v>42054.083333333103</c:v>
                </c:pt>
                <c:pt idx="105">
                  <c:v>42054.093749999673</c:v>
                </c:pt>
                <c:pt idx="106">
                  <c:v>42054.104166666402</c:v>
                </c:pt>
                <c:pt idx="107">
                  <c:v>42054.114583333103</c:v>
                </c:pt>
                <c:pt idx="108">
                  <c:v>42054.124999999702</c:v>
                </c:pt>
                <c:pt idx="109">
                  <c:v>42054.135416666402</c:v>
                </c:pt>
                <c:pt idx="110">
                  <c:v>42054.145833333103</c:v>
                </c:pt>
                <c:pt idx="111">
                  <c:v>42054.156249999702</c:v>
                </c:pt>
                <c:pt idx="112">
                  <c:v>42054.166666666402</c:v>
                </c:pt>
                <c:pt idx="113">
                  <c:v>42054.177083333103</c:v>
                </c:pt>
                <c:pt idx="114">
                  <c:v>42054.187499999702</c:v>
                </c:pt>
                <c:pt idx="115">
                  <c:v>42054.197916666402</c:v>
                </c:pt>
                <c:pt idx="116">
                  <c:v>42054.208333333103</c:v>
                </c:pt>
                <c:pt idx="117">
                  <c:v>42054.218749999702</c:v>
                </c:pt>
                <c:pt idx="118">
                  <c:v>42054.229166666359</c:v>
                </c:pt>
                <c:pt idx="119">
                  <c:v>42054.239583332987</c:v>
                </c:pt>
                <c:pt idx="120">
                  <c:v>42054.249999999702</c:v>
                </c:pt>
                <c:pt idx="121">
                  <c:v>42054.260416666402</c:v>
                </c:pt>
                <c:pt idx="122">
                  <c:v>42054.270833333001</c:v>
                </c:pt>
                <c:pt idx="123">
                  <c:v>42054.281249999702</c:v>
                </c:pt>
                <c:pt idx="124">
                  <c:v>42054.291666666359</c:v>
                </c:pt>
                <c:pt idx="125">
                  <c:v>42054.302083333001</c:v>
                </c:pt>
                <c:pt idx="126">
                  <c:v>42054.312499999702</c:v>
                </c:pt>
                <c:pt idx="127">
                  <c:v>42054.322916666402</c:v>
                </c:pt>
                <c:pt idx="128">
                  <c:v>42054.333333333001</c:v>
                </c:pt>
                <c:pt idx="129">
                  <c:v>42054.343749999702</c:v>
                </c:pt>
                <c:pt idx="130">
                  <c:v>42054.354166666402</c:v>
                </c:pt>
                <c:pt idx="131">
                  <c:v>42054.364583333001</c:v>
                </c:pt>
                <c:pt idx="132">
                  <c:v>42054.374999999702</c:v>
                </c:pt>
                <c:pt idx="133">
                  <c:v>42054.3854166663</c:v>
                </c:pt>
                <c:pt idx="134">
                  <c:v>42054.395833333001</c:v>
                </c:pt>
                <c:pt idx="135">
                  <c:v>42054.406249999702</c:v>
                </c:pt>
                <c:pt idx="136">
                  <c:v>42054.4166666663</c:v>
                </c:pt>
                <c:pt idx="137">
                  <c:v>42054.427083332987</c:v>
                </c:pt>
                <c:pt idx="138">
                  <c:v>42054.437499999702</c:v>
                </c:pt>
                <c:pt idx="139">
                  <c:v>42054.4479166663</c:v>
                </c:pt>
                <c:pt idx="140">
                  <c:v>42054.458333333001</c:v>
                </c:pt>
                <c:pt idx="141">
                  <c:v>42054.468749999702</c:v>
                </c:pt>
                <c:pt idx="142">
                  <c:v>42054.479166666271</c:v>
                </c:pt>
                <c:pt idx="143">
                  <c:v>42054.489583333001</c:v>
                </c:pt>
                <c:pt idx="144">
                  <c:v>42054.499999999702</c:v>
                </c:pt>
                <c:pt idx="145">
                  <c:v>42054.5104166663</c:v>
                </c:pt>
                <c:pt idx="146">
                  <c:v>42054.520833333001</c:v>
                </c:pt>
                <c:pt idx="147">
                  <c:v>42054.5312499996</c:v>
                </c:pt>
                <c:pt idx="148">
                  <c:v>42054.541666666271</c:v>
                </c:pt>
                <c:pt idx="149">
                  <c:v>42054.552083333001</c:v>
                </c:pt>
                <c:pt idx="150">
                  <c:v>42054.5624999996</c:v>
                </c:pt>
                <c:pt idx="151">
                  <c:v>42054.5729166663</c:v>
                </c:pt>
                <c:pt idx="152">
                  <c:v>42054.583333333001</c:v>
                </c:pt>
                <c:pt idx="153">
                  <c:v>42054.593749999593</c:v>
                </c:pt>
                <c:pt idx="154">
                  <c:v>42054.604166666271</c:v>
                </c:pt>
                <c:pt idx="155">
                  <c:v>42054.614583333001</c:v>
                </c:pt>
                <c:pt idx="156">
                  <c:v>42054.6249999996</c:v>
                </c:pt>
                <c:pt idx="157">
                  <c:v>42054.635416666271</c:v>
                </c:pt>
                <c:pt idx="158">
                  <c:v>42054.645833333001</c:v>
                </c:pt>
                <c:pt idx="159">
                  <c:v>42054.6562499996</c:v>
                </c:pt>
                <c:pt idx="160">
                  <c:v>42054.666666666271</c:v>
                </c:pt>
                <c:pt idx="161">
                  <c:v>42054.677083332877</c:v>
                </c:pt>
                <c:pt idx="162">
                  <c:v>42054.6874999996</c:v>
                </c:pt>
                <c:pt idx="163">
                  <c:v>42054.697916666271</c:v>
                </c:pt>
                <c:pt idx="164">
                  <c:v>42054.708333332899</c:v>
                </c:pt>
                <c:pt idx="165">
                  <c:v>42054.7187499996</c:v>
                </c:pt>
                <c:pt idx="166">
                  <c:v>42054.729166666257</c:v>
                </c:pt>
                <c:pt idx="167">
                  <c:v>42054.739583332877</c:v>
                </c:pt>
                <c:pt idx="168">
                  <c:v>42054.7499999996</c:v>
                </c:pt>
                <c:pt idx="169">
                  <c:v>42054.760416666271</c:v>
                </c:pt>
                <c:pt idx="170">
                  <c:v>42054.770833332899</c:v>
                </c:pt>
                <c:pt idx="171">
                  <c:v>42054.7812499996</c:v>
                </c:pt>
                <c:pt idx="172">
                  <c:v>42054.791666666162</c:v>
                </c:pt>
                <c:pt idx="173">
                  <c:v>42054.802083332899</c:v>
                </c:pt>
                <c:pt idx="174">
                  <c:v>42054.8124999996</c:v>
                </c:pt>
                <c:pt idx="175">
                  <c:v>42054.822916666199</c:v>
                </c:pt>
                <c:pt idx="176">
                  <c:v>42054.833333332899</c:v>
                </c:pt>
                <c:pt idx="177">
                  <c:v>42054.8437499996</c:v>
                </c:pt>
                <c:pt idx="178">
                  <c:v>42054.854166666199</c:v>
                </c:pt>
                <c:pt idx="179">
                  <c:v>42054.864583332899</c:v>
                </c:pt>
                <c:pt idx="180">
                  <c:v>42054.8749999996</c:v>
                </c:pt>
                <c:pt idx="181">
                  <c:v>42054.885416666199</c:v>
                </c:pt>
                <c:pt idx="182">
                  <c:v>42054.895833332899</c:v>
                </c:pt>
                <c:pt idx="183">
                  <c:v>42054.9062499996</c:v>
                </c:pt>
                <c:pt idx="184">
                  <c:v>42054.916666666199</c:v>
                </c:pt>
                <c:pt idx="185">
                  <c:v>42054.927083332877</c:v>
                </c:pt>
                <c:pt idx="186">
                  <c:v>42054.937499999498</c:v>
                </c:pt>
                <c:pt idx="187">
                  <c:v>42054.947916666199</c:v>
                </c:pt>
                <c:pt idx="188">
                  <c:v>42054.958333332899</c:v>
                </c:pt>
                <c:pt idx="189">
                  <c:v>42054.968749999498</c:v>
                </c:pt>
                <c:pt idx="190">
                  <c:v>42054.979166666177</c:v>
                </c:pt>
                <c:pt idx="191">
                  <c:v>42054.989583332899</c:v>
                </c:pt>
                <c:pt idx="192">
                  <c:v>42054.999999999498</c:v>
                </c:pt>
                <c:pt idx="193">
                  <c:v>42055.010416666199</c:v>
                </c:pt>
                <c:pt idx="194">
                  <c:v>42055.020833332899</c:v>
                </c:pt>
                <c:pt idx="195">
                  <c:v>42055.031249999498</c:v>
                </c:pt>
                <c:pt idx="196">
                  <c:v>42055.041666666177</c:v>
                </c:pt>
                <c:pt idx="197">
                  <c:v>42055.052083332899</c:v>
                </c:pt>
                <c:pt idx="198">
                  <c:v>42055.062499999498</c:v>
                </c:pt>
                <c:pt idx="199">
                  <c:v>42055.072916666199</c:v>
                </c:pt>
                <c:pt idx="200">
                  <c:v>42055.083333332797</c:v>
                </c:pt>
                <c:pt idx="201">
                  <c:v>42055.093749999483</c:v>
                </c:pt>
                <c:pt idx="202">
                  <c:v>42055.104166666177</c:v>
                </c:pt>
                <c:pt idx="203">
                  <c:v>42055.114583332797</c:v>
                </c:pt>
                <c:pt idx="204">
                  <c:v>42055.124999999498</c:v>
                </c:pt>
                <c:pt idx="205">
                  <c:v>42055.135416666177</c:v>
                </c:pt>
                <c:pt idx="206">
                  <c:v>42055.145833332797</c:v>
                </c:pt>
                <c:pt idx="207">
                  <c:v>42055.156249999498</c:v>
                </c:pt>
                <c:pt idx="208">
                  <c:v>42055.166666666177</c:v>
                </c:pt>
                <c:pt idx="209">
                  <c:v>42055.177083332783</c:v>
                </c:pt>
                <c:pt idx="210">
                  <c:v>42055.187499999498</c:v>
                </c:pt>
                <c:pt idx="211">
                  <c:v>42055.197916666177</c:v>
                </c:pt>
                <c:pt idx="212">
                  <c:v>42055.208333332797</c:v>
                </c:pt>
                <c:pt idx="213">
                  <c:v>42055.218749999498</c:v>
                </c:pt>
                <c:pt idx="214">
                  <c:v>42055.22916666606</c:v>
                </c:pt>
                <c:pt idx="215">
                  <c:v>42055.239583332783</c:v>
                </c:pt>
                <c:pt idx="216">
                  <c:v>42055.249999999498</c:v>
                </c:pt>
                <c:pt idx="217">
                  <c:v>42055.260416666068</c:v>
                </c:pt>
                <c:pt idx="218">
                  <c:v>42055.270833332797</c:v>
                </c:pt>
                <c:pt idx="219">
                  <c:v>42055.281249999498</c:v>
                </c:pt>
                <c:pt idx="220">
                  <c:v>42055.29166666606</c:v>
                </c:pt>
                <c:pt idx="221">
                  <c:v>42055.302083332797</c:v>
                </c:pt>
                <c:pt idx="222">
                  <c:v>42055.312499999498</c:v>
                </c:pt>
                <c:pt idx="223">
                  <c:v>42055.322916666097</c:v>
                </c:pt>
                <c:pt idx="224">
                  <c:v>42055.333333332797</c:v>
                </c:pt>
                <c:pt idx="225">
                  <c:v>42055.343749999498</c:v>
                </c:pt>
                <c:pt idx="226">
                  <c:v>42055.354166666097</c:v>
                </c:pt>
                <c:pt idx="227">
                  <c:v>42055.364583332797</c:v>
                </c:pt>
                <c:pt idx="228">
                  <c:v>42055.374999999403</c:v>
                </c:pt>
                <c:pt idx="229">
                  <c:v>42055.385416666097</c:v>
                </c:pt>
                <c:pt idx="230">
                  <c:v>42055.395833332797</c:v>
                </c:pt>
                <c:pt idx="231">
                  <c:v>42055.406249999403</c:v>
                </c:pt>
                <c:pt idx="232">
                  <c:v>42055.416666666097</c:v>
                </c:pt>
                <c:pt idx="233">
                  <c:v>42055.427083332783</c:v>
                </c:pt>
                <c:pt idx="234">
                  <c:v>42055.437499999403</c:v>
                </c:pt>
                <c:pt idx="235">
                  <c:v>42055.447916666097</c:v>
                </c:pt>
                <c:pt idx="236">
                  <c:v>42055.458333332797</c:v>
                </c:pt>
                <c:pt idx="237">
                  <c:v>42055.468749999403</c:v>
                </c:pt>
                <c:pt idx="238">
                  <c:v>42055.479166666068</c:v>
                </c:pt>
                <c:pt idx="239">
                  <c:v>42055.489583332797</c:v>
                </c:pt>
                <c:pt idx="240">
                  <c:v>42055.499999999403</c:v>
                </c:pt>
                <c:pt idx="241">
                  <c:v>42055.510416666097</c:v>
                </c:pt>
                <c:pt idx="242">
                  <c:v>42055.520833332703</c:v>
                </c:pt>
                <c:pt idx="243">
                  <c:v>42055.531249999403</c:v>
                </c:pt>
                <c:pt idx="244">
                  <c:v>42055.541666666068</c:v>
                </c:pt>
                <c:pt idx="245">
                  <c:v>42055.552083332703</c:v>
                </c:pt>
                <c:pt idx="246">
                  <c:v>42055.562499999403</c:v>
                </c:pt>
                <c:pt idx="247">
                  <c:v>42055.572916666097</c:v>
                </c:pt>
                <c:pt idx="248">
                  <c:v>42055.583333332703</c:v>
                </c:pt>
                <c:pt idx="249">
                  <c:v>42055.593749999403</c:v>
                </c:pt>
                <c:pt idx="250">
                  <c:v>42055.604166666068</c:v>
                </c:pt>
                <c:pt idx="251">
                  <c:v>42055.614583332703</c:v>
                </c:pt>
                <c:pt idx="252">
                  <c:v>42055.624999999403</c:v>
                </c:pt>
                <c:pt idx="253">
                  <c:v>42055.635416666068</c:v>
                </c:pt>
                <c:pt idx="254">
                  <c:v>42055.645833332703</c:v>
                </c:pt>
                <c:pt idx="255">
                  <c:v>42055.656249999403</c:v>
                </c:pt>
                <c:pt idx="256">
                  <c:v>42055.666666665973</c:v>
                </c:pt>
                <c:pt idx="257">
                  <c:v>42055.677083332703</c:v>
                </c:pt>
                <c:pt idx="258">
                  <c:v>42055.687499999403</c:v>
                </c:pt>
                <c:pt idx="259">
                  <c:v>42055.697916665973</c:v>
                </c:pt>
                <c:pt idx="260">
                  <c:v>42055.708333332703</c:v>
                </c:pt>
                <c:pt idx="261">
                  <c:v>42055.718749999403</c:v>
                </c:pt>
                <c:pt idx="262">
                  <c:v>42055.729166665958</c:v>
                </c:pt>
                <c:pt idx="263">
                  <c:v>42055.739583332703</c:v>
                </c:pt>
                <c:pt idx="264">
                  <c:v>42055.749999999403</c:v>
                </c:pt>
                <c:pt idx="265">
                  <c:v>42055.760416665973</c:v>
                </c:pt>
                <c:pt idx="266">
                  <c:v>42055.770833332703</c:v>
                </c:pt>
                <c:pt idx="267">
                  <c:v>42055.781249999403</c:v>
                </c:pt>
                <c:pt idx="268">
                  <c:v>42055.791666665958</c:v>
                </c:pt>
                <c:pt idx="269">
                  <c:v>42055.802083332703</c:v>
                </c:pt>
                <c:pt idx="270">
                  <c:v>42055.812499999302</c:v>
                </c:pt>
                <c:pt idx="271">
                  <c:v>42055.822916666002</c:v>
                </c:pt>
                <c:pt idx="272">
                  <c:v>42055.833333332703</c:v>
                </c:pt>
                <c:pt idx="273">
                  <c:v>42055.843749999302</c:v>
                </c:pt>
                <c:pt idx="274">
                  <c:v>42055.854166666002</c:v>
                </c:pt>
                <c:pt idx="275">
                  <c:v>42055.864583332703</c:v>
                </c:pt>
                <c:pt idx="276">
                  <c:v>42055.874999999302</c:v>
                </c:pt>
                <c:pt idx="277">
                  <c:v>42055.885416666002</c:v>
                </c:pt>
                <c:pt idx="278">
                  <c:v>42055.895833332703</c:v>
                </c:pt>
                <c:pt idx="279">
                  <c:v>42055.906249999302</c:v>
                </c:pt>
                <c:pt idx="280">
                  <c:v>42055.916666666002</c:v>
                </c:pt>
                <c:pt idx="281">
                  <c:v>42055.927083332703</c:v>
                </c:pt>
                <c:pt idx="282">
                  <c:v>42055.937499999302</c:v>
                </c:pt>
                <c:pt idx="283">
                  <c:v>42055.947916666002</c:v>
                </c:pt>
                <c:pt idx="284">
                  <c:v>42055.958333332601</c:v>
                </c:pt>
                <c:pt idx="285">
                  <c:v>42055.968749999302</c:v>
                </c:pt>
                <c:pt idx="286">
                  <c:v>42055.979166665973</c:v>
                </c:pt>
                <c:pt idx="287">
                  <c:v>42055.989583332601</c:v>
                </c:pt>
                <c:pt idx="288">
                  <c:v>42055.999999999302</c:v>
                </c:pt>
                <c:pt idx="289">
                  <c:v>42056.010416666002</c:v>
                </c:pt>
                <c:pt idx="290">
                  <c:v>42056.020833332601</c:v>
                </c:pt>
                <c:pt idx="291">
                  <c:v>42056.031249999302</c:v>
                </c:pt>
                <c:pt idx="292">
                  <c:v>42056.041666665973</c:v>
                </c:pt>
                <c:pt idx="293">
                  <c:v>42056.052083332601</c:v>
                </c:pt>
                <c:pt idx="294">
                  <c:v>42056.062499999302</c:v>
                </c:pt>
                <c:pt idx="295">
                  <c:v>42056.072916666002</c:v>
                </c:pt>
                <c:pt idx="296">
                  <c:v>42056.083333332601</c:v>
                </c:pt>
                <c:pt idx="297">
                  <c:v>42056.093749999272</c:v>
                </c:pt>
                <c:pt idx="298">
                  <c:v>42056.104166665871</c:v>
                </c:pt>
                <c:pt idx="299">
                  <c:v>42056.114583332601</c:v>
                </c:pt>
                <c:pt idx="300">
                  <c:v>42056.124999999302</c:v>
                </c:pt>
                <c:pt idx="301">
                  <c:v>42056.135416665871</c:v>
                </c:pt>
                <c:pt idx="302">
                  <c:v>42056.145833332601</c:v>
                </c:pt>
                <c:pt idx="303">
                  <c:v>42056.156249999302</c:v>
                </c:pt>
                <c:pt idx="304">
                  <c:v>42056.166666665871</c:v>
                </c:pt>
                <c:pt idx="305">
                  <c:v>42056.177083332594</c:v>
                </c:pt>
                <c:pt idx="306">
                  <c:v>42056.187499999302</c:v>
                </c:pt>
                <c:pt idx="307">
                  <c:v>42056.197916665871</c:v>
                </c:pt>
                <c:pt idx="308">
                  <c:v>42056.208333332601</c:v>
                </c:pt>
                <c:pt idx="309">
                  <c:v>42056.218749999302</c:v>
                </c:pt>
                <c:pt idx="310">
                  <c:v>42056.229166665857</c:v>
                </c:pt>
                <c:pt idx="311">
                  <c:v>42056.239583332594</c:v>
                </c:pt>
                <c:pt idx="312">
                  <c:v>42056.2499999992</c:v>
                </c:pt>
                <c:pt idx="313">
                  <c:v>42056.260416665871</c:v>
                </c:pt>
                <c:pt idx="314">
                  <c:v>42056.270833332601</c:v>
                </c:pt>
                <c:pt idx="315">
                  <c:v>42056.2812499992</c:v>
                </c:pt>
                <c:pt idx="316">
                  <c:v>42056.291666665857</c:v>
                </c:pt>
                <c:pt idx="317">
                  <c:v>42056.302083332601</c:v>
                </c:pt>
                <c:pt idx="318">
                  <c:v>42056.3124999992</c:v>
                </c:pt>
                <c:pt idx="319">
                  <c:v>42056.3229166659</c:v>
                </c:pt>
                <c:pt idx="320">
                  <c:v>42056.333333332601</c:v>
                </c:pt>
                <c:pt idx="321">
                  <c:v>42056.3437499992</c:v>
                </c:pt>
                <c:pt idx="322">
                  <c:v>42056.3541666659</c:v>
                </c:pt>
                <c:pt idx="323">
                  <c:v>42056.364583332499</c:v>
                </c:pt>
                <c:pt idx="324">
                  <c:v>42056.3749999992</c:v>
                </c:pt>
                <c:pt idx="325">
                  <c:v>42056.3854166659</c:v>
                </c:pt>
                <c:pt idx="326">
                  <c:v>42056.395833332499</c:v>
                </c:pt>
                <c:pt idx="327">
                  <c:v>42056.4062499992</c:v>
                </c:pt>
                <c:pt idx="328">
                  <c:v>42056.4166666659</c:v>
                </c:pt>
                <c:pt idx="329">
                  <c:v>42056.427083332477</c:v>
                </c:pt>
                <c:pt idx="330">
                  <c:v>42056.4374999992</c:v>
                </c:pt>
                <c:pt idx="331">
                  <c:v>42056.4479166659</c:v>
                </c:pt>
                <c:pt idx="332">
                  <c:v>42056.458333332499</c:v>
                </c:pt>
                <c:pt idx="333">
                  <c:v>42056.4687499992</c:v>
                </c:pt>
                <c:pt idx="334">
                  <c:v>42056.479166665871</c:v>
                </c:pt>
                <c:pt idx="335">
                  <c:v>42056.489583332499</c:v>
                </c:pt>
                <c:pt idx="336">
                  <c:v>42056.4999999992</c:v>
                </c:pt>
                <c:pt idx="337">
                  <c:v>42056.510416665777</c:v>
                </c:pt>
                <c:pt idx="338">
                  <c:v>42056.520833332499</c:v>
                </c:pt>
                <c:pt idx="339">
                  <c:v>42056.5312499992</c:v>
                </c:pt>
                <c:pt idx="340">
                  <c:v>42056.541666665762</c:v>
                </c:pt>
                <c:pt idx="341">
                  <c:v>42056.552083332499</c:v>
                </c:pt>
                <c:pt idx="342">
                  <c:v>42056.5624999992</c:v>
                </c:pt>
                <c:pt idx="343">
                  <c:v>42056.572916665777</c:v>
                </c:pt>
                <c:pt idx="344">
                  <c:v>42056.583333332499</c:v>
                </c:pt>
                <c:pt idx="345">
                  <c:v>42056.593749999192</c:v>
                </c:pt>
                <c:pt idx="346">
                  <c:v>42056.604166665762</c:v>
                </c:pt>
                <c:pt idx="347">
                  <c:v>42056.614583332499</c:v>
                </c:pt>
                <c:pt idx="348">
                  <c:v>42056.6249999992</c:v>
                </c:pt>
                <c:pt idx="349">
                  <c:v>42056.635416665762</c:v>
                </c:pt>
                <c:pt idx="350">
                  <c:v>42056.645833332499</c:v>
                </c:pt>
                <c:pt idx="351">
                  <c:v>42056.656249999098</c:v>
                </c:pt>
                <c:pt idx="352">
                  <c:v>42056.666666665762</c:v>
                </c:pt>
                <c:pt idx="353">
                  <c:v>42056.677083332477</c:v>
                </c:pt>
                <c:pt idx="354">
                  <c:v>42056.687499999098</c:v>
                </c:pt>
                <c:pt idx="355">
                  <c:v>42056.697916665762</c:v>
                </c:pt>
                <c:pt idx="356">
                  <c:v>42056.708333332499</c:v>
                </c:pt>
                <c:pt idx="357">
                  <c:v>42056.718749999098</c:v>
                </c:pt>
                <c:pt idx="358">
                  <c:v>42056.72916666574</c:v>
                </c:pt>
                <c:pt idx="359">
                  <c:v>42056.739583332477</c:v>
                </c:pt>
                <c:pt idx="360">
                  <c:v>42056.749999999098</c:v>
                </c:pt>
                <c:pt idx="361">
                  <c:v>42056.760416665762</c:v>
                </c:pt>
                <c:pt idx="362">
                  <c:v>42056.770833332499</c:v>
                </c:pt>
                <c:pt idx="363">
                  <c:v>42056.781249999098</c:v>
                </c:pt>
                <c:pt idx="364">
                  <c:v>42056.79166666574</c:v>
                </c:pt>
                <c:pt idx="365">
                  <c:v>42056.802083332397</c:v>
                </c:pt>
                <c:pt idx="366">
                  <c:v>42056.812499999098</c:v>
                </c:pt>
                <c:pt idx="367">
                  <c:v>42056.822916665777</c:v>
                </c:pt>
                <c:pt idx="368">
                  <c:v>42056.833333332397</c:v>
                </c:pt>
                <c:pt idx="369">
                  <c:v>42056.843749999098</c:v>
                </c:pt>
                <c:pt idx="370">
                  <c:v>42056.854166665777</c:v>
                </c:pt>
                <c:pt idx="371">
                  <c:v>42056.864583332397</c:v>
                </c:pt>
                <c:pt idx="372">
                  <c:v>42056.874999999098</c:v>
                </c:pt>
                <c:pt idx="373">
                  <c:v>42056.885416665777</c:v>
                </c:pt>
                <c:pt idx="374">
                  <c:v>42056.895833332397</c:v>
                </c:pt>
                <c:pt idx="375">
                  <c:v>42056.906249999098</c:v>
                </c:pt>
                <c:pt idx="376">
                  <c:v>42056.916666665777</c:v>
                </c:pt>
                <c:pt idx="377">
                  <c:v>42056.927083332383</c:v>
                </c:pt>
                <c:pt idx="378">
                  <c:v>42056.937499999098</c:v>
                </c:pt>
                <c:pt idx="379">
                  <c:v>42056.947916665667</c:v>
                </c:pt>
                <c:pt idx="380">
                  <c:v>42056.958333332397</c:v>
                </c:pt>
                <c:pt idx="381">
                  <c:v>42056.968749999098</c:v>
                </c:pt>
                <c:pt idx="382">
                  <c:v>42056.97916666566</c:v>
                </c:pt>
                <c:pt idx="383">
                  <c:v>42056.989583332397</c:v>
                </c:pt>
                <c:pt idx="384">
                  <c:v>42056.999999999098</c:v>
                </c:pt>
                <c:pt idx="385">
                  <c:v>42057.010416665667</c:v>
                </c:pt>
                <c:pt idx="386">
                  <c:v>42057.020833332397</c:v>
                </c:pt>
                <c:pt idx="387">
                  <c:v>42057.031249999098</c:v>
                </c:pt>
                <c:pt idx="388">
                  <c:v>42057.04166666566</c:v>
                </c:pt>
                <c:pt idx="389">
                  <c:v>42057.052083332397</c:v>
                </c:pt>
                <c:pt idx="390">
                  <c:v>42057.062499999098</c:v>
                </c:pt>
                <c:pt idx="391">
                  <c:v>42057.072916665667</c:v>
                </c:pt>
                <c:pt idx="392">
                  <c:v>42057.083333332397</c:v>
                </c:pt>
                <c:pt idx="393">
                  <c:v>42057.093749999003</c:v>
                </c:pt>
                <c:pt idx="394">
                  <c:v>42057.10416666566</c:v>
                </c:pt>
                <c:pt idx="395">
                  <c:v>42057.114583332397</c:v>
                </c:pt>
                <c:pt idx="396">
                  <c:v>42057.124999999003</c:v>
                </c:pt>
                <c:pt idx="397">
                  <c:v>42057.13541666566</c:v>
                </c:pt>
                <c:pt idx="398">
                  <c:v>42057.145833332397</c:v>
                </c:pt>
                <c:pt idx="399">
                  <c:v>42057.156249999003</c:v>
                </c:pt>
                <c:pt idx="400">
                  <c:v>42057.16666666566</c:v>
                </c:pt>
                <c:pt idx="401">
                  <c:v>42057.177083332383</c:v>
                </c:pt>
                <c:pt idx="402">
                  <c:v>42057.187499999003</c:v>
                </c:pt>
                <c:pt idx="403">
                  <c:v>42057.19791666566</c:v>
                </c:pt>
                <c:pt idx="404">
                  <c:v>42057.208333332397</c:v>
                </c:pt>
                <c:pt idx="405">
                  <c:v>42057.218749999003</c:v>
                </c:pt>
                <c:pt idx="406">
                  <c:v>42057.229166665631</c:v>
                </c:pt>
                <c:pt idx="407">
                  <c:v>42057.239583332303</c:v>
                </c:pt>
                <c:pt idx="408">
                  <c:v>42057.249999999003</c:v>
                </c:pt>
                <c:pt idx="409">
                  <c:v>42057.26041666566</c:v>
                </c:pt>
                <c:pt idx="410">
                  <c:v>42057.270833332303</c:v>
                </c:pt>
                <c:pt idx="411">
                  <c:v>42057.281249999003</c:v>
                </c:pt>
                <c:pt idx="412">
                  <c:v>42057.291666665631</c:v>
                </c:pt>
                <c:pt idx="413">
                  <c:v>42057.302083332303</c:v>
                </c:pt>
                <c:pt idx="414">
                  <c:v>42057.312499999003</c:v>
                </c:pt>
                <c:pt idx="415">
                  <c:v>42057.322916665667</c:v>
                </c:pt>
                <c:pt idx="416">
                  <c:v>42057.333333332303</c:v>
                </c:pt>
                <c:pt idx="417">
                  <c:v>42057.343749999003</c:v>
                </c:pt>
                <c:pt idx="418">
                  <c:v>42057.354166665667</c:v>
                </c:pt>
                <c:pt idx="419">
                  <c:v>42057.364583332303</c:v>
                </c:pt>
                <c:pt idx="420">
                  <c:v>42057.374999999003</c:v>
                </c:pt>
                <c:pt idx="421">
                  <c:v>42057.385416665587</c:v>
                </c:pt>
                <c:pt idx="422">
                  <c:v>42057.395833332303</c:v>
                </c:pt>
                <c:pt idx="423">
                  <c:v>42057.406249999003</c:v>
                </c:pt>
                <c:pt idx="424">
                  <c:v>42057.416666665587</c:v>
                </c:pt>
                <c:pt idx="425">
                  <c:v>42057.427083332303</c:v>
                </c:pt>
                <c:pt idx="426">
                  <c:v>42057.437499999003</c:v>
                </c:pt>
                <c:pt idx="427">
                  <c:v>42057.447916665587</c:v>
                </c:pt>
                <c:pt idx="428">
                  <c:v>42057.458333332303</c:v>
                </c:pt>
                <c:pt idx="429">
                  <c:v>42057.468749999003</c:v>
                </c:pt>
                <c:pt idx="430">
                  <c:v>42057.479166665573</c:v>
                </c:pt>
                <c:pt idx="431">
                  <c:v>42057.489583332303</c:v>
                </c:pt>
                <c:pt idx="432">
                  <c:v>42057.499999999003</c:v>
                </c:pt>
                <c:pt idx="433">
                  <c:v>42057.510416665587</c:v>
                </c:pt>
                <c:pt idx="434">
                  <c:v>42057.520833332303</c:v>
                </c:pt>
                <c:pt idx="435">
                  <c:v>42057.531249998901</c:v>
                </c:pt>
                <c:pt idx="436">
                  <c:v>42057.541666665573</c:v>
                </c:pt>
                <c:pt idx="437">
                  <c:v>42057.552083332303</c:v>
                </c:pt>
                <c:pt idx="438">
                  <c:v>42057.562499998901</c:v>
                </c:pt>
                <c:pt idx="439">
                  <c:v>42057.572916665587</c:v>
                </c:pt>
                <c:pt idx="440">
                  <c:v>42057.583333332303</c:v>
                </c:pt>
                <c:pt idx="441">
                  <c:v>42057.593749998901</c:v>
                </c:pt>
                <c:pt idx="442">
                  <c:v>42057.604166665573</c:v>
                </c:pt>
                <c:pt idx="443">
                  <c:v>42057.614583332303</c:v>
                </c:pt>
                <c:pt idx="444">
                  <c:v>42057.624999998901</c:v>
                </c:pt>
                <c:pt idx="445">
                  <c:v>42057.635416665573</c:v>
                </c:pt>
                <c:pt idx="446">
                  <c:v>42057.645833332303</c:v>
                </c:pt>
                <c:pt idx="447">
                  <c:v>42057.656249998901</c:v>
                </c:pt>
                <c:pt idx="448">
                  <c:v>42057.666666665573</c:v>
                </c:pt>
                <c:pt idx="449">
                  <c:v>42057.677083332193</c:v>
                </c:pt>
                <c:pt idx="450">
                  <c:v>42057.687499998901</c:v>
                </c:pt>
                <c:pt idx="451">
                  <c:v>42057.697916665573</c:v>
                </c:pt>
                <c:pt idx="452">
                  <c:v>42057.708333332201</c:v>
                </c:pt>
                <c:pt idx="453">
                  <c:v>42057.718749998901</c:v>
                </c:pt>
                <c:pt idx="454">
                  <c:v>42057.729166665558</c:v>
                </c:pt>
                <c:pt idx="455">
                  <c:v>42057.739583332193</c:v>
                </c:pt>
                <c:pt idx="456">
                  <c:v>42057.749999998901</c:v>
                </c:pt>
                <c:pt idx="457">
                  <c:v>42057.760416665573</c:v>
                </c:pt>
                <c:pt idx="458">
                  <c:v>42057.770833332201</c:v>
                </c:pt>
                <c:pt idx="459">
                  <c:v>42057.781249998901</c:v>
                </c:pt>
                <c:pt idx="460">
                  <c:v>42057.791666665558</c:v>
                </c:pt>
                <c:pt idx="461">
                  <c:v>42057.802083332201</c:v>
                </c:pt>
                <c:pt idx="462">
                  <c:v>42057.812499998901</c:v>
                </c:pt>
                <c:pt idx="463">
                  <c:v>42057.8229166655</c:v>
                </c:pt>
                <c:pt idx="464">
                  <c:v>42057.833333332201</c:v>
                </c:pt>
                <c:pt idx="465">
                  <c:v>42057.843749998901</c:v>
                </c:pt>
                <c:pt idx="466">
                  <c:v>42057.8541666655</c:v>
                </c:pt>
                <c:pt idx="467">
                  <c:v>42057.864583332201</c:v>
                </c:pt>
                <c:pt idx="468">
                  <c:v>42057.874999998901</c:v>
                </c:pt>
                <c:pt idx="469">
                  <c:v>42057.8854166655</c:v>
                </c:pt>
                <c:pt idx="470">
                  <c:v>42057.895833332201</c:v>
                </c:pt>
                <c:pt idx="471">
                  <c:v>42057.906249998901</c:v>
                </c:pt>
                <c:pt idx="472">
                  <c:v>42057.9166666655</c:v>
                </c:pt>
                <c:pt idx="473">
                  <c:v>42057.927083332193</c:v>
                </c:pt>
                <c:pt idx="474">
                  <c:v>42057.937499998901</c:v>
                </c:pt>
                <c:pt idx="475">
                  <c:v>42057.9479166655</c:v>
                </c:pt>
                <c:pt idx="476">
                  <c:v>42057.958333332201</c:v>
                </c:pt>
                <c:pt idx="477">
                  <c:v>42057.968749998799</c:v>
                </c:pt>
                <c:pt idx="478">
                  <c:v>42057.979166665471</c:v>
                </c:pt>
                <c:pt idx="479">
                  <c:v>42057.989583332201</c:v>
                </c:pt>
                <c:pt idx="480">
                  <c:v>42057.999999998799</c:v>
                </c:pt>
                <c:pt idx="481">
                  <c:v>42058.0104166655</c:v>
                </c:pt>
                <c:pt idx="482">
                  <c:v>42058.020833332201</c:v>
                </c:pt>
                <c:pt idx="483">
                  <c:v>42058.031249998799</c:v>
                </c:pt>
                <c:pt idx="484">
                  <c:v>42058.041666665471</c:v>
                </c:pt>
                <c:pt idx="485">
                  <c:v>42058.052083332201</c:v>
                </c:pt>
                <c:pt idx="486">
                  <c:v>42058.062499998799</c:v>
                </c:pt>
                <c:pt idx="487">
                  <c:v>42058.0729166655</c:v>
                </c:pt>
                <c:pt idx="488">
                  <c:v>42058.083333332099</c:v>
                </c:pt>
                <c:pt idx="489">
                  <c:v>42058.093749998778</c:v>
                </c:pt>
                <c:pt idx="490">
                  <c:v>42058.104166665471</c:v>
                </c:pt>
                <c:pt idx="491">
                  <c:v>42058.114583332099</c:v>
                </c:pt>
                <c:pt idx="492">
                  <c:v>42058.124999998799</c:v>
                </c:pt>
                <c:pt idx="493">
                  <c:v>42058.135416665471</c:v>
                </c:pt>
                <c:pt idx="494">
                  <c:v>42058.145833332099</c:v>
                </c:pt>
                <c:pt idx="495">
                  <c:v>42058.156249998799</c:v>
                </c:pt>
                <c:pt idx="496">
                  <c:v>42058.166666665471</c:v>
                </c:pt>
                <c:pt idx="497">
                  <c:v>42058.177083332077</c:v>
                </c:pt>
                <c:pt idx="498">
                  <c:v>42058.187499998799</c:v>
                </c:pt>
                <c:pt idx="499">
                  <c:v>42058.197916665471</c:v>
                </c:pt>
                <c:pt idx="500">
                  <c:v>42058.208333332099</c:v>
                </c:pt>
                <c:pt idx="501">
                  <c:v>42058.218749998799</c:v>
                </c:pt>
                <c:pt idx="502">
                  <c:v>42058.22916666534</c:v>
                </c:pt>
                <c:pt idx="503">
                  <c:v>42058.239583332077</c:v>
                </c:pt>
                <c:pt idx="504">
                  <c:v>42058.249999998799</c:v>
                </c:pt>
                <c:pt idx="505">
                  <c:v>42058.260416665362</c:v>
                </c:pt>
                <c:pt idx="506">
                  <c:v>42058.270833332099</c:v>
                </c:pt>
                <c:pt idx="507">
                  <c:v>42058.281249998799</c:v>
                </c:pt>
                <c:pt idx="508">
                  <c:v>42058.29166666534</c:v>
                </c:pt>
                <c:pt idx="509">
                  <c:v>42058.302083332099</c:v>
                </c:pt>
                <c:pt idx="510">
                  <c:v>42058.312499998799</c:v>
                </c:pt>
                <c:pt idx="511">
                  <c:v>42058.322916665376</c:v>
                </c:pt>
                <c:pt idx="512">
                  <c:v>42058.333333332099</c:v>
                </c:pt>
                <c:pt idx="513">
                  <c:v>42058.343749998799</c:v>
                </c:pt>
                <c:pt idx="514">
                  <c:v>42058.354166665376</c:v>
                </c:pt>
                <c:pt idx="515">
                  <c:v>42058.364583332099</c:v>
                </c:pt>
                <c:pt idx="516">
                  <c:v>42058.374999998698</c:v>
                </c:pt>
                <c:pt idx="517">
                  <c:v>42058.385416665376</c:v>
                </c:pt>
                <c:pt idx="518">
                  <c:v>42058.395833332099</c:v>
                </c:pt>
                <c:pt idx="519">
                  <c:v>42058.406249998698</c:v>
                </c:pt>
                <c:pt idx="520">
                  <c:v>42058.416666665376</c:v>
                </c:pt>
                <c:pt idx="521">
                  <c:v>42058.427083332077</c:v>
                </c:pt>
                <c:pt idx="522">
                  <c:v>42058.437499998698</c:v>
                </c:pt>
                <c:pt idx="523">
                  <c:v>42058.447916665376</c:v>
                </c:pt>
                <c:pt idx="524">
                  <c:v>42058.458333332099</c:v>
                </c:pt>
                <c:pt idx="525">
                  <c:v>42058.468749998698</c:v>
                </c:pt>
                <c:pt idx="526">
                  <c:v>42058.479166665362</c:v>
                </c:pt>
                <c:pt idx="527">
                  <c:v>42058.489583332099</c:v>
                </c:pt>
                <c:pt idx="528">
                  <c:v>42058.499999998698</c:v>
                </c:pt>
                <c:pt idx="529">
                  <c:v>42058.510416665376</c:v>
                </c:pt>
                <c:pt idx="530">
                  <c:v>42058.520833331997</c:v>
                </c:pt>
                <c:pt idx="531">
                  <c:v>42058.531249998698</c:v>
                </c:pt>
                <c:pt idx="532">
                  <c:v>42058.541666665362</c:v>
                </c:pt>
                <c:pt idx="533">
                  <c:v>42058.552083331997</c:v>
                </c:pt>
                <c:pt idx="534">
                  <c:v>42058.562499998698</c:v>
                </c:pt>
                <c:pt idx="535">
                  <c:v>42058.572916665376</c:v>
                </c:pt>
                <c:pt idx="536">
                  <c:v>42058.583333331997</c:v>
                </c:pt>
                <c:pt idx="537">
                  <c:v>42058.593749998683</c:v>
                </c:pt>
                <c:pt idx="538">
                  <c:v>42058.604166665362</c:v>
                </c:pt>
                <c:pt idx="539">
                  <c:v>42058.614583331997</c:v>
                </c:pt>
                <c:pt idx="540">
                  <c:v>42058.624999998698</c:v>
                </c:pt>
                <c:pt idx="541">
                  <c:v>42058.635416665362</c:v>
                </c:pt>
                <c:pt idx="542">
                  <c:v>42058.645833331997</c:v>
                </c:pt>
                <c:pt idx="543">
                  <c:v>42058.656249998698</c:v>
                </c:pt>
                <c:pt idx="544">
                  <c:v>42058.666666665289</c:v>
                </c:pt>
                <c:pt idx="545">
                  <c:v>42058.677083331982</c:v>
                </c:pt>
                <c:pt idx="546">
                  <c:v>42058.687499998698</c:v>
                </c:pt>
                <c:pt idx="547">
                  <c:v>42058.697916665289</c:v>
                </c:pt>
                <c:pt idx="548">
                  <c:v>42058.708333331997</c:v>
                </c:pt>
                <c:pt idx="549">
                  <c:v>42058.718749998698</c:v>
                </c:pt>
                <c:pt idx="550">
                  <c:v>42058.729166665253</c:v>
                </c:pt>
                <c:pt idx="551">
                  <c:v>42058.739583331982</c:v>
                </c:pt>
                <c:pt idx="552">
                  <c:v>42058.749999998698</c:v>
                </c:pt>
                <c:pt idx="553">
                  <c:v>42058.760416665289</c:v>
                </c:pt>
                <c:pt idx="554">
                  <c:v>42058.770833331997</c:v>
                </c:pt>
                <c:pt idx="555">
                  <c:v>42058.781249998698</c:v>
                </c:pt>
                <c:pt idx="556">
                  <c:v>42058.791666665253</c:v>
                </c:pt>
                <c:pt idx="557">
                  <c:v>42058.802083331997</c:v>
                </c:pt>
                <c:pt idx="558">
                  <c:v>42058.812499998603</c:v>
                </c:pt>
                <c:pt idx="559">
                  <c:v>42058.822916665304</c:v>
                </c:pt>
                <c:pt idx="560">
                  <c:v>42058.833333331997</c:v>
                </c:pt>
                <c:pt idx="561">
                  <c:v>42058.843749998603</c:v>
                </c:pt>
                <c:pt idx="562">
                  <c:v>42058.854166665304</c:v>
                </c:pt>
                <c:pt idx="563">
                  <c:v>42058.864583331997</c:v>
                </c:pt>
                <c:pt idx="564">
                  <c:v>42058.874999998603</c:v>
                </c:pt>
                <c:pt idx="565">
                  <c:v>42058.885416665304</c:v>
                </c:pt>
                <c:pt idx="566">
                  <c:v>42058.895833331997</c:v>
                </c:pt>
                <c:pt idx="567">
                  <c:v>42058.906249998603</c:v>
                </c:pt>
                <c:pt idx="568">
                  <c:v>42058.916666665304</c:v>
                </c:pt>
                <c:pt idx="569">
                  <c:v>42058.927083331982</c:v>
                </c:pt>
                <c:pt idx="570">
                  <c:v>42058.937499998603</c:v>
                </c:pt>
                <c:pt idx="571">
                  <c:v>42058.947916665304</c:v>
                </c:pt>
                <c:pt idx="572">
                  <c:v>42058.958333331902</c:v>
                </c:pt>
                <c:pt idx="573">
                  <c:v>42058.968749998603</c:v>
                </c:pt>
                <c:pt idx="574">
                  <c:v>42058.979166665289</c:v>
                </c:pt>
                <c:pt idx="575">
                  <c:v>42058.989583331902</c:v>
                </c:pt>
                <c:pt idx="576">
                  <c:v>42058.999999998603</c:v>
                </c:pt>
                <c:pt idx="577">
                  <c:v>42059.010416665304</c:v>
                </c:pt>
                <c:pt idx="578">
                  <c:v>42059.020833331902</c:v>
                </c:pt>
                <c:pt idx="579">
                  <c:v>42059.031249998603</c:v>
                </c:pt>
                <c:pt idx="580">
                  <c:v>42059.041666665289</c:v>
                </c:pt>
                <c:pt idx="581">
                  <c:v>42059.052083331902</c:v>
                </c:pt>
                <c:pt idx="582">
                  <c:v>42059.062499998603</c:v>
                </c:pt>
                <c:pt idx="583">
                  <c:v>42059.072916665304</c:v>
                </c:pt>
                <c:pt idx="584">
                  <c:v>42059.083333331902</c:v>
                </c:pt>
                <c:pt idx="585">
                  <c:v>42059.093749998603</c:v>
                </c:pt>
                <c:pt idx="586">
                  <c:v>42059.104166665173</c:v>
                </c:pt>
                <c:pt idx="587">
                  <c:v>42059.114583331902</c:v>
                </c:pt>
                <c:pt idx="588">
                  <c:v>42059.124999998603</c:v>
                </c:pt>
                <c:pt idx="589">
                  <c:v>42059.135416665173</c:v>
                </c:pt>
                <c:pt idx="590">
                  <c:v>42059.145833331902</c:v>
                </c:pt>
                <c:pt idx="591">
                  <c:v>42059.156249998603</c:v>
                </c:pt>
                <c:pt idx="592">
                  <c:v>42059.166666665173</c:v>
                </c:pt>
                <c:pt idx="593">
                  <c:v>42059.177083331902</c:v>
                </c:pt>
                <c:pt idx="594">
                  <c:v>42059.187499998603</c:v>
                </c:pt>
                <c:pt idx="595">
                  <c:v>42059.197916665173</c:v>
                </c:pt>
                <c:pt idx="596">
                  <c:v>42059.208333331902</c:v>
                </c:pt>
                <c:pt idx="597">
                  <c:v>42059.218749998603</c:v>
                </c:pt>
                <c:pt idx="598">
                  <c:v>42059.229166665158</c:v>
                </c:pt>
                <c:pt idx="599">
                  <c:v>42059.239583331902</c:v>
                </c:pt>
                <c:pt idx="600">
                  <c:v>42059.249999998501</c:v>
                </c:pt>
                <c:pt idx="601">
                  <c:v>42059.260416665173</c:v>
                </c:pt>
                <c:pt idx="602">
                  <c:v>42059.270833331902</c:v>
                </c:pt>
                <c:pt idx="603">
                  <c:v>42059.281249998501</c:v>
                </c:pt>
                <c:pt idx="604">
                  <c:v>42059.291666665158</c:v>
                </c:pt>
                <c:pt idx="605">
                  <c:v>42059.302083331902</c:v>
                </c:pt>
                <c:pt idx="606">
                  <c:v>42059.312499998501</c:v>
                </c:pt>
                <c:pt idx="607">
                  <c:v>42059.322916665187</c:v>
                </c:pt>
                <c:pt idx="608">
                  <c:v>42059.333333331902</c:v>
                </c:pt>
                <c:pt idx="609">
                  <c:v>42059.343749998501</c:v>
                </c:pt>
                <c:pt idx="610">
                  <c:v>42059.354166665187</c:v>
                </c:pt>
                <c:pt idx="611">
                  <c:v>42059.364583331902</c:v>
                </c:pt>
                <c:pt idx="612">
                  <c:v>42059.374999998501</c:v>
                </c:pt>
                <c:pt idx="613">
                  <c:v>42059.385416665187</c:v>
                </c:pt>
                <c:pt idx="614">
                  <c:v>42059.395833331801</c:v>
                </c:pt>
                <c:pt idx="615">
                  <c:v>42059.406249998501</c:v>
                </c:pt>
                <c:pt idx="616">
                  <c:v>42059.416666665187</c:v>
                </c:pt>
                <c:pt idx="617">
                  <c:v>42059.427083331771</c:v>
                </c:pt>
                <c:pt idx="618">
                  <c:v>42059.437499998501</c:v>
                </c:pt>
                <c:pt idx="619">
                  <c:v>42059.447916665187</c:v>
                </c:pt>
                <c:pt idx="620">
                  <c:v>42059.458333331801</c:v>
                </c:pt>
                <c:pt idx="621">
                  <c:v>42059.468749998501</c:v>
                </c:pt>
                <c:pt idx="622">
                  <c:v>42059.479166665173</c:v>
                </c:pt>
                <c:pt idx="623">
                  <c:v>42059.489583331801</c:v>
                </c:pt>
                <c:pt idx="624">
                  <c:v>42059.499999998501</c:v>
                </c:pt>
                <c:pt idx="625">
                  <c:v>42059.510416665187</c:v>
                </c:pt>
                <c:pt idx="626">
                  <c:v>42059.520833331801</c:v>
                </c:pt>
                <c:pt idx="627">
                  <c:v>42059.531249998501</c:v>
                </c:pt>
                <c:pt idx="628">
                  <c:v>42059.541666665071</c:v>
                </c:pt>
                <c:pt idx="629">
                  <c:v>42059.552083331801</c:v>
                </c:pt>
                <c:pt idx="630">
                  <c:v>42059.562499998501</c:v>
                </c:pt>
                <c:pt idx="631">
                  <c:v>42059.5729166651</c:v>
                </c:pt>
                <c:pt idx="632">
                  <c:v>42059.583333331801</c:v>
                </c:pt>
                <c:pt idx="633">
                  <c:v>42059.593749998501</c:v>
                </c:pt>
                <c:pt idx="634">
                  <c:v>42059.604166665071</c:v>
                </c:pt>
                <c:pt idx="635">
                  <c:v>42059.614583331801</c:v>
                </c:pt>
                <c:pt idx="636">
                  <c:v>42059.624999998501</c:v>
                </c:pt>
                <c:pt idx="637">
                  <c:v>42059.635416665071</c:v>
                </c:pt>
                <c:pt idx="638">
                  <c:v>42059.645833331801</c:v>
                </c:pt>
                <c:pt idx="639">
                  <c:v>42059.656249998501</c:v>
                </c:pt>
                <c:pt idx="640">
                  <c:v>42059.666666665071</c:v>
                </c:pt>
                <c:pt idx="641">
                  <c:v>42059.677083331771</c:v>
                </c:pt>
                <c:pt idx="642">
                  <c:v>42059.687499998399</c:v>
                </c:pt>
                <c:pt idx="643">
                  <c:v>42059.697916665071</c:v>
                </c:pt>
                <c:pt idx="644">
                  <c:v>42059.708333331801</c:v>
                </c:pt>
                <c:pt idx="645">
                  <c:v>42059.718749998399</c:v>
                </c:pt>
                <c:pt idx="646">
                  <c:v>42059.729166665064</c:v>
                </c:pt>
                <c:pt idx="647">
                  <c:v>42059.739583331771</c:v>
                </c:pt>
                <c:pt idx="648">
                  <c:v>42059.749999998399</c:v>
                </c:pt>
                <c:pt idx="649">
                  <c:v>42059.760416665071</c:v>
                </c:pt>
                <c:pt idx="650">
                  <c:v>42059.770833331801</c:v>
                </c:pt>
                <c:pt idx="651">
                  <c:v>42059.781249998399</c:v>
                </c:pt>
                <c:pt idx="652">
                  <c:v>42059.791666665064</c:v>
                </c:pt>
                <c:pt idx="653">
                  <c:v>42059.802083331677</c:v>
                </c:pt>
                <c:pt idx="654">
                  <c:v>42059.812499998399</c:v>
                </c:pt>
                <c:pt idx="655">
                  <c:v>42059.8229166651</c:v>
                </c:pt>
                <c:pt idx="656">
                  <c:v>42059.833333331677</c:v>
                </c:pt>
                <c:pt idx="657">
                  <c:v>42059.843749998399</c:v>
                </c:pt>
                <c:pt idx="658">
                  <c:v>42059.8541666651</c:v>
                </c:pt>
                <c:pt idx="659">
                  <c:v>42059.864583331677</c:v>
                </c:pt>
                <c:pt idx="660">
                  <c:v>42059.874999998399</c:v>
                </c:pt>
                <c:pt idx="661">
                  <c:v>42059.8854166651</c:v>
                </c:pt>
                <c:pt idx="662">
                  <c:v>42059.895833331677</c:v>
                </c:pt>
                <c:pt idx="663">
                  <c:v>42059.906249998399</c:v>
                </c:pt>
                <c:pt idx="664">
                  <c:v>42059.9166666651</c:v>
                </c:pt>
                <c:pt idx="665">
                  <c:v>42059.927083331662</c:v>
                </c:pt>
                <c:pt idx="666">
                  <c:v>42059.937499998399</c:v>
                </c:pt>
                <c:pt idx="667">
                  <c:v>42059.947916664998</c:v>
                </c:pt>
                <c:pt idx="668">
                  <c:v>42059.958333331699</c:v>
                </c:pt>
                <c:pt idx="669">
                  <c:v>42059.968749998399</c:v>
                </c:pt>
                <c:pt idx="670">
                  <c:v>42059.979166664983</c:v>
                </c:pt>
                <c:pt idx="671">
                  <c:v>42059.989583331677</c:v>
                </c:pt>
              </c:numCache>
            </c:numRef>
          </c:cat>
          <c:val>
            <c:numRef>
              <c:f>Sheet1!$D$2:$D$673</c:f>
              <c:numCache>
                <c:formatCode>General</c:formatCode>
                <c:ptCount val="672"/>
                <c:pt idx="0">
                  <c:v>46</c:v>
                </c:pt>
                <c:pt idx="1">
                  <c:v>46</c:v>
                </c:pt>
                <c:pt idx="2">
                  <c:v>46</c:v>
                </c:pt>
                <c:pt idx="3">
                  <c:v>46</c:v>
                </c:pt>
                <c:pt idx="4">
                  <c:v>46</c:v>
                </c:pt>
                <c:pt idx="5">
                  <c:v>46</c:v>
                </c:pt>
                <c:pt idx="6">
                  <c:v>46</c:v>
                </c:pt>
                <c:pt idx="7">
                  <c:v>46</c:v>
                </c:pt>
                <c:pt idx="8">
                  <c:v>46</c:v>
                </c:pt>
                <c:pt idx="9">
                  <c:v>46</c:v>
                </c:pt>
                <c:pt idx="10">
                  <c:v>46</c:v>
                </c:pt>
                <c:pt idx="11">
                  <c:v>46</c:v>
                </c:pt>
                <c:pt idx="12">
                  <c:v>46</c:v>
                </c:pt>
                <c:pt idx="13">
                  <c:v>46</c:v>
                </c:pt>
                <c:pt idx="14">
                  <c:v>46</c:v>
                </c:pt>
                <c:pt idx="15">
                  <c:v>46</c:v>
                </c:pt>
                <c:pt idx="16">
                  <c:v>46</c:v>
                </c:pt>
                <c:pt idx="17">
                  <c:v>46</c:v>
                </c:pt>
                <c:pt idx="18">
                  <c:v>46</c:v>
                </c:pt>
                <c:pt idx="19">
                  <c:v>46</c:v>
                </c:pt>
                <c:pt idx="20">
                  <c:v>46</c:v>
                </c:pt>
                <c:pt idx="21">
                  <c:v>46</c:v>
                </c:pt>
                <c:pt idx="22">
                  <c:v>46</c:v>
                </c:pt>
                <c:pt idx="23">
                  <c:v>46</c:v>
                </c:pt>
                <c:pt idx="24">
                  <c:v>46</c:v>
                </c:pt>
                <c:pt idx="25">
                  <c:v>95</c:v>
                </c:pt>
                <c:pt idx="26">
                  <c:v>95</c:v>
                </c:pt>
                <c:pt idx="27">
                  <c:v>95</c:v>
                </c:pt>
                <c:pt idx="28">
                  <c:v>95</c:v>
                </c:pt>
                <c:pt idx="29">
                  <c:v>95</c:v>
                </c:pt>
                <c:pt idx="30">
                  <c:v>95</c:v>
                </c:pt>
                <c:pt idx="31">
                  <c:v>95</c:v>
                </c:pt>
                <c:pt idx="32">
                  <c:v>95</c:v>
                </c:pt>
                <c:pt idx="33">
                  <c:v>95</c:v>
                </c:pt>
                <c:pt idx="34">
                  <c:v>95</c:v>
                </c:pt>
                <c:pt idx="35">
                  <c:v>95</c:v>
                </c:pt>
                <c:pt idx="36">
                  <c:v>95</c:v>
                </c:pt>
                <c:pt idx="37">
                  <c:v>95</c:v>
                </c:pt>
                <c:pt idx="38">
                  <c:v>95</c:v>
                </c:pt>
                <c:pt idx="39">
                  <c:v>95</c:v>
                </c:pt>
                <c:pt idx="40">
                  <c:v>95</c:v>
                </c:pt>
                <c:pt idx="41">
                  <c:v>95</c:v>
                </c:pt>
                <c:pt idx="42">
                  <c:v>95</c:v>
                </c:pt>
                <c:pt idx="43">
                  <c:v>95</c:v>
                </c:pt>
                <c:pt idx="44">
                  <c:v>95</c:v>
                </c:pt>
                <c:pt idx="45">
                  <c:v>95</c:v>
                </c:pt>
                <c:pt idx="46">
                  <c:v>95</c:v>
                </c:pt>
                <c:pt idx="47">
                  <c:v>95</c:v>
                </c:pt>
                <c:pt idx="48">
                  <c:v>95</c:v>
                </c:pt>
                <c:pt idx="49">
                  <c:v>95</c:v>
                </c:pt>
                <c:pt idx="50">
                  <c:v>95</c:v>
                </c:pt>
                <c:pt idx="51">
                  <c:v>95</c:v>
                </c:pt>
                <c:pt idx="52">
                  <c:v>95</c:v>
                </c:pt>
                <c:pt idx="53">
                  <c:v>95</c:v>
                </c:pt>
                <c:pt idx="54">
                  <c:v>95</c:v>
                </c:pt>
                <c:pt idx="55">
                  <c:v>95</c:v>
                </c:pt>
                <c:pt idx="56">
                  <c:v>95</c:v>
                </c:pt>
                <c:pt idx="57">
                  <c:v>95</c:v>
                </c:pt>
                <c:pt idx="58">
                  <c:v>95</c:v>
                </c:pt>
                <c:pt idx="59">
                  <c:v>95</c:v>
                </c:pt>
                <c:pt idx="60">
                  <c:v>95</c:v>
                </c:pt>
                <c:pt idx="61">
                  <c:v>95</c:v>
                </c:pt>
                <c:pt idx="62">
                  <c:v>95</c:v>
                </c:pt>
                <c:pt idx="63">
                  <c:v>95</c:v>
                </c:pt>
                <c:pt idx="64">
                  <c:v>95</c:v>
                </c:pt>
                <c:pt idx="65">
                  <c:v>95</c:v>
                </c:pt>
                <c:pt idx="66">
                  <c:v>95</c:v>
                </c:pt>
                <c:pt idx="67">
                  <c:v>95</c:v>
                </c:pt>
                <c:pt idx="68">
                  <c:v>95</c:v>
                </c:pt>
                <c:pt idx="69">
                  <c:v>95</c:v>
                </c:pt>
                <c:pt idx="70">
                  <c:v>95</c:v>
                </c:pt>
                <c:pt idx="71">
                  <c:v>95</c:v>
                </c:pt>
                <c:pt idx="72">
                  <c:v>95</c:v>
                </c:pt>
                <c:pt idx="73">
                  <c:v>95</c:v>
                </c:pt>
                <c:pt idx="74">
                  <c:v>95</c:v>
                </c:pt>
                <c:pt idx="75">
                  <c:v>95</c:v>
                </c:pt>
                <c:pt idx="76">
                  <c:v>95</c:v>
                </c:pt>
                <c:pt idx="77">
                  <c:v>95</c:v>
                </c:pt>
                <c:pt idx="78">
                  <c:v>95</c:v>
                </c:pt>
                <c:pt idx="79">
                  <c:v>95</c:v>
                </c:pt>
                <c:pt idx="80">
                  <c:v>95</c:v>
                </c:pt>
                <c:pt idx="81">
                  <c:v>95</c:v>
                </c:pt>
                <c:pt idx="82">
                  <c:v>95</c:v>
                </c:pt>
                <c:pt idx="83">
                  <c:v>95</c:v>
                </c:pt>
                <c:pt idx="84">
                  <c:v>95</c:v>
                </c:pt>
                <c:pt idx="85">
                  <c:v>95</c:v>
                </c:pt>
                <c:pt idx="86">
                  <c:v>95</c:v>
                </c:pt>
                <c:pt idx="87">
                  <c:v>95</c:v>
                </c:pt>
                <c:pt idx="88">
                  <c:v>95</c:v>
                </c:pt>
                <c:pt idx="89">
                  <c:v>95</c:v>
                </c:pt>
                <c:pt idx="90">
                  <c:v>95</c:v>
                </c:pt>
                <c:pt idx="91">
                  <c:v>95</c:v>
                </c:pt>
                <c:pt idx="92">
                  <c:v>95</c:v>
                </c:pt>
                <c:pt idx="93">
                  <c:v>95</c:v>
                </c:pt>
                <c:pt idx="94">
                  <c:v>95</c:v>
                </c:pt>
                <c:pt idx="95">
                  <c:v>95</c:v>
                </c:pt>
                <c:pt idx="96">
                  <c:v>95</c:v>
                </c:pt>
                <c:pt idx="97">
                  <c:v>95</c:v>
                </c:pt>
                <c:pt idx="98">
                  <c:v>95</c:v>
                </c:pt>
                <c:pt idx="99">
                  <c:v>95</c:v>
                </c:pt>
                <c:pt idx="100">
                  <c:v>95</c:v>
                </c:pt>
                <c:pt idx="101">
                  <c:v>95</c:v>
                </c:pt>
                <c:pt idx="102">
                  <c:v>46</c:v>
                </c:pt>
                <c:pt idx="103">
                  <c:v>46</c:v>
                </c:pt>
                <c:pt idx="104">
                  <c:v>46</c:v>
                </c:pt>
                <c:pt idx="105">
                  <c:v>46</c:v>
                </c:pt>
                <c:pt idx="106">
                  <c:v>46</c:v>
                </c:pt>
                <c:pt idx="107">
                  <c:v>46</c:v>
                </c:pt>
                <c:pt idx="108">
                  <c:v>46</c:v>
                </c:pt>
                <c:pt idx="109">
                  <c:v>46</c:v>
                </c:pt>
                <c:pt idx="110">
                  <c:v>46</c:v>
                </c:pt>
                <c:pt idx="111">
                  <c:v>46</c:v>
                </c:pt>
                <c:pt idx="112">
                  <c:v>46</c:v>
                </c:pt>
                <c:pt idx="113">
                  <c:v>46</c:v>
                </c:pt>
                <c:pt idx="114">
                  <c:v>46</c:v>
                </c:pt>
                <c:pt idx="115">
                  <c:v>46</c:v>
                </c:pt>
                <c:pt idx="116">
                  <c:v>46</c:v>
                </c:pt>
                <c:pt idx="117">
                  <c:v>46</c:v>
                </c:pt>
                <c:pt idx="118">
                  <c:v>46</c:v>
                </c:pt>
                <c:pt idx="119">
                  <c:v>46</c:v>
                </c:pt>
                <c:pt idx="120">
                  <c:v>46</c:v>
                </c:pt>
                <c:pt idx="121">
                  <c:v>46</c:v>
                </c:pt>
                <c:pt idx="122">
                  <c:v>46</c:v>
                </c:pt>
                <c:pt idx="123">
                  <c:v>46</c:v>
                </c:pt>
                <c:pt idx="124">
                  <c:v>46</c:v>
                </c:pt>
                <c:pt idx="125">
                  <c:v>46</c:v>
                </c:pt>
                <c:pt idx="126">
                  <c:v>46</c:v>
                </c:pt>
                <c:pt idx="127">
                  <c:v>46</c:v>
                </c:pt>
                <c:pt idx="128">
                  <c:v>46</c:v>
                </c:pt>
                <c:pt idx="129">
                  <c:v>46</c:v>
                </c:pt>
                <c:pt idx="130">
                  <c:v>46</c:v>
                </c:pt>
                <c:pt idx="131">
                  <c:v>46</c:v>
                </c:pt>
                <c:pt idx="132">
                  <c:v>46</c:v>
                </c:pt>
                <c:pt idx="133">
                  <c:v>46</c:v>
                </c:pt>
                <c:pt idx="134">
                  <c:v>46</c:v>
                </c:pt>
                <c:pt idx="135">
                  <c:v>46</c:v>
                </c:pt>
                <c:pt idx="136">
                  <c:v>46</c:v>
                </c:pt>
                <c:pt idx="137">
                  <c:v>46</c:v>
                </c:pt>
                <c:pt idx="138">
                  <c:v>46</c:v>
                </c:pt>
                <c:pt idx="139">
                  <c:v>46</c:v>
                </c:pt>
                <c:pt idx="140">
                  <c:v>46</c:v>
                </c:pt>
                <c:pt idx="141">
                  <c:v>46</c:v>
                </c:pt>
                <c:pt idx="142">
                  <c:v>46</c:v>
                </c:pt>
                <c:pt idx="143">
                  <c:v>46</c:v>
                </c:pt>
                <c:pt idx="144">
                  <c:v>46</c:v>
                </c:pt>
                <c:pt idx="145">
                  <c:v>46</c:v>
                </c:pt>
                <c:pt idx="146">
                  <c:v>46</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45</c:v>
                </c:pt>
                <c:pt idx="615">
                  <c:v>45</c:v>
                </c:pt>
                <c:pt idx="616">
                  <c:v>45</c:v>
                </c:pt>
                <c:pt idx="617">
                  <c:v>45</c:v>
                </c:pt>
                <c:pt idx="618">
                  <c:v>45</c:v>
                </c:pt>
                <c:pt idx="619">
                  <c:v>93</c:v>
                </c:pt>
                <c:pt idx="620">
                  <c:v>93</c:v>
                </c:pt>
                <c:pt idx="621">
                  <c:v>93</c:v>
                </c:pt>
                <c:pt idx="622">
                  <c:v>93</c:v>
                </c:pt>
                <c:pt idx="623">
                  <c:v>93</c:v>
                </c:pt>
                <c:pt idx="624">
                  <c:v>93</c:v>
                </c:pt>
                <c:pt idx="625">
                  <c:v>93</c:v>
                </c:pt>
                <c:pt idx="626">
                  <c:v>93</c:v>
                </c:pt>
                <c:pt idx="627">
                  <c:v>93</c:v>
                </c:pt>
                <c:pt idx="628">
                  <c:v>93</c:v>
                </c:pt>
                <c:pt idx="629">
                  <c:v>93</c:v>
                </c:pt>
                <c:pt idx="630">
                  <c:v>93</c:v>
                </c:pt>
                <c:pt idx="631">
                  <c:v>93</c:v>
                </c:pt>
                <c:pt idx="632">
                  <c:v>93</c:v>
                </c:pt>
                <c:pt idx="633">
                  <c:v>93</c:v>
                </c:pt>
                <c:pt idx="634">
                  <c:v>93</c:v>
                </c:pt>
                <c:pt idx="635">
                  <c:v>93</c:v>
                </c:pt>
                <c:pt idx="636">
                  <c:v>93</c:v>
                </c:pt>
                <c:pt idx="637">
                  <c:v>93</c:v>
                </c:pt>
                <c:pt idx="638">
                  <c:v>93</c:v>
                </c:pt>
                <c:pt idx="639">
                  <c:v>93</c:v>
                </c:pt>
                <c:pt idx="640">
                  <c:v>93</c:v>
                </c:pt>
                <c:pt idx="641">
                  <c:v>93</c:v>
                </c:pt>
                <c:pt idx="642">
                  <c:v>93</c:v>
                </c:pt>
                <c:pt idx="643">
                  <c:v>93</c:v>
                </c:pt>
                <c:pt idx="644">
                  <c:v>93</c:v>
                </c:pt>
                <c:pt idx="645">
                  <c:v>123</c:v>
                </c:pt>
                <c:pt idx="646">
                  <c:v>123</c:v>
                </c:pt>
                <c:pt idx="647">
                  <c:v>123</c:v>
                </c:pt>
                <c:pt idx="648">
                  <c:v>123</c:v>
                </c:pt>
                <c:pt idx="649">
                  <c:v>123</c:v>
                </c:pt>
                <c:pt idx="650">
                  <c:v>123</c:v>
                </c:pt>
                <c:pt idx="651">
                  <c:v>123</c:v>
                </c:pt>
                <c:pt idx="652">
                  <c:v>123</c:v>
                </c:pt>
                <c:pt idx="653">
                  <c:v>123</c:v>
                </c:pt>
                <c:pt idx="654">
                  <c:v>123</c:v>
                </c:pt>
                <c:pt idx="655">
                  <c:v>123</c:v>
                </c:pt>
                <c:pt idx="656">
                  <c:v>123</c:v>
                </c:pt>
                <c:pt idx="657">
                  <c:v>123</c:v>
                </c:pt>
                <c:pt idx="658">
                  <c:v>123</c:v>
                </c:pt>
                <c:pt idx="659">
                  <c:v>123</c:v>
                </c:pt>
                <c:pt idx="660">
                  <c:v>123</c:v>
                </c:pt>
                <c:pt idx="661">
                  <c:v>123</c:v>
                </c:pt>
                <c:pt idx="662">
                  <c:v>123</c:v>
                </c:pt>
                <c:pt idx="663">
                  <c:v>123</c:v>
                </c:pt>
                <c:pt idx="664">
                  <c:v>123</c:v>
                </c:pt>
                <c:pt idx="665">
                  <c:v>123</c:v>
                </c:pt>
                <c:pt idx="666">
                  <c:v>123</c:v>
                </c:pt>
                <c:pt idx="667">
                  <c:v>123</c:v>
                </c:pt>
                <c:pt idx="668">
                  <c:v>123</c:v>
                </c:pt>
                <c:pt idx="669">
                  <c:v>123</c:v>
                </c:pt>
                <c:pt idx="670">
                  <c:v>123</c:v>
                </c:pt>
                <c:pt idx="671">
                  <c:v>123</c:v>
                </c:pt>
              </c:numCache>
            </c:numRef>
          </c:val>
          <c:extLst>
            <c:ext xmlns:c16="http://schemas.microsoft.com/office/drawing/2014/chart" uri="{C3380CC4-5D6E-409C-BE32-E72D297353CC}">
              <c16:uniqueId val="{00000002-378C-8845-9067-C153D03B37DC}"/>
            </c:ext>
          </c:extLst>
        </c:ser>
        <c:dLbls>
          <c:showLegendKey val="0"/>
          <c:showVal val="0"/>
          <c:showCatName val="0"/>
          <c:showSerName val="0"/>
          <c:showPercent val="0"/>
          <c:showBubbleSize val="0"/>
        </c:dLbls>
        <c:axId val="-2097474088"/>
        <c:axId val="-2097471048"/>
      </c:areaChart>
      <c:catAx>
        <c:axId val="-2097474088"/>
        <c:scaling>
          <c:orientation val="minMax"/>
        </c:scaling>
        <c:delete val="0"/>
        <c:axPos val="b"/>
        <c:numFmt formatCode="[$-F400]h:mm:ss\ AM/PM" sourceLinked="1"/>
        <c:majorTickMark val="out"/>
        <c:minorTickMark val="none"/>
        <c:tickLblPos val="none"/>
        <c:crossAx val="-2097471048"/>
        <c:crosses val="autoZero"/>
        <c:auto val="1"/>
        <c:lblAlgn val="ctr"/>
        <c:lblOffset val="100"/>
        <c:tickLblSkip val="1440"/>
        <c:tickMarkSkip val="96"/>
        <c:noMultiLvlLbl val="0"/>
      </c:catAx>
      <c:valAx>
        <c:axId val="-2097471048"/>
        <c:scaling>
          <c:orientation val="minMax"/>
          <c:max val="1000"/>
        </c:scaling>
        <c:delete val="0"/>
        <c:axPos val="l"/>
        <c:majorGridlines/>
        <c:title>
          <c:tx>
            <c:rich>
              <a:bodyPr rot="0" vert="eaVert"/>
              <a:lstStyle/>
              <a:p>
                <a:pPr>
                  <a:defRPr sz="1100"/>
                </a:pPr>
                <a:r>
                  <a:rPr lang="zh-CN" altLang="en-US" sz="1100" dirty="0"/>
                  <a:t>新能源消纳空间（万千瓦）</a:t>
                </a:r>
              </a:p>
            </c:rich>
          </c:tx>
          <c:overlay val="0"/>
        </c:title>
        <c:numFmt formatCode="General" sourceLinked="1"/>
        <c:majorTickMark val="out"/>
        <c:minorTickMark val="none"/>
        <c:tickLblPos val="nextTo"/>
        <c:spPr>
          <a:noFill/>
        </c:spPr>
        <c:txPr>
          <a:bodyPr/>
          <a:lstStyle/>
          <a:p>
            <a:pPr>
              <a:defRPr sz="800">
                <a:latin typeface="Times New Roman" pitchFamily="18" charset="0"/>
                <a:cs typeface="Times New Roman" pitchFamily="18" charset="0"/>
              </a:defRPr>
            </a:pPr>
            <a:endParaRPr lang="zh-CN"/>
          </a:p>
        </c:txPr>
        <c:crossAx val="-2097474088"/>
        <c:crosses val="autoZero"/>
        <c:crossBetween val="midCat"/>
      </c:valAx>
    </c:plotArea>
    <c:legend>
      <c:legendPos val="t"/>
      <c:layout>
        <c:manualLayout>
          <c:xMode val="edge"/>
          <c:yMode val="edge"/>
          <c:x val="0.48178548473639199"/>
          <c:y val="2.7248121479723402E-3"/>
          <c:w val="0.514950960409987"/>
          <c:h val="5.2758755051654498E-2"/>
        </c:manualLayout>
      </c:layout>
      <c:overlay val="0"/>
      <c:txPr>
        <a:bodyPr/>
        <a:lstStyle/>
        <a:p>
          <a:pPr>
            <a:defRPr sz="1000">
              <a:latin typeface="Times New Roman" panose="02020603050405020304" pitchFamily="18" charset="0"/>
              <a:cs typeface="Times New Roman" panose="02020603050405020304" pitchFamily="18" charset="0"/>
            </a:defRPr>
          </a:pPr>
          <a:endParaRPr lang="zh-CN"/>
        </a:p>
      </c:txPr>
    </c:legend>
    <c:plotVisOnly val="1"/>
    <c:dispBlanksAs val="gap"/>
    <c:showDLblsOverMax val="0"/>
  </c:chart>
  <c:spPr>
    <a:ln>
      <a:noFill/>
    </a:ln>
  </c:spPr>
  <c:txPr>
    <a:bodyPr/>
    <a:lstStyle/>
    <a:p>
      <a:pPr>
        <a:defRPr sz="1800"/>
      </a:pPr>
      <a:endParaRPr lang="zh-CN"/>
    </a:p>
  </c:txPr>
  <c:externalData r:id="rId2">
    <c:autoUpdate val="0"/>
  </c:externalData>
  <c:userShapes r:id="rId3"/>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1.emf"/></Relationships>
</file>

<file path=ppt/drawings/drawing1.xml><?xml version="1.0" encoding="utf-8"?>
<c:userShapes xmlns:c="http://schemas.openxmlformats.org/drawingml/2006/chart">
  <cdr:relSizeAnchor xmlns:cdr="http://schemas.openxmlformats.org/drawingml/2006/chartDrawing">
    <cdr:from>
      <cdr:x>0.14247</cdr:x>
      <cdr:y>0.90029</cdr:y>
    </cdr:from>
    <cdr:to>
      <cdr:x>0.9458</cdr:x>
      <cdr:y>1</cdr:y>
    </cdr:to>
    <cdr:sp macro="" textlink="">
      <cdr:nvSpPr>
        <cdr:cNvPr id="2" name="文本框 1"/>
        <cdr:cNvSpPr txBox="1"/>
      </cdr:nvSpPr>
      <cdr:spPr>
        <a:xfrm xmlns:a="http://schemas.openxmlformats.org/drawingml/2006/main">
          <a:off x="751438" y="2216991"/>
          <a:ext cx="4237022" cy="24553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zh-CN" altLang="en-US" sz="1050" b="0" dirty="0"/>
            <a:t>除夕          初一           初二           初三           初四           初五           初六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6A124E6C-C9ED-4FE7-88D5-64F263F715AF}" type="datetimeFigureOut">
              <a:rPr lang="zh-CN" altLang="en-US"/>
              <a:pPr>
                <a:defRPr/>
              </a:pPr>
              <a:t>2019/9/10</a:t>
            </a:fld>
            <a:endParaRPr lang="zh-CN" altLang="en-US"/>
          </a:p>
        </p:txBody>
      </p:sp>
      <p:sp>
        <p:nvSpPr>
          <p:cNvPr id="4" name="幻灯片图像占位符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等线" panose="02010600030101010101" pitchFamily="2" charset="-122"/>
                <a:ea typeface="等线" panose="02010600030101010101" pitchFamily="2" charset="-122"/>
              </a:defRPr>
            </a:lvl1pPr>
          </a:lstStyle>
          <a:p>
            <a:fld id="{C5C62B54-4A6C-4263-9D49-5706B204D707}" type="slidenum">
              <a:rPr lang="zh-CN" altLang="en-US"/>
              <a:pPr/>
              <a:t>‹#›</a:t>
            </a:fld>
            <a:endParaRPr lang="zh-CN" altLang="en-US"/>
          </a:p>
        </p:txBody>
      </p:sp>
    </p:spTree>
    <p:extLst>
      <p:ext uri="{BB962C8B-B14F-4D97-AF65-F5344CB8AC3E}">
        <p14:creationId xmlns:p14="http://schemas.microsoft.com/office/powerpoint/2010/main" val="27089017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F5BEB9-A7B7-4290-B038-F0ABE4809C1A}" type="slidenum">
              <a:rPr lang="zh-CN" altLang="en-US" smtClean="0"/>
              <a:t>1</a:t>
            </a:fld>
            <a:endParaRPr lang="zh-CN" altLang="en-US"/>
          </a:p>
        </p:txBody>
      </p:sp>
    </p:spTree>
    <p:extLst>
      <p:ext uri="{BB962C8B-B14F-4D97-AF65-F5344CB8AC3E}">
        <p14:creationId xmlns:p14="http://schemas.microsoft.com/office/powerpoint/2010/main" val="1031081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本项目第二个创新点</a:t>
            </a:r>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774CA1-2022-4996-B571-5254C6A54DD3}" type="slidenum">
              <a:rPr lang="zh-CN" altLang="en-US">
                <a:solidFill>
                  <a:srgbClr val="000000"/>
                </a:solidFill>
                <a:latin typeface="等线" panose="02010600030101010101" pitchFamily="2" charset="-122"/>
                <a:ea typeface="等线" panose="02010600030101010101" pitchFamily="2" charset="-122"/>
              </a:rPr>
              <a:pPr/>
              <a:t>12</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85355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本项目第二个创新点是</a:t>
            </a:r>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774CA1-2022-4996-B571-5254C6A54DD3}" type="slidenum">
              <a:rPr lang="zh-CN" altLang="en-US">
                <a:solidFill>
                  <a:srgbClr val="000000"/>
                </a:solidFill>
                <a:latin typeface="等线" panose="02010600030101010101" pitchFamily="2" charset="-122"/>
                <a:ea typeface="等线" panose="02010600030101010101" pitchFamily="2" charset="-122"/>
              </a:rPr>
              <a:pPr/>
              <a:t>13</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6009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本项目第二</a:t>
            </a:r>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774CA1-2022-4996-B571-5254C6A54DD3}" type="slidenum">
              <a:rPr lang="zh-CN" altLang="en-US">
                <a:solidFill>
                  <a:srgbClr val="000000"/>
                </a:solidFill>
                <a:latin typeface="等线" panose="02010600030101010101" pitchFamily="2" charset="-122"/>
                <a:ea typeface="等线" panose="02010600030101010101" pitchFamily="2" charset="-122"/>
              </a:rPr>
              <a:pPr/>
              <a:t>14</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3390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gn="just" eaLnBrk="1">
              <a:lnSpc>
                <a:spcPct val="125000"/>
              </a:lnSpc>
              <a:spcBef>
                <a:spcPct val="0"/>
              </a:spcBef>
              <a:buClr>
                <a:srgbClr val="006666"/>
              </a:buClr>
              <a:buFont typeface="Wingdings" panose="05000000000000000000" pitchFamily="2" charset="2"/>
              <a:buNone/>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将冀北</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055C1CA-6C69-49AA-BEA4-3B7C383F70EE}" type="slidenum">
              <a:rPr lang="zh-CN" altLang="en-US">
                <a:solidFill>
                  <a:srgbClr val="000000"/>
                </a:solidFill>
                <a:latin typeface="等线" panose="02010600030101010101" pitchFamily="2" charset="-122"/>
                <a:ea typeface="等线" panose="02010600030101010101" pitchFamily="2" charset="-122"/>
              </a:rPr>
              <a:pPr/>
              <a:t>15</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50708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gn="just" eaLnBrk="1">
              <a:lnSpc>
                <a:spcPct val="125000"/>
              </a:lnSpc>
              <a:spcBef>
                <a:spcPct val="0"/>
              </a:spcBef>
              <a:buClr>
                <a:srgbClr val="006666"/>
              </a:buClr>
              <a:buFont typeface="Wingdings" panose="05000000000000000000" pitchFamily="2" charset="2"/>
              <a:buNone/>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将冀北</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055C1CA-6C69-49AA-BEA4-3B7C383F70EE}" type="slidenum">
              <a:rPr lang="zh-CN" altLang="en-US">
                <a:solidFill>
                  <a:srgbClr val="000000"/>
                </a:solidFill>
                <a:latin typeface="等线" panose="02010600030101010101" pitchFamily="2" charset="-122"/>
                <a:ea typeface="等线" panose="02010600030101010101" pitchFamily="2" charset="-122"/>
              </a:rPr>
              <a:pPr/>
              <a:t>17</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93395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kern="1200" dirty="0">
                <a:solidFill>
                  <a:schemeClr val="tx1"/>
                </a:solidFill>
                <a:effectLst/>
                <a:latin typeface="+mn-lt"/>
                <a:ea typeface="+mn-ea"/>
                <a:cs typeface="+mn-cs"/>
              </a:rPr>
              <a:t>针对复杂气象条件下的新能源场站输出功率的概率预测技术研究</a:t>
            </a:r>
            <a:endParaRPr lang="en-US" altLang="zh-CN" sz="1200" kern="1200" dirty="0">
              <a:solidFill>
                <a:schemeClr val="tx1"/>
              </a:solidFill>
              <a:effectLst/>
              <a:latin typeface="+mn-lt"/>
              <a:ea typeface="+mn-ea"/>
              <a:cs typeface="+mn-cs"/>
            </a:endParaRPr>
          </a:p>
          <a:p>
            <a:pPr eaLnBrk="1" hangingPunct="1">
              <a:spcBef>
                <a:spcPct val="0"/>
              </a:spcBef>
            </a:pPr>
            <a:r>
              <a:rPr lang="zh-CN" altLang="en-US" sz="1200" kern="1200" dirty="0">
                <a:solidFill>
                  <a:schemeClr val="tx1"/>
                </a:solidFill>
                <a:effectLst/>
                <a:latin typeface="+mn-lt"/>
                <a:ea typeface="+mn-ea"/>
                <a:cs typeface="+mn-cs"/>
              </a:rPr>
              <a:t>针对新能源出力的预测技术研究已久，并取得了许多许多成果。然而当前的研究成果在应对复杂气象条件下的新能源输出功率预测是仍面临一些问题，主要包括两方面；</a:t>
            </a:r>
            <a:endParaRPr lang="en-US" altLang="zh-CN" sz="1200" kern="1200" dirty="0">
              <a:solidFill>
                <a:schemeClr val="tx1"/>
              </a:solidFill>
              <a:effectLst/>
              <a:latin typeface="+mn-lt"/>
              <a:ea typeface="+mn-ea"/>
              <a:cs typeface="+mn-cs"/>
            </a:endParaRPr>
          </a:p>
          <a:p>
            <a:pPr eaLnBrk="1" hangingPunct="1">
              <a:spcBef>
                <a:spcPct val="0"/>
              </a:spcBef>
            </a:pPr>
            <a:endParaRPr lang="en-US" altLang="zh-CN" sz="120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ct val="0"/>
              </a:spcBef>
              <a:spcAft>
                <a:spcPct val="0"/>
              </a:spcAft>
              <a:buClrTx/>
              <a:buSzTx/>
              <a:buFontTx/>
              <a:buAutoNum type="arabicPeriod"/>
              <a:tabLst/>
              <a:defRPr/>
            </a:pPr>
            <a:r>
              <a:rPr lang="zh-CN" altLang="en-US" sz="1200" kern="1200" dirty="0">
                <a:solidFill>
                  <a:schemeClr val="tx1"/>
                </a:solidFill>
                <a:effectLst/>
                <a:latin typeface="+mn-lt"/>
                <a:ea typeface="+mn-ea"/>
                <a:cs typeface="+mn-cs"/>
              </a:rPr>
              <a:t>预测方法的实用性受限：当前的确定性预测方法无法描述新能源输出功率的误差信息，难以表征预测的不确定性。（相较之下</a:t>
            </a:r>
            <a:r>
              <a:rPr lang="zh-CN" altLang="en-US" sz="1200" dirty="0">
                <a:latin typeface="+mn-ea"/>
                <a:ea typeface="+mn-ea"/>
              </a:rPr>
              <a:t>概率预测不仅能够提供新能源场站输出</a:t>
            </a:r>
            <a:endParaRPr lang="en-US" altLang="zh-CN" sz="1200" dirty="0">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dirty="0">
                <a:latin typeface="+mn-ea"/>
                <a:ea typeface="+mn-ea"/>
              </a:rPr>
              <a:t>功率的均值与方差息，能够描述预测结果的误差分布，使预测结果更加符合实际）但是，</a:t>
            </a:r>
            <a:r>
              <a:rPr lang="zh-CN" altLang="en-US" sz="1200" kern="1200" dirty="0">
                <a:solidFill>
                  <a:schemeClr val="tx1"/>
                </a:solidFill>
                <a:effectLst/>
                <a:latin typeface="+mn-lt"/>
                <a:ea typeface="+mn-ea"/>
                <a:cs typeface="+mn-cs"/>
              </a:rPr>
              <a:t>现有的概率预测方法也主要是针对简单气象条件展开，在复杂气象条件下可能难</a:t>
            </a:r>
            <a:endParaRPr lang="en-US" altLang="zh-CN"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kern="1200" dirty="0">
                <a:solidFill>
                  <a:schemeClr val="tx1"/>
                </a:solidFill>
                <a:effectLst/>
                <a:latin typeface="+mn-lt"/>
                <a:ea typeface="+mn-ea"/>
                <a:cs typeface="+mn-cs"/>
              </a:rPr>
              <a:t>以适用，而且，当前页少有针对复杂气象条件下新能源输出功率预测研究。</a:t>
            </a:r>
            <a:endParaRPr lang="en-US" altLang="zh-CN"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sz="1200" kern="1200" dirty="0">
              <a:solidFill>
                <a:schemeClr val="tx1"/>
              </a:solidFill>
              <a:effectLst/>
              <a:latin typeface="+mn-lt"/>
              <a:ea typeface="+mn-ea"/>
              <a:cs typeface="+mn-cs"/>
            </a:endParaRPr>
          </a:p>
          <a:p>
            <a:pPr eaLnBrk="1" hangingPunct="1">
              <a:spcBef>
                <a:spcPct val="0"/>
              </a:spcBef>
            </a:pP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应用于预测的解释变量不足（及预测模型的输入参数，预测结果也成为了被解释变量）。当前的预测方法主要采用的是新能源场站的历史运行数据，其预测的可靠性与历史记录关系密切。在简单气象条件下，基于历史数据包括了大部分可能出现的情形，预测结果的准确尚可。但是在面临复杂气象条件时，历史数据中不一定包含该结果，也就是缺乏足够的数据来进行合理的预测。即缺少合适的解释变量来对结果进行解释。因而在复杂气象条件下需要更多的信息来进行预测，以提高预测的可靠性。</a:t>
            </a:r>
            <a:endParaRPr lang="en-US" altLang="zh-CN" sz="1200" kern="1200" dirty="0">
              <a:solidFill>
                <a:schemeClr val="tx1"/>
              </a:solidFill>
              <a:effectLst/>
              <a:latin typeface="+mn-lt"/>
              <a:ea typeface="+mn-ea"/>
              <a:cs typeface="+mn-cs"/>
            </a:endParaRPr>
          </a:p>
          <a:p>
            <a:pPr eaLnBrk="1" hangingPunct="1">
              <a:spcBef>
                <a:spcPct val="0"/>
              </a:spcBef>
            </a:pPr>
            <a:endParaRPr lang="en-US" altLang="zh-CN" sz="1200" kern="1200" dirty="0">
              <a:solidFill>
                <a:schemeClr val="tx1"/>
              </a:solidFill>
              <a:effectLst/>
              <a:latin typeface="+mn-lt"/>
              <a:ea typeface="+mn-ea"/>
              <a:cs typeface="+mn-cs"/>
            </a:endParaRPr>
          </a:p>
          <a:p>
            <a:pPr eaLnBrk="1" hangingPunct="1">
              <a:spcBef>
                <a:spcPct val="0"/>
              </a:spcBef>
            </a:pPr>
            <a:r>
              <a:rPr lang="zh-CN" altLang="en-US" sz="1200" kern="1200" dirty="0">
                <a:solidFill>
                  <a:schemeClr val="tx1"/>
                </a:solidFill>
                <a:effectLst/>
                <a:latin typeface="+mn-lt"/>
                <a:ea typeface="+mn-ea"/>
                <a:cs typeface="+mn-cs"/>
              </a:rPr>
              <a:t>针对上述问题。主要的解决思路是，结合研究</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的成果，研究能适用于复杂气候条件的概率预测方法。</a:t>
            </a:r>
            <a:endParaRPr lang="en-US" altLang="zh-CN" sz="1200" kern="1200" dirty="0">
              <a:solidFill>
                <a:schemeClr val="tx1"/>
              </a:solidFill>
              <a:effectLst/>
              <a:latin typeface="+mn-lt"/>
              <a:ea typeface="+mn-ea"/>
              <a:cs typeface="+mn-cs"/>
            </a:endParaRPr>
          </a:p>
          <a:p>
            <a:pPr eaLnBrk="1" hangingPunct="1">
              <a:spcBef>
                <a:spcPct val="0"/>
              </a:spcBef>
            </a:pPr>
            <a:r>
              <a:rPr lang="zh-CN" altLang="en-US" sz="1200" kern="1200" dirty="0">
                <a:solidFill>
                  <a:schemeClr val="tx1"/>
                </a:solidFill>
                <a:effectLst/>
                <a:latin typeface="+mn-lt"/>
                <a:ea typeface="+mn-ea"/>
                <a:cs typeface="+mn-cs"/>
              </a:rPr>
              <a:t>其次，根据前人研究成果可知，预测时段间的</a:t>
            </a:r>
            <a:r>
              <a:rPr lang="zh-CN" altLang="zh-CN" sz="1200" kern="1200" dirty="0">
                <a:solidFill>
                  <a:schemeClr val="tx1"/>
                </a:solidFill>
                <a:effectLst/>
                <a:latin typeface="+mn-lt"/>
                <a:ea typeface="+mn-ea"/>
                <a:cs typeface="+mn-cs"/>
              </a:rPr>
              <a:t>相关关系暗含着风电场输出功率的速度变化分布特性</a:t>
            </a:r>
            <a:r>
              <a:rPr lang="zh-CN" altLang="en-US" sz="1200" kern="1200" dirty="0">
                <a:solidFill>
                  <a:schemeClr val="tx1"/>
                </a:solidFill>
                <a:effectLst/>
                <a:latin typeface="+mn-lt"/>
                <a:ea typeface="+mn-ea"/>
                <a:cs typeface="+mn-cs"/>
              </a:rPr>
              <a:t>，而空间的</a:t>
            </a:r>
            <a:r>
              <a:rPr lang="zh-CN" altLang="zh-CN" sz="1200" kern="1200" dirty="0">
                <a:solidFill>
                  <a:schemeClr val="tx1"/>
                </a:solidFill>
                <a:effectLst/>
                <a:latin typeface="+mn-lt"/>
                <a:ea typeface="+mn-ea"/>
                <a:cs typeface="+mn-cs"/>
              </a:rPr>
              <a:t>关联信息</a:t>
            </a:r>
            <a:r>
              <a:rPr lang="zh-CN" altLang="en-US" sz="1200" kern="1200" dirty="0">
                <a:solidFill>
                  <a:schemeClr val="tx1"/>
                </a:solidFill>
                <a:effectLst/>
                <a:latin typeface="+mn-lt"/>
                <a:ea typeface="+mn-ea"/>
                <a:cs typeface="+mn-cs"/>
              </a:rPr>
              <a:t>则</a:t>
            </a:r>
            <a:r>
              <a:rPr lang="zh-CN" altLang="zh-CN" sz="1200" kern="1200" dirty="0">
                <a:solidFill>
                  <a:schemeClr val="tx1"/>
                </a:solidFill>
                <a:effectLst/>
                <a:latin typeface="+mn-lt"/>
                <a:ea typeface="+mn-ea"/>
                <a:cs typeface="+mn-cs"/>
              </a:rPr>
              <a:t>可以表征区域内多个</a:t>
            </a:r>
            <a:r>
              <a:rPr lang="zh-CN" altLang="en-US" sz="1200" kern="1200" dirty="0">
                <a:solidFill>
                  <a:schemeClr val="tx1"/>
                </a:solidFill>
                <a:effectLst/>
                <a:latin typeface="+mn-lt"/>
                <a:ea typeface="+mn-ea"/>
                <a:cs typeface="+mn-cs"/>
              </a:rPr>
              <a:t>场站</a:t>
            </a:r>
            <a:r>
              <a:rPr lang="zh-CN" altLang="zh-CN" sz="1200" kern="1200" dirty="0">
                <a:solidFill>
                  <a:schemeClr val="tx1"/>
                </a:solidFill>
                <a:effectLst/>
                <a:latin typeface="+mn-lt"/>
                <a:ea typeface="+mn-ea"/>
                <a:cs typeface="+mn-cs"/>
              </a:rPr>
              <a:t>输出功率预测的相互影响，</a:t>
            </a:r>
            <a:r>
              <a:rPr lang="zh-CN" altLang="en-US" sz="1200" kern="1200" dirty="0">
                <a:solidFill>
                  <a:schemeClr val="tx1"/>
                </a:solidFill>
                <a:effectLst/>
                <a:latin typeface="+mn-lt"/>
                <a:ea typeface="+mn-ea"/>
                <a:cs typeface="+mn-cs"/>
              </a:rPr>
              <a:t>因此在研究中考虑区域内的新能源场站的动态时空相关性对预测结果的影响，并将该影响进行量化，作为解释变量应用于新能源输出功率的预测。提升复杂气象条件下预测结果的可靠性。</a:t>
            </a:r>
            <a:endParaRPr lang="en-US" altLang="zh-CN" sz="1200" kern="1200" dirty="0">
              <a:solidFill>
                <a:schemeClr val="tx1"/>
              </a:solidFill>
              <a:effectLst/>
              <a:latin typeface="+mn-lt"/>
              <a:ea typeface="+mn-ea"/>
              <a:cs typeface="+mn-cs"/>
            </a:endParaRPr>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774CA1-2022-4996-B571-5254C6A54DD3}" type="slidenum">
              <a:rPr lang="zh-CN" altLang="en-US">
                <a:solidFill>
                  <a:srgbClr val="000000"/>
                </a:solidFill>
                <a:latin typeface="等线" panose="02010600030101010101" pitchFamily="2" charset="-122"/>
                <a:ea typeface="等线" panose="02010600030101010101" pitchFamily="2" charset="-122"/>
              </a:rPr>
              <a:pPr/>
              <a:t>18</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79488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2C2497-80BB-4F38-A6EC-E0BD9E2561EF}" type="slidenum">
              <a:rPr lang="zh-CN" altLang="en-US">
                <a:solidFill>
                  <a:srgbClr val="000000"/>
                </a:solidFill>
                <a:latin typeface="等线" panose="02010600030101010101" pitchFamily="2" charset="-122"/>
                <a:ea typeface="等线" panose="02010600030101010101" pitchFamily="2" charset="-122"/>
              </a:rPr>
              <a:pPr/>
              <a:t>19</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4780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dirty="0">
                <a:solidFill>
                  <a:prstClr val="black"/>
                </a:solidFill>
                <a:latin typeface="微软雅黑" panose="020B0503020204020204" pitchFamily="34" charset="-122"/>
                <a:ea typeface="微软雅黑" panose="020B0503020204020204" pitchFamily="34" charset="-122"/>
                <a:cs typeface="方正大黑简体"/>
              </a:rPr>
              <a:t>通过对区域内多个场站的输出功率预测误差的相关性进行分析，定量描述多场站输出功率的动态时空相关特性，并基于多元随机抽样和联合概率密度预测对新能源场站输出功率进行多维场景预测，增强概率预测结果的实用性</a:t>
            </a:r>
            <a:endParaRPr lang="zh-CN" altLang="en-US" dirty="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2C2497-80BB-4F38-A6EC-E0BD9E2561EF}" type="slidenum">
              <a:rPr lang="zh-CN" altLang="en-US">
                <a:solidFill>
                  <a:srgbClr val="000000"/>
                </a:solidFill>
                <a:latin typeface="等线" panose="02010600030101010101" pitchFamily="2" charset="-122"/>
                <a:ea typeface="等线" panose="02010600030101010101" pitchFamily="2" charset="-122"/>
              </a:rPr>
              <a:pPr/>
              <a:t>20</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64311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just" defTabSz="914400" rtl="0" eaLnBrk="1" fontAlgn="base" latinLnBrk="0" hangingPunct="0">
              <a:lnSpc>
                <a:spcPct val="125000"/>
              </a:lnSpc>
              <a:spcBef>
                <a:spcPct val="0"/>
              </a:spcBef>
              <a:spcAft>
                <a:spcPct val="0"/>
              </a:spcAft>
              <a:buClr>
                <a:srgbClr val="006666"/>
              </a:buClr>
              <a:buSzTx/>
              <a:buFont typeface="Wingdings" panose="05000000000000000000" pitchFamily="2" charset="2"/>
              <a:buNone/>
              <a:tabLst/>
              <a:defRPr/>
            </a:pPr>
            <a:r>
              <a:rPr lang="zh-CN" altLang="en-US" sz="1200" dirty="0">
                <a:latin typeface="微软雅黑" panose="020B0503020204020204" pitchFamily="34" charset="-122"/>
                <a:ea typeface="微软雅黑" panose="020B0503020204020204" pitchFamily="34" charset="-122"/>
              </a:rPr>
              <a:t>可靠性指标反映了预测区间付盖真实值得比例，从图中可以看出在</a:t>
            </a:r>
            <a:r>
              <a:rPr lang="en-US" altLang="zh-CN" sz="1200" dirty="0">
                <a:latin typeface="微软雅黑" panose="020B0503020204020204" pitchFamily="34" charset="-122"/>
                <a:ea typeface="微软雅黑" panose="020B0503020204020204" pitchFamily="34" charset="-122"/>
              </a:rPr>
              <a:t>90%</a:t>
            </a:r>
            <a:r>
              <a:rPr lang="zh-CN" altLang="en-US" sz="1200" dirty="0">
                <a:latin typeface="微软雅黑" panose="020B0503020204020204" pitchFamily="34" charset="-122"/>
                <a:ea typeface="微软雅黑" panose="020B0503020204020204" pitchFamily="34" charset="-122"/>
              </a:rPr>
              <a:t>置信水平下，预测的概率区间能够覆盖</a:t>
            </a:r>
            <a:r>
              <a:rPr lang="en-US" altLang="zh-CN" sz="1200" dirty="0">
                <a:latin typeface="微软雅黑" panose="020B0503020204020204" pitchFamily="34" charset="-122"/>
                <a:ea typeface="微软雅黑" panose="020B0503020204020204" pitchFamily="34" charset="-122"/>
              </a:rPr>
              <a:t>90%</a:t>
            </a:r>
            <a:r>
              <a:rPr lang="zh-CN" altLang="en-US" sz="1200" dirty="0">
                <a:latin typeface="微软雅黑" panose="020B0503020204020204" pitchFamily="34" charset="-122"/>
                <a:ea typeface="微软雅黑" panose="020B0503020204020204" pitchFamily="34" charset="-122"/>
              </a:rPr>
              <a:t>以上的真实值。寿命预测结果是可靠地。</a:t>
            </a:r>
            <a:endParaRPr lang="en-US" altLang="zh-CN" sz="1200" dirty="0">
              <a:latin typeface="微软雅黑" panose="020B0503020204020204" pitchFamily="34" charset="-122"/>
              <a:ea typeface="微软雅黑" panose="020B0503020204020204" pitchFamily="34" charset="-122"/>
            </a:endParaRPr>
          </a:p>
          <a:p>
            <a:pPr marL="0" marR="0" lvl="0" indent="0" algn="just" defTabSz="914400" rtl="0" eaLnBrk="1" fontAlgn="base" latinLnBrk="0" hangingPunct="0">
              <a:lnSpc>
                <a:spcPct val="125000"/>
              </a:lnSpc>
              <a:spcBef>
                <a:spcPct val="0"/>
              </a:spcBef>
              <a:spcAft>
                <a:spcPct val="0"/>
              </a:spcAft>
              <a:buClr>
                <a:srgbClr val="006666"/>
              </a:buClr>
              <a:buSzTx/>
              <a:buFont typeface="Wingdings" panose="05000000000000000000" pitchFamily="2" charset="2"/>
              <a:buNone/>
              <a:tabLst/>
              <a:defRPr/>
            </a:pPr>
            <a:r>
              <a:rPr lang="zh-CN" altLang="en-US" sz="1200" dirty="0">
                <a:latin typeface="微软雅黑" panose="020B0503020204020204" pitchFamily="34" charset="-122"/>
                <a:ea typeface="微软雅黑" panose="020B0503020204020204" pitchFamily="34" charset="-122"/>
              </a:rPr>
              <a:t>敏锐度反映了预测区间的宽度，在覆盖率一定的情况下，敏锐度越小，说明概率预测的结果越好，预测越精准。</a:t>
            </a:r>
            <a:endParaRPr lang="en-US" altLang="zh-CN" sz="1200" dirty="0">
              <a:latin typeface="微软雅黑" panose="020B0503020204020204" pitchFamily="34" charset="-122"/>
              <a:ea typeface="微软雅黑" panose="020B0503020204020204" pitchFamily="34" charset="-122"/>
            </a:endParaRPr>
          </a:p>
          <a:p>
            <a:pPr marL="0" marR="0" lvl="0" indent="0" algn="just" defTabSz="914400" rtl="0" eaLnBrk="1" fontAlgn="base" latinLnBrk="0" hangingPunct="0">
              <a:lnSpc>
                <a:spcPct val="125000"/>
              </a:lnSpc>
              <a:spcBef>
                <a:spcPct val="0"/>
              </a:spcBef>
              <a:spcAft>
                <a:spcPct val="0"/>
              </a:spcAft>
              <a:buClr>
                <a:srgbClr val="006666"/>
              </a:buClr>
              <a:buSzTx/>
              <a:buFont typeface="Wingdings" panose="05000000000000000000" pitchFamily="2" charset="2"/>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just" defTabSz="914400" rtl="0" eaLnBrk="1" fontAlgn="base" latinLnBrk="0" hangingPunct="0">
              <a:lnSpc>
                <a:spcPct val="125000"/>
              </a:lnSpc>
              <a:spcBef>
                <a:spcPct val="0"/>
              </a:spcBef>
              <a:spcAft>
                <a:spcPct val="0"/>
              </a:spcAft>
              <a:buClr>
                <a:srgbClr val="006666"/>
              </a:buClr>
              <a:buSzTx/>
              <a:buFont typeface="Wingdings" panose="05000000000000000000" pitchFamily="2" charset="2"/>
              <a:buNone/>
              <a:tabLst/>
              <a:defRPr/>
            </a:pPr>
            <a:r>
              <a:rPr lang="zh-CN" altLang="en-US" sz="1200" dirty="0">
                <a:latin typeface="微软雅黑" panose="020B0503020204020204" pitchFamily="34" charset="-122"/>
                <a:ea typeface="微软雅黑" panose="020B0503020204020204" pitchFamily="34" charset="-122"/>
              </a:rPr>
              <a:t>基于稀疏贝叶斯学习理论的概率预测方法相对于</a:t>
            </a:r>
            <a:r>
              <a:rPr lang="zh-CN" altLang="zh-CN" sz="1200" dirty="0">
                <a:latin typeface="微软雅黑" panose="020B0503020204020204" pitchFamily="34" charset="-122"/>
                <a:ea typeface="微软雅黑" panose="020B0503020204020204" pitchFamily="34" charset="-122"/>
              </a:rPr>
              <a:t>经验误差统计方法</a:t>
            </a:r>
            <a:r>
              <a:rPr lang="zh-CN" altLang="en-US" sz="1200" dirty="0">
                <a:latin typeface="微软雅黑" panose="020B0503020204020204" pitchFamily="34" charset="-122"/>
                <a:ea typeface="微软雅黑" panose="020B0503020204020204" pitchFamily="34" charset="-122"/>
              </a:rPr>
              <a:t>的概率</a:t>
            </a:r>
            <a:r>
              <a:rPr lang="zh-CN" altLang="zh-CN" sz="1200" dirty="0">
                <a:latin typeface="微软雅黑" panose="020B0503020204020204" pitchFamily="34" charset="-122"/>
                <a:ea typeface="微软雅黑" panose="020B0503020204020204" pitchFamily="34" charset="-122"/>
              </a:rPr>
              <a:t>预测</a:t>
            </a:r>
            <a:r>
              <a:rPr lang="zh-CN" altLang="en-US" sz="1200" dirty="0">
                <a:latin typeface="微软雅黑" panose="020B0503020204020204" pitchFamily="34" charset="-122"/>
                <a:ea typeface="微软雅黑" panose="020B0503020204020204" pitchFamily="34" charset="-122"/>
              </a:rPr>
              <a:t>更优，预测结果实用性更强。</a:t>
            </a:r>
            <a:endParaRPr lang="en-US" altLang="zh-CN" sz="1200" dirty="0">
              <a:latin typeface="微软雅黑" panose="020B0503020204020204" pitchFamily="34" charset="-122"/>
              <a:ea typeface="微软雅黑" panose="020B0503020204020204" pitchFamily="34" charset="-122"/>
            </a:endParaRPr>
          </a:p>
          <a:p>
            <a:pPr marL="0" marR="0" lvl="0" indent="0" algn="just" defTabSz="914400" rtl="0" eaLnBrk="1" fontAlgn="base" latinLnBrk="0" hangingPunct="0">
              <a:lnSpc>
                <a:spcPct val="125000"/>
              </a:lnSpc>
              <a:spcBef>
                <a:spcPct val="0"/>
              </a:spcBef>
              <a:spcAft>
                <a:spcPct val="0"/>
              </a:spcAft>
              <a:buClr>
                <a:srgbClr val="006666"/>
              </a:buClr>
              <a:buSzTx/>
              <a:buFont typeface="Wingdings" panose="05000000000000000000" pitchFamily="2" charset="2"/>
              <a:buNone/>
              <a:tabLst/>
              <a:defRPr/>
            </a:pPr>
            <a:r>
              <a:rPr lang="zh-CN" altLang="zh-CN" sz="1200" dirty="0">
                <a:latin typeface="微软雅黑" panose="020B0503020204020204" pitchFamily="34" charset="-122"/>
                <a:ea typeface="微软雅黑" panose="020B0503020204020204" pitchFamily="34" charset="-122"/>
              </a:rPr>
              <a:t>说明多风电场输出功率之间的时空关联特性是随时间变化的</a:t>
            </a:r>
            <a:r>
              <a:rPr lang="zh-CN" altLang="en-US"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考虑动态时空关联特性所形成的场景</a:t>
            </a:r>
            <a:r>
              <a:rPr lang="zh-CN" altLang="en-US" sz="1200" dirty="0">
                <a:latin typeface="微软雅黑" panose="020B0503020204020204" pitchFamily="34" charset="-122"/>
                <a:ea typeface="微软雅黑" panose="020B0503020204020204" pitchFamily="34" charset="-122"/>
              </a:rPr>
              <a:t>预测结果可靠性更高，</a:t>
            </a:r>
            <a:r>
              <a:rPr lang="zh-CN" altLang="zh-CN" sz="1200" dirty="0">
                <a:latin typeface="微软雅黑" panose="020B0503020204020204" pitchFamily="34" charset="-122"/>
                <a:ea typeface="微软雅黑" panose="020B0503020204020204" pitchFamily="34" charset="-122"/>
              </a:rPr>
              <a:t>更加符合实际情况。</a:t>
            </a:r>
            <a:endParaRPr lang="zh-CN" altLang="en-US" sz="1200" dirty="0">
              <a:latin typeface="微软雅黑" panose="020B0503020204020204" pitchFamily="34" charset="-122"/>
              <a:ea typeface="微软雅黑" panose="020B0503020204020204" pitchFamily="34" charset="-122"/>
            </a:endParaRPr>
          </a:p>
          <a:p>
            <a:pPr marL="0" marR="0" lvl="0" indent="0" algn="just" defTabSz="914400" rtl="0" eaLnBrk="1" fontAlgn="base" latinLnBrk="0" hangingPunct="0">
              <a:lnSpc>
                <a:spcPct val="125000"/>
              </a:lnSpc>
              <a:spcBef>
                <a:spcPct val="0"/>
              </a:spcBef>
              <a:spcAft>
                <a:spcPct val="0"/>
              </a:spcAft>
              <a:buClr>
                <a:srgbClr val="006666"/>
              </a:buClr>
              <a:buSzTx/>
              <a:buFont typeface="Wingdings" panose="05000000000000000000" pitchFamily="2" charset="2"/>
              <a:buNone/>
              <a:tabLst/>
              <a:defRPr/>
            </a:pPr>
            <a:endParaRPr lang="zh-CN" altLang="en-US" sz="1200" dirty="0">
              <a:latin typeface="微软雅黑" panose="020B0503020204020204" pitchFamily="34" charset="-122"/>
              <a:ea typeface="微软雅黑" panose="020B0503020204020204" pitchFamily="34" charset="-122"/>
            </a:endParaRPr>
          </a:p>
          <a:p>
            <a:pPr marL="0" marR="0" lvl="0" indent="0" algn="just" defTabSz="914400" rtl="0" eaLnBrk="1" fontAlgn="base" latinLnBrk="0" hangingPunct="0">
              <a:lnSpc>
                <a:spcPct val="125000"/>
              </a:lnSpc>
              <a:spcBef>
                <a:spcPct val="0"/>
              </a:spcBef>
              <a:spcAft>
                <a:spcPct val="0"/>
              </a:spcAft>
              <a:buClr>
                <a:srgbClr val="006666"/>
              </a:buClr>
              <a:buSzTx/>
              <a:buFont typeface="Wingdings" panose="05000000000000000000" pitchFamily="2" charset="2"/>
              <a:buNone/>
              <a:tabLst/>
              <a:defRPr/>
            </a:pPr>
            <a:endParaRPr lang="zh-CN" altLang="en-US" sz="1200" dirty="0">
              <a:latin typeface="+mn-ea"/>
              <a:ea typeface="+mn-ea"/>
            </a:endParaRPr>
          </a:p>
          <a:p>
            <a:pPr algn="just" eaLnBrk="1">
              <a:lnSpc>
                <a:spcPct val="125000"/>
              </a:lnSpc>
              <a:spcBef>
                <a:spcPct val="0"/>
              </a:spcBef>
              <a:buClr>
                <a:srgbClr val="006666"/>
              </a:buClr>
              <a:buFont typeface="Wingdings" panose="05000000000000000000" pitchFamily="2" charset="2"/>
              <a:buNone/>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055C1CA-6C69-49AA-BEA4-3B7C383F70EE}" type="slidenum">
              <a:rPr lang="zh-CN" altLang="en-US">
                <a:solidFill>
                  <a:srgbClr val="000000"/>
                </a:solidFill>
                <a:latin typeface="等线" panose="02010600030101010101" pitchFamily="2" charset="-122"/>
                <a:ea typeface="等线" panose="02010600030101010101" pitchFamily="2" charset="-122"/>
              </a:rPr>
              <a:pPr/>
              <a:t>21</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974230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774CA1-2022-4996-B571-5254C6A54DD3}" type="slidenum">
              <a:rPr lang="zh-CN" altLang="en-US">
                <a:solidFill>
                  <a:srgbClr val="000000"/>
                </a:solidFill>
                <a:latin typeface="等线" panose="02010600030101010101" pitchFamily="2" charset="-122"/>
                <a:ea typeface="等线" panose="02010600030101010101" pitchFamily="2" charset="-122"/>
              </a:rPr>
              <a:pPr/>
              <a:t>22</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4642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a:t>
            </a:fld>
            <a:endParaRPr lang="zh-CN" altLang="en-US" sz="1100">
              <a:solidFill>
                <a:prstClr val="black"/>
              </a:solidFill>
            </a:endParaRPr>
          </a:p>
        </p:txBody>
      </p:sp>
    </p:spTree>
    <p:extLst>
      <p:ext uri="{BB962C8B-B14F-4D97-AF65-F5344CB8AC3E}">
        <p14:creationId xmlns:p14="http://schemas.microsoft.com/office/powerpoint/2010/main" val="331273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2C2497-80BB-4F38-A6EC-E0BD9E2561EF}" type="slidenum">
              <a:rPr lang="zh-CN" altLang="en-US">
                <a:solidFill>
                  <a:srgbClr val="000000"/>
                </a:solidFill>
                <a:latin typeface="等线" panose="02010600030101010101" pitchFamily="2" charset="-122"/>
                <a:ea typeface="等线" panose="02010600030101010101" pitchFamily="2" charset="-122"/>
              </a:rPr>
              <a:pPr/>
              <a:t>23</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5878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2C2497-80BB-4F38-A6EC-E0BD9E2561EF}" type="slidenum">
              <a:rPr lang="zh-CN" altLang="en-US">
                <a:solidFill>
                  <a:srgbClr val="000000"/>
                </a:solidFill>
                <a:latin typeface="等线" panose="02010600030101010101" pitchFamily="2" charset="-122"/>
                <a:ea typeface="等线" panose="02010600030101010101" pitchFamily="2" charset="-122"/>
              </a:rPr>
              <a:pPr/>
              <a:t>24</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01623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gn="just" eaLnBrk="1">
              <a:lnSpc>
                <a:spcPct val="125000"/>
              </a:lnSpc>
              <a:spcBef>
                <a:spcPct val="0"/>
              </a:spcBef>
              <a:buClr>
                <a:srgbClr val="006666"/>
              </a:buClr>
              <a:buFont typeface="Wingdings" panose="05000000000000000000" pitchFamily="2" charset="2"/>
              <a:buNone/>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055C1CA-6C69-49AA-BEA4-3B7C383F70EE}" type="slidenum">
              <a:rPr lang="zh-CN" altLang="en-US">
                <a:solidFill>
                  <a:srgbClr val="000000"/>
                </a:solidFill>
                <a:latin typeface="等线" panose="02010600030101010101" pitchFamily="2" charset="-122"/>
                <a:ea typeface="等线" panose="02010600030101010101" pitchFamily="2" charset="-122"/>
              </a:rPr>
              <a:pPr/>
              <a:t>25</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0882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774CA1-2022-4996-B571-5254C6A54DD3}" type="slidenum">
              <a:rPr lang="zh-CN" altLang="en-US">
                <a:solidFill>
                  <a:srgbClr val="000000"/>
                </a:solidFill>
                <a:latin typeface="等线" panose="02010600030101010101" pitchFamily="2" charset="-122"/>
                <a:ea typeface="等线" panose="02010600030101010101" pitchFamily="2" charset="-122"/>
              </a:rPr>
              <a:pPr/>
              <a:t>26</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6409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概率密度函数</a:t>
            </a:r>
            <a:endParaRPr lang="en-US" altLang="zh-CN" dirty="0"/>
          </a:p>
          <a:p>
            <a:pPr eaLnBrk="1" hangingPunct="1">
              <a:spcBef>
                <a:spcPct val="0"/>
              </a:spcBef>
            </a:pPr>
            <a:r>
              <a:rPr lang="zh-CN" altLang="en-US" dirty="0"/>
              <a:t>发电成本 失负荷风险成本</a:t>
            </a:r>
            <a:endParaRPr lang="en-US" altLang="zh-CN" dirty="0"/>
          </a:p>
          <a:p>
            <a:pPr eaLnBrk="1" hangingPunct="1">
              <a:spcBef>
                <a:spcPct val="0"/>
              </a:spcBef>
            </a:pPr>
            <a:r>
              <a:rPr lang="zh-CN" altLang="en-US" dirty="0"/>
              <a:t>发电备用 风电场接纳范围</a:t>
            </a:r>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2C2497-80BB-4F38-A6EC-E0BD9E2561EF}" type="slidenum">
              <a:rPr lang="zh-CN" altLang="en-US">
                <a:solidFill>
                  <a:srgbClr val="000000"/>
                </a:solidFill>
                <a:latin typeface="等线" panose="02010600030101010101" pitchFamily="2" charset="-122"/>
                <a:ea typeface="等线" panose="02010600030101010101" pitchFamily="2" charset="-122"/>
              </a:rPr>
              <a:pPr/>
              <a:t>27</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9903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2C2497-80BB-4F38-A6EC-E0BD9E2561EF}" type="slidenum">
              <a:rPr lang="zh-CN" altLang="en-US">
                <a:solidFill>
                  <a:srgbClr val="000000"/>
                </a:solidFill>
                <a:latin typeface="等线" panose="02010600030101010101" pitchFamily="2" charset="-122"/>
                <a:ea typeface="等线" panose="02010600030101010101" pitchFamily="2" charset="-122"/>
              </a:rPr>
              <a:pPr/>
              <a:t>28</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90955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200150" y="1143000"/>
            <a:ext cx="44577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lgn="just" eaLnBrk="1">
              <a:lnSpc>
                <a:spcPct val="125000"/>
              </a:lnSpc>
              <a:spcBef>
                <a:spcPct val="0"/>
              </a:spcBef>
              <a:buClr>
                <a:srgbClr val="006666"/>
              </a:buClr>
              <a:buFont typeface="Wingdings" panose="05000000000000000000" pitchFamily="2" charset="2"/>
              <a:buNone/>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055C1CA-6C69-49AA-BEA4-3B7C383F70EE}" type="slidenum">
              <a:rPr lang="zh-CN" altLang="en-US">
                <a:solidFill>
                  <a:srgbClr val="000000"/>
                </a:solidFill>
                <a:latin typeface="等线" panose="02010600030101010101" pitchFamily="2" charset="-122"/>
                <a:ea typeface="等线" panose="02010600030101010101" pitchFamily="2" charset="-122"/>
              </a:rPr>
              <a:pPr/>
              <a:t>29</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138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30</a:t>
            </a:fld>
            <a:endParaRPr lang="zh-CN" altLang="en-US" sz="1100">
              <a:solidFill>
                <a:prstClr val="black"/>
              </a:solidFill>
            </a:endParaRPr>
          </a:p>
        </p:txBody>
      </p:sp>
    </p:spTree>
    <p:extLst>
      <p:ext uri="{BB962C8B-B14F-4D97-AF65-F5344CB8AC3E}">
        <p14:creationId xmlns:p14="http://schemas.microsoft.com/office/powerpoint/2010/main" val="97058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31</a:t>
            </a:fld>
            <a:endParaRPr lang="zh-CN" altLang="en-US" sz="1100">
              <a:solidFill>
                <a:prstClr val="black"/>
              </a:solidFill>
            </a:endParaRPr>
          </a:p>
        </p:txBody>
      </p:sp>
    </p:spTree>
    <p:extLst>
      <p:ext uri="{BB962C8B-B14F-4D97-AF65-F5344CB8AC3E}">
        <p14:creationId xmlns:p14="http://schemas.microsoft.com/office/powerpoint/2010/main" val="2386569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32</a:t>
            </a:fld>
            <a:endParaRPr lang="zh-CN" altLang="en-US" sz="1100">
              <a:solidFill>
                <a:prstClr val="black"/>
              </a:solidFill>
            </a:endParaRPr>
          </a:p>
        </p:txBody>
      </p:sp>
    </p:spTree>
    <p:extLst>
      <p:ext uri="{BB962C8B-B14F-4D97-AF65-F5344CB8AC3E}">
        <p14:creationId xmlns:p14="http://schemas.microsoft.com/office/powerpoint/2010/main" val="231493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143000" y="685800"/>
            <a:ext cx="4572000" cy="34290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28</a:t>
            </a:r>
            <a:r>
              <a:rPr lang="zh-CN" altLang="en-US" dirty="0">
                <a:latin typeface="微软雅黑" panose="020B0503020204020204" pitchFamily="34" charset="-122"/>
                <a:ea typeface="微软雅黑" panose="020B0503020204020204" pitchFamily="34" charset="-122"/>
              </a:rPr>
              <a:t>日，世界气象组织发表</a:t>
            </a:r>
            <a:r>
              <a:rPr lang="en-US" altLang="zh-CN" dirty="0">
                <a:latin typeface="微软雅黑" panose="020B0503020204020204" pitchFamily="34" charset="-122"/>
                <a:ea typeface="微软雅黑" panose="020B0503020204020204" pitchFamily="34" charset="-122"/>
              </a:rPr>
              <a:t>《2018</a:t>
            </a:r>
            <a:r>
              <a:rPr lang="zh-CN" altLang="en-US" dirty="0">
                <a:latin typeface="微软雅黑" panose="020B0503020204020204" pitchFamily="34" charset="-122"/>
                <a:ea typeface="微软雅黑" panose="020B0503020204020204" pitchFamily="34" charset="-122"/>
              </a:rPr>
              <a:t>年全球气候状况声明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，认为</a:t>
            </a:r>
            <a:r>
              <a:rPr lang="zh-CN" altLang="en-US" b="1" dirty="0">
                <a:latin typeface="微软雅黑" panose="020B0503020204020204" pitchFamily="34" charset="-122"/>
                <a:ea typeface="微软雅黑" panose="020B0503020204020204" pitchFamily="34" charset="-122"/>
              </a:rPr>
              <a:t>全球变暖已经驶入快车道</a:t>
            </a:r>
            <a:r>
              <a:rPr lang="zh-CN" altLang="en-US" dirty="0">
                <a:latin typeface="微软雅黑" panose="020B0503020204020204" pitchFamily="34" charset="-122"/>
                <a:ea typeface="微软雅黑" panose="020B0503020204020204" pitchFamily="34" charset="-122"/>
              </a:rPr>
              <a:t>，气候环境变化速度加快，极端天气事件将更加频繁。</a:t>
            </a:r>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4</a:t>
            </a:fld>
            <a:endParaRPr lang="zh-CN" altLang="en-US" sz="1100">
              <a:solidFill>
                <a:prstClr val="black"/>
              </a:solidFill>
            </a:endParaRPr>
          </a:p>
        </p:txBody>
      </p:sp>
    </p:spTree>
    <p:extLst>
      <p:ext uri="{BB962C8B-B14F-4D97-AF65-F5344CB8AC3E}">
        <p14:creationId xmlns:p14="http://schemas.microsoft.com/office/powerpoint/2010/main" val="1037046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33</a:t>
            </a:fld>
            <a:endParaRPr lang="zh-CN" altLang="en-US" sz="1100">
              <a:solidFill>
                <a:prstClr val="black"/>
              </a:solidFill>
            </a:endParaRPr>
          </a:p>
        </p:txBody>
      </p:sp>
    </p:spTree>
    <p:extLst>
      <p:ext uri="{BB962C8B-B14F-4D97-AF65-F5344CB8AC3E}">
        <p14:creationId xmlns:p14="http://schemas.microsoft.com/office/powerpoint/2010/main" val="2603686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34</a:t>
            </a:fld>
            <a:endParaRPr lang="zh-CN" altLang="en-US" sz="1100">
              <a:solidFill>
                <a:prstClr val="black"/>
              </a:solidFill>
            </a:endParaRPr>
          </a:p>
        </p:txBody>
      </p:sp>
    </p:spTree>
    <p:extLst>
      <p:ext uri="{BB962C8B-B14F-4D97-AF65-F5344CB8AC3E}">
        <p14:creationId xmlns:p14="http://schemas.microsoft.com/office/powerpoint/2010/main" val="103499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35</a:t>
            </a:fld>
            <a:endParaRPr lang="zh-CN" altLang="en-US" sz="1100">
              <a:solidFill>
                <a:prstClr val="black"/>
              </a:solidFill>
            </a:endParaRPr>
          </a:p>
        </p:txBody>
      </p:sp>
    </p:spTree>
    <p:extLst>
      <p:ext uri="{BB962C8B-B14F-4D97-AF65-F5344CB8AC3E}">
        <p14:creationId xmlns:p14="http://schemas.microsoft.com/office/powerpoint/2010/main" val="1701563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36</a:t>
            </a:fld>
            <a:endParaRPr lang="zh-CN" altLang="en-US" sz="1100">
              <a:solidFill>
                <a:prstClr val="black"/>
              </a:solidFill>
            </a:endParaRPr>
          </a:p>
        </p:txBody>
      </p:sp>
    </p:spTree>
    <p:extLst>
      <p:ext uri="{BB962C8B-B14F-4D97-AF65-F5344CB8AC3E}">
        <p14:creationId xmlns:p14="http://schemas.microsoft.com/office/powerpoint/2010/main" val="1030967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37</a:t>
            </a:fld>
            <a:endParaRPr lang="zh-CN" altLang="en-US" sz="1100">
              <a:solidFill>
                <a:prstClr val="black"/>
              </a:solidFill>
            </a:endParaRPr>
          </a:p>
        </p:txBody>
      </p:sp>
    </p:spTree>
    <p:extLst>
      <p:ext uri="{BB962C8B-B14F-4D97-AF65-F5344CB8AC3E}">
        <p14:creationId xmlns:p14="http://schemas.microsoft.com/office/powerpoint/2010/main" val="555520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38</a:t>
            </a:fld>
            <a:endParaRPr lang="zh-CN" altLang="en-US" sz="1100">
              <a:solidFill>
                <a:prstClr val="black"/>
              </a:solidFill>
            </a:endParaRPr>
          </a:p>
        </p:txBody>
      </p:sp>
    </p:spTree>
    <p:extLst>
      <p:ext uri="{BB962C8B-B14F-4D97-AF65-F5344CB8AC3E}">
        <p14:creationId xmlns:p14="http://schemas.microsoft.com/office/powerpoint/2010/main" val="3794248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39</a:t>
            </a:fld>
            <a:endParaRPr lang="zh-CN" altLang="en-US" sz="1100">
              <a:solidFill>
                <a:prstClr val="black"/>
              </a:solidFill>
            </a:endParaRPr>
          </a:p>
        </p:txBody>
      </p:sp>
    </p:spTree>
    <p:extLst>
      <p:ext uri="{BB962C8B-B14F-4D97-AF65-F5344CB8AC3E}">
        <p14:creationId xmlns:p14="http://schemas.microsoft.com/office/powerpoint/2010/main" val="3794248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200150" y="1143000"/>
            <a:ext cx="4457700" cy="30861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40</a:t>
            </a:fld>
            <a:endParaRPr lang="zh-CN" altLang="en-US" sz="1100">
              <a:solidFill>
                <a:prstClr val="black"/>
              </a:solidFill>
            </a:endParaRPr>
          </a:p>
        </p:txBody>
      </p:sp>
    </p:spTree>
    <p:extLst>
      <p:ext uri="{BB962C8B-B14F-4D97-AF65-F5344CB8AC3E}">
        <p14:creationId xmlns:p14="http://schemas.microsoft.com/office/powerpoint/2010/main" val="379424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1143000" y="685800"/>
            <a:ext cx="4572000" cy="34290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solidFill>
                  <a:srgbClr val="FF0000"/>
                </a:solidFill>
              </a:rPr>
              <a:t>复杂一种背景色，不复杂一种，近三年</a:t>
            </a:r>
            <a:endParaRPr lang="en-US" altLang="zh-CN" dirty="0"/>
          </a:p>
          <a:p>
            <a:pPr eaLnBrk="1" hangingPunct="1"/>
            <a:r>
              <a:rPr lang="zh-CN" altLang="en-US" dirty="0"/>
              <a:t>挑战二讲小尺度复杂环境对新能源影响。两个思路两个版本</a:t>
            </a:r>
            <a:endParaRPr lang="en-US" altLang="zh-CN" dirty="0"/>
          </a:p>
          <a:p>
            <a:pPr eaLnBrk="1" hangingPunct="1"/>
            <a:r>
              <a:rPr lang="zh-CN" altLang="en-US" dirty="0"/>
              <a:t>新增电站</a:t>
            </a:r>
            <a:r>
              <a:rPr lang="en-US" altLang="zh-CN" dirty="0"/>
              <a:t>XXX</a:t>
            </a:r>
            <a:r>
              <a:rPr lang="zh-CN" altLang="en-US" dirty="0"/>
              <a:t>座，总装机容量，占比例</a:t>
            </a:r>
            <a:endParaRPr lang="en-US" altLang="zh-CN" dirty="0"/>
          </a:p>
          <a:p>
            <a:pPr eaLnBrk="1" hangingPunct="1"/>
            <a:r>
              <a:rPr lang="zh-CN" altLang="en-US" dirty="0"/>
              <a:t>调大各图，动画切换</a:t>
            </a:r>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5</a:t>
            </a:fld>
            <a:endParaRPr lang="zh-CN" altLang="en-US" sz="1100">
              <a:solidFill>
                <a:prstClr val="black"/>
              </a:solidFill>
            </a:endParaRPr>
          </a:p>
        </p:txBody>
      </p:sp>
    </p:spTree>
    <p:extLst>
      <p:ext uri="{BB962C8B-B14F-4D97-AF65-F5344CB8AC3E}">
        <p14:creationId xmlns:p14="http://schemas.microsoft.com/office/powerpoint/2010/main" val="58482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952500" y="685800"/>
            <a:ext cx="4953000" cy="34290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7</a:t>
            </a:fld>
            <a:endParaRPr lang="zh-CN" altLang="en-US" sz="1100">
              <a:solidFill>
                <a:prstClr val="black"/>
              </a:solidFill>
            </a:endParaRPr>
          </a:p>
        </p:txBody>
      </p:sp>
    </p:spTree>
    <p:extLst>
      <p:ext uri="{BB962C8B-B14F-4D97-AF65-F5344CB8AC3E}">
        <p14:creationId xmlns:p14="http://schemas.microsoft.com/office/powerpoint/2010/main" val="1369878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952500" y="685800"/>
            <a:ext cx="4953000" cy="34290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8</a:t>
            </a:fld>
            <a:endParaRPr lang="zh-CN" altLang="en-US" sz="1100">
              <a:solidFill>
                <a:prstClr val="black"/>
              </a:solidFill>
            </a:endParaRPr>
          </a:p>
        </p:txBody>
      </p:sp>
    </p:spTree>
    <p:extLst>
      <p:ext uri="{BB962C8B-B14F-4D97-AF65-F5344CB8AC3E}">
        <p14:creationId xmlns:p14="http://schemas.microsoft.com/office/powerpoint/2010/main" val="1369878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952500" y="685800"/>
            <a:ext cx="4953000" cy="34290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9</a:t>
            </a:fld>
            <a:endParaRPr lang="zh-CN" altLang="en-US" sz="1100">
              <a:solidFill>
                <a:prstClr val="black"/>
              </a:solidFill>
            </a:endParaRPr>
          </a:p>
        </p:txBody>
      </p:sp>
    </p:spTree>
    <p:extLst>
      <p:ext uri="{BB962C8B-B14F-4D97-AF65-F5344CB8AC3E}">
        <p14:creationId xmlns:p14="http://schemas.microsoft.com/office/powerpoint/2010/main" val="1369878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xfrm>
            <a:off x="952500" y="685800"/>
            <a:ext cx="4953000" cy="3429000"/>
          </a:xfrm>
          <a:ln>
            <a:solidFill>
              <a:srgbClr val="000000"/>
            </a:solidFill>
            <a:miter lim="800000"/>
            <a:headEnd/>
            <a:tailEnd/>
          </a:ln>
        </p:spPr>
      </p:sp>
      <p:sp>
        <p:nvSpPr>
          <p:cNvPr id="91139" name="备注占位符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endParaRPr lang="zh-CN" altLang="en-US" dirty="0"/>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900">
                <a:solidFill>
                  <a:schemeClr val="tx1"/>
                </a:solidFill>
                <a:latin typeface="Arial" pitchFamily="34" charset="0"/>
                <a:ea typeface="宋体" pitchFamily="2" charset="-122"/>
              </a:defRPr>
            </a:lvl1pPr>
            <a:lvl2pPr marL="713044" indent="-274247">
              <a:defRPr sz="1900">
                <a:solidFill>
                  <a:schemeClr val="tx1"/>
                </a:solidFill>
                <a:latin typeface="Arial" pitchFamily="34" charset="0"/>
                <a:ea typeface="宋体" pitchFamily="2" charset="-122"/>
              </a:defRPr>
            </a:lvl2pPr>
            <a:lvl3pPr marL="1096991" indent="-219398">
              <a:defRPr sz="1900">
                <a:solidFill>
                  <a:schemeClr val="tx1"/>
                </a:solidFill>
                <a:latin typeface="Arial" pitchFamily="34" charset="0"/>
                <a:ea typeface="宋体" pitchFamily="2" charset="-122"/>
              </a:defRPr>
            </a:lvl3pPr>
            <a:lvl4pPr marL="1535787" indent="-219398">
              <a:defRPr sz="1900">
                <a:solidFill>
                  <a:schemeClr val="tx1"/>
                </a:solidFill>
                <a:latin typeface="Arial" pitchFamily="34" charset="0"/>
                <a:ea typeface="宋体" pitchFamily="2" charset="-122"/>
              </a:defRPr>
            </a:lvl4pPr>
            <a:lvl5pPr marL="1974584" indent="-219398">
              <a:defRPr sz="1900">
                <a:solidFill>
                  <a:schemeClr val="tx1"/>
                </a:solidFill>
                <a:latin typeface="Arial" pitchFamily="34" charset="0"/>
                <a:ea typeface="宋体" pitchFamily="2" charset="-122"/>
              </a:defRPr>
            </a:lvl5pPr>
            <a:lvl6pPr marL="2413380" indent="-219398" eaLnBrk="0" fontAlgn="base" hangingPunct="0">
              <a:spcBef>
                <a:spcPct val="0"/>
              </a:spcBef>
              <a:spcAft>
                <a:spcPct val="0"/>
              </a:spcAft>
              <a:defRPr sz="1900">
                <a:solidFill>
                  <a:schemeClr val="tx1"/>
                </a:solidFill>
                <a:latin typeface="Arial" pitchFamily="34" charset="0"/>
                <a:ea typeface="宋体" pitchFamily="2" charset="-122"/>
              </a:defRPr>
            </a:lvl6pPr>
            <a:lvl7pPr marL="2852176" indent="-219398" eaLnBrk="0" fontAlgn="base" hangingPunct="0">
              <a:spcBef>
                <a:spcPct val="0"/>
              </a:spcBef>
              <a:spcAft>
                <a:spcPct val="0"/>
              </a:spcAft>
              <a:defRPr sz="1900">
                <a:solidFill>
                  <a:schemeClr val="tx1"/>
                </a:solidFill>
                <a:latin typeface="Arial" pitchFamily="34" charset="0"/>
                <a:ea typeface="宋体" pitchFamily="2" charset="-122"/>
              </a:defRPr>
            </a:lvl7pPr>
            <a:lvl8pPr marL="3290972" indent="-219398" eaLnBrk="0" fontAlgn="base" hangingPunct="0">
              <a:spcBef>
                <a:spcPct val="0"/>
              </a:spcBef>
              <a:spcAft>
                <a:spcPct val="0"/>
              </a:spcAft>
              <a:defRPr sz="1900">
                <a:solidFill>
                  <a:schemeClr val="tx1"/>
                </a:solidFill>
                <a:latin typeface="Arial" pitchFamily="34" charset="0"/>
                <a:ea typeface="宋体" pitchFamily="2" charset="-122"/>
              </a:defRPr>
            </a:lvl8pPr>
            <a:lvl9pPr marL="3729769" indent="-219398" eaLnBrk="0" fontAlgn="base" hangingPunct="0">
              <a:spcBef>
                <a:spcPct val="0"/>
              </a:spcBef>
              <a:spcAft>
                <a:spcPct val="0"/>
              </a:spcAft>
              <a:defRPr sz="1900">
                <a:solidFill>
                  <a:schemeClr val="tx1"/>
                </a:solidFill>
                <a:latin typeface="Arial" pitchFamily="34" charset="0"/>
                <a:ea typeface="宋体" pitchFamily="2" charset="-122"/>
              </a:defRPr>
            </a:lvl9pPr>
          </a:lstStyle>
          <a:p>
            <a:fld id="{D0F28E18-898B-4815-B823-90331F109CFF}" type="slidenum">
              <a:rPr lang="zh-CN" altLang="en-US" sz="1100">
                <a:solidFill>
                  <a:prstClr val="black"/>
                </a:solidFill>
              </a:rPr>
              <a:pPr/>
              <a:t>10</a:t>
            </a:fld>
            <a:endParaRPr lang="zh-CN" altLang="en-US" sz="1100">
              <a:solidFill>
                <a:prstClr val="black"/>
              </a:solidFill>
            </a:endParaRPr>
          </a:p>
        </p:txBody>
      </p:sp>
    </p:spTree>
    <p:extLst>
      <p:ext uri="{BB962C8B-B14F-4D97-AF65-F5344CB8AC3E}">
        <p14:creationId xmlns:p14="http://schemas.microsoft.com/office/powerpoint/2010/main" val="25578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774CA1-2022-4996-B571-5254C6A54DD3}" type="slidenum">
              <a:rPr lang="zh-CN" altLang="en-US">
                <a:solidFill>
                  <a:srgbClr val="000000"/>
                </a:solidFill>
                <a:latin typeface="等线" panose="02010600030101010101" pitchFamily="2" charset="-122"/>
                <a:ea typeface="等线" panose="02010600030101010101" pitchFamily="2" charset="-122"/>
              </a:rPr>
              <a:pPr/>
              <a:t>11</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56702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742950" y="1122363"/>
            <a:ext cx="84201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2214C6F8-9C84-4137-B5BF-E78DE3673440}" type="datetime1">
              <a:rPr lang="zh-CN" altLang="en-US"/>
              <a:pPr>
                <a:defRPr/>
              </a:pPr>
              <a:t>2019/9/10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a:xfrm>
            <a:off x="7591425" y="6356352"/>
            <a:ext cx="2228850" cy="365125"/>
          </a:xfrm>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BB9B3A15-2100-4561-ACAB-67468FB93C73}" type="slidenum">
              <a:rPr lang="zh-CN" altLang="en-US"/>
              <a:pPr/>
              <a:t>‹#›</a:t>
            </a:fld>
            <a:endParaRPr lang="zh-CN" altLang="en-US"/>
          </a:p>
        </p:txBody>
      </p:sp>
    </p:spTree>
    <p:extLst>
      <p:ext uri="{BB962C8B-B14F-4D97-AF65-F5344CB8AC3E}">
        <p14:creationId xmlns:p14="http://schemas.microsoft.com/office/powerpoint/2010/main" val="1593910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9E49179C-0E97-4CD1-B746-47A47770C06B}" type="datetime1">
              <a:rPr lang="zh-CN" altLang="en-US"/>
              <a:pPr>
                <a:defRPr/>
              </a:pPr>
              <a:t>2019/9/10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B88A03DF-3136-45B6-9575-EE5403014BAB}" type="slidenum">
              <a:rPr lang="zh-CN" altLang="en-US"/>
              <a:pPr/>
              <a:t>‹#›</a:t>
            </a:fld>
            <a:endParaRPr lang="zh-CN" altLang="en-US"/>
          </a:p>
        </p:txBody>
      </p:sp>
    </p:spTree>
    <p:extLst>
      <p:ext uri="{BB962C8B-B14F-4D97-AF65-F5344CB8AC3E}">
        <p14:creationId xmlns:p14="http://schemas.microsoft.com/office/powerpoint/2010/main" val="1330064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3" y="365125"/>
            <a:ext cx="2135981"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1039" y="365125"/>
            <a:ext cx="628411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ADC516C9-B5AA-4217-8E9F-BA8A0480F0FB}" type="datetime1">
              <a:rPr lang="zh-CN" altLang="en-US"/>
              <a:pPr>
                <a:defRPr/>
              </a:pPr>
              <a:t>2019/9/10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CF0A705B-2A44-4856-BB97-0F9B897E253F}" type="slidenum">
              <a:rPr lang="zh-CN" altLang="en-US"/>
              <a:pPr/>
              <a:t>‹#›</a:t>
            </a:fld>
            <a:endParaRPr lang="zh-CN" altLang="en-US"/>
          </a:p>
        </p:txBody>
      </p:sp>
    </p:spTree>
    <p:extLst>
      <p:ext uri="{BB962C8B-B14F-4D97-AF65-F5344CB8AC3E}">
        <p14:creationId xmlns:p14="http://schemas.microsoft.com/office/powerpoint/2010/main" val="4142591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224" y="0"/>
            <a:ext cx="24225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矩形 2"/>
          <p:cNvSpPr>
            <a:spLocks noChangeArrowheads="1"/>
          </p:cNvSpPr>
          <p:nvPr userDrawn="1"/>
        </p:nvSpPr>
        <p:spPr bwMode="auto">
          <a:xfrm>
            <a:off x="-23812" y="0"/>
            <a:ext cx="2424113" cy="6858000"/>
          </a:xfrm>
          <a:prstGeom prst="rect">
            <a:avLst/>
          </a:prstGeom>
          <a:gradFill rotWithShape="0">
            <a:gsLst>
              <a:gs pos="0">
                <a:srgbClr val="0067AB">
                  <a:alpha val="70998"/>
                </a:srgbClr>
              </a:gs>
              <a:gs pos="100000">
                <a:srgbClr val="00B050">
                  <a:alpha val="75000"/>
                </a:srgbClr>
              </a:gs>
            </a:gsLst>
            <a:lin ang="4200000"/>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b="1">
              <a:solidFill>
                <a:srgbClr val="000000"/>
              </a:solidFill>
              <a:latin typeface="黑体" panose="02010609060101010101" pitchFamily="49" charset="-122"/>
              <a:ea typeface="黑体" panose="02010609060101010101" pitchFamily="49" charset="-122"/>
            </a:endParaRPr>
          </a:p>
        </p:txBody>
      </p:sp>
      <p:sp>
        <p:nvSpPr>
          <p:cNvPr id="4" name="MH_Others_1"/>
          <p:cNvSpPr txBox="1">
            <a:spLocks noChangeArrowheads="1"/>
          </p:cNvSpPr>
          <p:nvPr userDrawn="1">
            <p:custDataLst>
              <p:tags r:id="rId1"/>
            </p:custDataLst>
          </p:nvPr>
        </p:nvSpPr>
        <p:spPr bwMode="auto">
          <a:xfrm>
            <a:off x="846139" y="1062038"/>
            <a:ext cx="1554162" cy="275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5400" b="1" dirty="0">
                <a:solidFill>
                  <a:prstClr val="white"/>
                </a:solidFill>
                <a:latin typeface="黑体" panose="02010609060101010101" pitchFamily="49" charset="-122"/>
                <a:ea typeface="黑体" panose="02010609060101010101" pitchFamily="49" charset="-122"/>
              </a:rPr>
              <a:t>目 录</a:t>
            </a:r>
          </a:p>
        </p:txBody>
      </p:sp>
      <p:pic>
        <p:nvPicPr>
          <p:cNvPr id="5" name="图片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47926" y="0"/>
            <a:ext cx="6667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0"/>
          </p:nvPr>
        </p:nvSpPr>
        <p:spPr/>
        <p:txBody>
          <a:bodyPr/>
          <a:lstStyle>
            <a:lvl1pPr>
              <a:defRPr/>
            </a:lvl1pPr>
          </a:lstStyle>
          <a:p>
            <a:fld id="{3C59C147-AD6E-4480-9863-05521F021CDA}" type="slidenum">
              <a:rPr lang="zh-CN" altLang="en-US"/>
              <a:pPr/>
              <a:t>‹#›</a:t>
            </a:fld>
            <a:endParaRPr lang="zh-CN" altLang="en-US"/>
          </a:p>
        </p:txBody>
      </p:sp>
    </p:spTree>
    <p:extLst>
      <p:ext uri="{BB962C8B-B14F-4D97-AF65-F5344CB8AC3E}">
        <p14:creationId xmlns:p14="http://schemas.microsoft.com/office/powerpoint/2010/main" val="4177178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4059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矩形 4"/>
          <p:cNvSpPr/>
          <p:nvPr userDrawn="1"/>
        </p:nvSpPr>
        <p:spPr>
          <a:xfrm>
            <a:off x="428627" y="1241427"/>
            <a:ext cx="9294813" cy="1965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Subtitle 2"/>
          <p:cNvSpPr txBox="1">
            <a:spLocks/>
          </p:cNvSpPr>
          <p:nvPr userDrawn="1"/>
        </p:nvSpPr>
        <p:spPr>
          <a:xfrm>
            <a:off x="990381" y="20057"/>
            <a:ext cx="8900611" cy="544476"/>
          </a:xfrm>
          <a:prstGeom prst="rect">
            <a:avLst/>
          </a:prstGeom>
        </p:spPr>
        <p:txBody>
          <a:bodyPr anchor="ctr"/>
          <a:lstStyle>
            <a:defPPr>
              <a:defRPr lang="en-US"/>
            </a:defPPr>
            <a:lvl1pPr marR="0" lvl="0" indent="0" algn="r" defTabSz="914400" eaLnBrk="0" fontAlgn="auto" hangingPunct="0">
              <a:lnSpc>
                <a:spcPct val="100000"/>
              </a:lnSpc>
              <a:spcBef>
                <a:spcPct val="50000"/>
              </a:spcBef>
              <a:spcAft>
                <a:spcPts val="0"/>
              </a:spcAft>
              <a:buClrTx/>
              <a:buSzTx/>
              <a:buFontTx/>
              <a:buNone/>
              <a:tabLst/>
              <a:defRPr kumimoji="0" sz="2400" b="1" i="0" u="none" strike="noStrike" cap="none" spc="50" normalizeH="0" baseline="0">
                <a:ln w="11430">
                  <a:solidFill>
                    <a:sysClr val="window" lastClr="FFFFFF"/>
                  </a:solidFill>
                </a:ln>
                <a:solidFill>
                  <a:srgbClr val="4BACC6">
                    <a:lumMod val="50000"/>
                  </a:srgbClr>
                </a:solidFill>
                <a:effectLst/>
                <a:uLnTx/>
                <a:uFillTx/>
                <a:latin typeface="微软雅黑" pitchFamily="34" charset="-122"/>
                <a:ea typeface="微软雅黑" pitchFamily="34" charset="-122"/>
              </a:defRPr>
            </a:lvl1pPr>
            <a:lvl2pPr algn="r" eaLnBrk="0" fontAlgn="base" hangingPunct="0">
              <a:spcBef>
                <a:spcPct val="0"/>
              </a:spcBef>
              <a:spcAft>
                <a:spcPct val="0"/>
              </a:spcAft>
              <a:defRPr sz="2800" b="1">
                <a:solidFill>
                  <a:srgbClr val="215968"/>
                </a:solidFill>
                <a:latin typeface="宋体" pitchFamily="2" charset="-122"/>
                <a:ea typeface="宋体" pitchFamily="2" charset="-122"/>
              </a:defRPr>
            </a:lvl2pPr>
            <a:lvl3pPr algn="r" eaLnBrk="0" fontAlgn="base" hangingPunct="0">
              <a:spcBef>
                <a:spcPct val="0"/>
              </a:spcBef>
              <a:spcAft>
                <a:spcPct val="0"/>
              </a:spcAft>
              <a:defRPr sz="2800" b="1">
                <a:solidFill>
                  <a:srgbClr val="215968"/>
                </a:solidFill>
                <a:latin typeface="宋体" pitchFamily="2" charset="-122"/>
                <a:ea typeface="宋体" pitchFamily="2" charset="-122"/>
              </a:defRPr>
            </a:lvl3pPr>
            <a:lvl4pPr algn="r" eaLnBrk="0" fontAlgn="base" hangingPunct="0">
              <a:spcBef>
                <a:spcPct val="0"/>
              </a:spcBef>
              <a:spcAft>
                <a:spcPct val="0"/>
              </a:spcAft>
              <a:defRPr sz="2800" b="1">
                <a:solidFill>
                  <a:srgbClr val="215968"/>
                </a:solidFill>
                <a:latin typeface="宋体" pitchFamily="2" charset="-122"/>
                <a:ea typeface="宋体" pitchFamily="2" charset="-122"/>
              </a:defRPr>
            </a:lvl4pPr>
            <a:lvl5pPr algn="r"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fontAlgn="base">
              <a:spcBef>
                <a:spcPct val="0"/>
              </a:spcBef>
              <a:spcAft>
                <a:spcPct val="0"/>
              </a:spcAft>
              <a:defRPr sz="2800" b="1">
                <a:solidFill>
                  <a:srgbClr val="215968"/>
                </a:solidFill>
                <a:latin typeface="微软雅黑" pitchFamily="34" charset="-122"/>
                <a:ea typeface="微软雅黑" pitchFamily="34" charset="-122"/>
              </a:defRPr>
            </a:lvl6pPr>
            <a:lvl7pPr marL="914400" algn="r" fontAlgn="base">
              <a:spcBef>
                <a:spcPct val="0"/>
              </a:spcBef>
              <a:spcAft>
                <a:spcPct val="0"/>
              </a:spcAft>
              <a:defRPr sz="2800" b="1">
                <a:solidFill>
                  <a:srgbClr val="215968"/>
                </a:solidFill>
                <a:latin typeface="微软雅黑" pitchFamily="34" charset="-122"/>
                <a:ea typeface="微软雅黑" pitchFamily="34" charset="-122"/>
              </a:defRPr>
            </a:lvl7pPr>
            <a:lvl8pPr marL="1371600" algn="r" fontAlgn="base">
              <a:spcBef>
                <a:spcPct val="0"/>
              </a:spcBef>
              <a:spcAft>
                <a:spcPct val="0"/>
              </a:spcAft>
              <a:defRPr sz="2800" b="1">
                <a:solidFill>
                  <a:srgbClr val="215968"/>
                </a:solidFill>
                <a:latin typeface="微软雅黑" pitchFamily="34" charset="-122"/>
                <a:ea typeface="微软雅黑" pitchFamily="34" charset="-122"/>
              </a:defRPr>
            </a:lvl8pPr>
            <a:lvl9pPr marL="1828800" algn="r" fontAlgn="base">
              <a:spcBef>
                <a:spcPct val="0"/>
              </a:spcBef>
              <a:spcAft>
                <a:spcPct val="0"/>
              </a:spcAft>
              <a:defRPr sz="2800" b="1">
                <a:solidFill>
                  <a:srgbClr val="215968"/>
                </a:solidFill>
                <a:latin typeface="微软雅黑" pitchFamily="34" charset="-122"/>
                <a:ea typeface="微软雅黑" pitchFamily="34" charset="-122"/>
              </a:defRPr>
            </a:lvl9pPr>
          </a:lstStyle>
          <a:p>
            <a:pPr>
              <a:defRPr/>
            </a:pPr>
            <a:r>
              <a:rPr lang="zh-CN" altLang="en-US" dirty="0"/>
              <a:t>主要科技创新</a:t>
            </a:r>
            <a:endParaRPr lang="en-US" dirty="0"/>
          </a:p>
        </p:txBody>
      </p:sp>
      <p:sp>
        <p:nvSpPr>
          <p:cNvPr id="7" name="同侧圆角矩形 3"/>
          <p:cNvSpPr/>
          <p:nvPr userDrawn="1"/>
        </p:nvSpPr>
        <p:spPr>
          <a:xfrm rot="5400000">
            <a:off x="15876" y="750889"/>
            <a:ext cx="396875" cy="428625"/>
          </a:xfrm>
          <a:prstGeom prst="round2SameRect">
            <a:avLst>
              <a:gd name="adj1" fmla="val 10685"/>
              <a:gd name="adj2" fmla="val 0"/>
            </a:avLst>
          </a:prstGeom>
          <a:solidFill>
            <a:srgbClr val="3196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8" name="L 形 7"/>
          <p:cNvSpPr/>
          <p:nvPr userDrawn="1"/>
        </p:nvSpPr>
        <p:spPr>
          <a:xfrm rot="13500000">
            <a:off x="100807" y="902495"/>
            <a:ext cx="130175" cy="138112"/>
          </a:xfrm>
          <a:prstGeom prst="corner">
            <a:avLst>
              <a:gd name="adj1" fmla="val 16524"/>
              <a:gd name="adj2" fmla="val 174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20" name="Title 1"/>
          <p:cNvSpPr>
            <a:spLocks noGrp="1"/>
          </p:cNvSpPr>
          <p:nvPr>
            <p:ph type="title"/>
          </p:nvPr>
        </p:nvSpPr>
        <p:spPr>
          <a:xfrm>
            <a:off x="540108" y="705473"/>
            <a:ext cx="8543925" cy="559718"/>
          </a:xfrm>
        </p:spPr>
        <p:txBody>
          <a:bodyPr>
            <a:normAutofit/>
          </a:bodyPr>
          <a:lstStyle>
            <a:lvl1pPr>
              <a:defRPr sz="2400" b="1">
                <a:solidFill>
                  <a:schemeClr val="accent5">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21" name="Subtitle 2"/>
          <p:cNvSpPr>
            <a:spLocks noGrp="1"/>
          </p:cNvSpPr>
          <p:nvPr>
            <p:ph type="subTitle" idx="1"/>
          </p:nvPr>
        </p:nvSpPr>
        <p:spPr>
          <a:xfrm>
            <a:off x="540107" y="1396879"/>
            <a:ext cx="9020684" cy="1810557"/>
          </a:xfrm>
        </p:spPr>
        <p:txBody>
          <a:bodyPr>
            <a:normAutofit/>
          </a:bodyPr>
          <a:lstStyle>
            <a:lvl1pPr marL="0" indent="539750" algn="just">
              <a:lnSpc>
                <a:spcPct val="120000"/>
              </a:lnSpc>
              <a:buNone/>
              <a:defRPr sz="2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en-US" dirty="0"/>
          </a:p>
        </p:txBody>
      </p:sp>
      <p:sp>
        <p:nvSpPr>
          <p:cNvPr id="9" name="日期占位符 2"/>
          <p:cNvSpPr>
            <a:spLocks noGrp="1"/>
          </p:cNvSpPr>
          <p:nvPr>
            <p:ph type="dt" sz="half" idx="10"/>
          </p:nvPr>
        </p:nvSpPr>
        <p:spPr/>
        <p:txBody>
          <a:bodyPr/>
          <a:lstStyle>
            <a:lvl1pPr fontAlgn="base">
              <a:spcBef>
                <a:spcPct val="0"/>
              </a:spcBef>
              <a:spcAft>
                <a:spcPct val="0"/>
              </a:spcAft>
              <a:defRPr>
                <a:latin typeface="微软雅黑" panose="020B0503020204020204" pitchFamily="34" charset="-122"/>
                <a:ea typeface="微软雅黑" panose="020B0503020204020204" pitchFamily="34" charset="-122"/>
              </a:defRPr>
            </a:lvl1pPr>
          </a:lstStyle>
          <a:p>
            <a:pPr>
              <a:defRPr/>
            </a:pPr>
            <a:fld id="{AFE7A6B1-72FF-4644-B06D-F7D40813CAF9}" type="datetime1">
              <a:rPr lang="zh-CN" altLang="en-US"/>
              <a:pPr>
                <a:defRPr/>
              </a:pPr>
              <a:t>2019/9/10</a:t>
            </a:fld>
            <a:endParaRPr lang="zh-CN" altLang="en-US"/>
          </a:p>
        </p:txBody>
      </p:sp>
      <p:sp>
        <p:nvSpPr>
          <p:cNvPr id="10" name="页脚占位符 3"/>
          <p:cNvSpPr>
            <a:spLocks noGrp="1"/>
          </p:cNvSpPr>
          <p:nvPr>
            <p:ph type="ftr" sz="quarter" idx="11"/>
          </p:nvPr>
        </p:nvSpPr>
        <p:spPr/>
        <p:txBody>
          <a:bodyPr/>
          <a:lstStyle>
            <a:lvl1pPr fontAlgn="base">
              <a:spcBef>
                <a:spcPct val="0"/>
              </a:spcBef>
              <a:spcAft>
                <a:spcPct val="0"/>
              </a:spcAft>
              <a:defRPr>
                <a:latin typeface="微软雅黑" panose="020B0503020204020204" pitchFamily="34" charset="-122"/>
                <a:ea typeface="微软雅黑" panose="020B0503020204020204" pitchFamily="34" charset="-122"/>
              </a:defRPr>
            </a:lvl1pPr>
          </a:lstStyle>
          <a:p>
            <a:pPr>
              <a:defRPr/>
            </a:pPr>
            <a:endParaRPr lang="zh-CN" altLang="en-US"/>
          </a:p>
        </p:txBody>
      </p:sp>
      <p:sp>
        <p:nvSpPr>
          <p:cNvPr id="11"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45BB66A5-B572-4B66-AD14-899E29A86A16}" type="slidenum">
              <a:rPr lang="zh-CN" altLang="en-US"/>
              <a:pPr/>
              <a:t>‹#›</a:t>
            </a:fld>
            <a:endParaRPr lang="zh-CN" altLang="en-US"/>
          </a:p>
        </p:txBody>
      </p:sp>
    </p:spTree>
    <p:extLst>
      <p:ext uri="{BB962C8B-B14F-4D97-AF65-F5344CB8AC3E}">
        <p14:creationId xmlns:p14="http://schemas.microsoft.com/office/powerpoint/2010/main" val="3033686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4059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矩形 4"/>
          <p:cNvSpPr/>
          <p:nvPr userDrawn="1"/>
        </p:nvSpPr>
        <p:spPr>
          <a:xfrm>
            <a:off x="428627" y="1241425"/>
            <a:ext cx="9294813" cy="1516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Subtitle 2"/>
          <p:cNvSpPr txBox="1">
            <a:spLocks/>
          </p:cNvSpPr>
          <p:nvPr userDrawn="1"/>
        </p:nvSpPr>
        <p:spPr>
          <a:xfrm>
            <a:off x="990381" y="20057"/>
            <a:ext cx="8900611" cy="544476"/>
          </a:xfrm>
          <a:prstGeom prst="rect">
            <a:avLst/>
          </a:prstGeom>
        </p:spPr>
        <p:txBody>
          <a:bodyPr anchor="ctr"/>
          <a:lstStyle>
            <a:defPPr>
              <a:defRPr lang="en-US"/>
            </a:defPPr>
            <a:lvl1pPr marR="0" lvl="0" indent="0" algn="r" defTabSz="914400" eaLnBrk="0" fontAlgn="auto" hangingPunct="0">
              <a:lnSpc>
                <a:spcPct val="100000"/>
              </a:lnSpc>
              <a:spcBef>
                <a:spcPct val="50000"/>
              </a:spcBef>
              <a:spcAft>
                <a:spcPts val="0"/>
              </a:spcAft>
              <a:buClrTx/>
              <a:buSzTx/>
              <a:buFontTx/>
              <a:buNone/>
              <a:tabLst/>
              <a:defRPr kumimoji="0" sz="2400" b="1" i="0" u="none" strike="noStrike" cap="none" spc="50" normalizeH="0" baseline="0">
                <a:ln w="11430">
                  <a:solidFill>
                    <a:sysClr val="window" lastClr="FFFFFF"/>
                  </a:solidFill>
                </a:ln>
                <a:solidFill>
                  <a:srgbClr val="4BACC6">
                    <a:lumMod val="50000"/>
                  </a:srgbClr>
                </a:solidFill>
                <a:effectLst/>
                <a:uLnTx/>
                <a:uFillTx/>
                <a:latin typeface="微软雅黑" pitchFamily="34" charset="-122"/>
                <a:ea typeface="微软雅黑" pitchFamily="34" charset="-122"/>
              </a:defRPr>
            </a:lvl1pPr>
            <a:lvl2pPr algn="r" eaLnBrk="0" fontAlgn="base" hangingPunct="0">
              <a:spcBef>
                <a:spcPct val="0"/>
              </a:spcBef>
              <a:spcAft>
                <a:spcPct val="0"/>
              </a:spcAft>
              <a:defRPr sz="2800" b="1">
                <a:solidFill>
                  <a:srgbClr val="215968"/>
                </a:solidFill>
                <a:latin typeface="宋体" pitchFamily="2" charset="-122"/>
                <a:ea typeface="宋体" pitchFamily="2" charset="-122"/>
              </a:defRPr>
            </a:lvl2pPr>
            <a:lvl3pPr algn="r" eaLnBrk="0" fontAlgn="base" hangingPunct="0">
              <a:spcBef>
                <a:spcPct val="0"/>
              </a:spcBef>
              <a:spcAft>
                <a:spcPct val="0"/>
              </a:spcAft>
              <a:defRPr sz="2800" b="1">
                <a:solidFill>
                  <a:srgbClr val="215968"/>
                </a:solidFill>
                <a:latin typeface="宋体" pitchFamily="2" charset="-122"/>
                <a:ea typeface="宋体" pitchFamily="2" charset="-122"/>
              </a:defRPr>
            </a:lvl3pPr>
            <a:lvl4pPr algn="r" eaLnBrk="0" fontAlgn="base" hangingPunct="0">
              <a:spcBef>
                <a:spcPct val="0"/>
              </a:spcBef>
              <a:spcAft>
                <a:spcPct val="0"/>
              </a:spcAft>
              <a:defRPr sz="2800" b="1">
                <a:solidFill>
                  <a:srgbClr val="215968"/>
                </a:solidFill>
                <a:latin typeface="宋体" pitchFamily="2" charset="-122"/>
                <a:ea typeface="宋体" pitchFamily="2" charset="-122"/>
              </a:defRPr>
            </a:lvl4pPr>
            <a:lvl5pPr algn="r"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fontAlgn="base">
              <a:spcBef>
                <a:spcPct val="0"/>
              </a:spcBef>
              <a:spcAft>
                <a:spcPct val="0"/>
              </a:spcAft>
              <a:defRPr sz="2800" b="1">
                <a:solidFill>
                  <a:srgbClr val="215968"/>
                </a:solidFill>
                <a:latin typeface="微软雅黑" pitchFamily="34" charset="-122"/>
                <a:ea typeface="微软雅黑" pitchFamily="34" charset="-122"/>
              </a:defRPr>
            </a:lvl6pPr>
            <a:lvl7pPr marL="914400" algn="r" fontAlgn="base">
              <a:spcBef>
                <a:spcPct val="0"/>
              </a:spcBef>
              <a:spcAft>
                <a:spcPct val="0"/>
              </a:spcAft>
              <a:defRPr sz="2800" b="1">
                <a:solidFill>
                  <a:srgbClr val="215968"/>
                </a:solidFill>
                <a:latin typeface="微软雅黑" pitchFamily="34" charset="-122"/>
                <a:ea typeface="微软雅黑" pitchFamily="34" charset="-122"/>
              </a:defRPr>
            </a:lvl7pPr>
            <a:lvl8pPr marL="1371600" algn="r" fontAlgn="base">
              <a:spcBef>
                <a:spcPct val="0"/>
              </a:spcBef>
              <a:spcAft>
                <a:spcPct val="0"/>
              </a:spcAft>
              <a:defRPr sz="2800" b="1">
                <a:solidFill>
                  <a:srgbClr val="215968"/>
                </a:solidFill>
                <a:latin typeface="微软雅黑" pitchFamily="34" charset="-122"/>
                <a:ea typeface="微软雅黑" pitchFamily="34" charset="-122"/>
              </a:defRPr>
            </a:lvl8pPr>
            <a:lvl9pPr marL="1828800" algn="r" fontAlgn="base">
              <a:spcBef>
                <a:spcPct val="0"/>
              </a:spcBef>
              <a:spcAft>
                <a:spcPct val="0"/>
              </a:spcAft>
              <a:defRPr sz="2800" b="1">
                <a:solidFill>
                  <a:srgbClr val="215968"/>
                </a:solidFill>
                <a:latin typeface="微软雅黑" pitchFamily="34" charset="-122"/>
                <a:ea typeface="微软雅黑" pitchFamily="34" charset="-122"/>
              </a:defRPr>
            </a:lvl9pPr>
          </a:lstStyle>
          <a:p>
            <a:pPr>
              <a:defRPr/>
            </a:pPr>
            <a:r>
              <a:rPr lang="zh-CN" altLang="en-US" dirty="0"/>
              <a:t>主要科技创新</a:t>
            </a:r>
            <a:endParaRPr lang="en-US" dirty="0"/>
          </a:p>
        </p:txBody>
      </p:sp>
      <p:sp>
        <p:nvSpPr>
          <p:cNvPr id="7" name="同侧圆角矩形 3"/>
          <p:cNvSpPr/>
          <p:nvPr userDrawn="1"/>
        </p:nvSpPr>
        <p:spPr>
          <a:xfrm rot="5400000">
            <a:off x="15876" y="750889"/>
            <a:ext cx="396875" cy="428625"/>
          </a:xfrm>
          <a:prstGeom prst="round2SameRect">
            <a:avLst>
              <a:gd name="adj1" fmla="val 10685"/>
              <a:gd name="adj2" fmla="val 0"/>
            </a:avLst>
          </a:prstGeom>
          <a:solidFill>
            <a:srgbClr val="3196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8" name="L 形 7"/>
          <p:cNvSpPr/>
          <p:nvPr userDrawn="1"/>
        </p:nvSpPr>
        <p:spPr>
          <a:xfrm rot="13500000">
            <a:off x="100807" y="902495"/>
            <a:ext cx="130175" cy="138112"/>
          </a:xfrm>
          <a:prstGeom prst="corner">
            <a:avLst>
              <a:gd name="adj1" fmla="val 16524"/>
              <a:gd name="adj2" fmla="val 174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solidFill>
                <a:prstClr val="white"/>
              </a:solidFill>
              <a:latin typeface="微软雅黑" panose="020B0503020204020204" pitchFamily="34" charset="-122"/>
              <a:ea typeface="微软雅黑" panose="020B0503020204020204" pitchFamily="34" charset="-122"/>
            </a:endParaRPr>
          </a:p>
        </p:txBody>
      </p:sp>
      <p:sp>
        <p:nvSpPr>
          <p:cNvPr id="20" name="Title 1"/>
          <p:cNvSpPr>
            <a:spLocks noGrp="1"/>
          </p:cNvSpPr>
          <p:nvPr>
            <p:ph type="title"/>
          </p:nvPr>
        </p:nvSpPr>
        <p:spPr>
          <a:xfrm>
            <a:off x="540108" y="705473"/>
            <a:ext cx="8543925" cy="559718"/>
          </a:xfrm>
        </p:spPr>
        <p:txBody>
          <a:bodyPr>
            <a:normAutofit/>
          </a:bodyPr>
          <a:lstStyle>
            <a:lvl1pPr>
              <a:defRPr sz="2400" b="1">
                <a:solidFill>
                  <a:schemeClr val="accent5">
                    <a:lumMod val="50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21" name="Subtitle 2"/>
          <p:cNvSpPr>
            <a:spLocks noGrp="1"/>
          </p:cNvSpPr>
          <p:nvPr>
            <p:ph type="subTitle" idx="1"/>
          </p:nvPr>
        </p:nvSpPr>
        <p:spPr>
          <a:xfrm>
            <a:off x="540107" y="1396879"/>
            <a:ext cx="9020684" cy="1810557"/>
          </a:xfrm>
        </p:spPr>
        <p:txBody>
          <a:bodyPr>
            <a:normAutofit/>
          </a:bodyPr>
          <a:lstStyle>
            <a:lvl1pPr marL="0" indent="539750" algn="just">
              <a:lnSpc>
                <a:spcPct val="120000"/>
              </a:lnSpc>
              <a:buNone/>
              <a:defRPr sz="2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en-US" dirty="0"/>
          </a:p>
        </p:txBody>
      </p:sp>
      <p:sp>
        <p:nvSpPr>
          <p:cNvPr id="9" name="日期占位符 2"/>
          <p:cNvSpPr>
            <a:spLocks noGrp="1"/>
          </p:cNvSpPr>
          <p:nvPr>
            <p:ph type="dt" sz="half" idx="10"/>
          </p:nvPr>
        </p:nvSpPr>
        <p:spPr/>
        <p:txBody>
          <a:bodyPr/>
          <a:lstStyle>
            <a:lvl1pPr fontAlgn="base">
              <a:spcBef>
                <a:spcPct val="0"/>
              </a:spcBef>
              <a:spcAft>
                <a:spcPct val="0"/>
              </a:spcAft>
              <a:defRPr>
                <a:latin typeface="微软雅黑" panose="020B0503020204020204" pitchFamily="34" charset="-122"/>
                <a:ea typeface="微软雅黑" panose="020B0503020204020204" pitchFamily="34" charset="-122"/>
              </a:defRPr>
            </a:lvl1pPr>
          </a:lstStyle>
          <a:p>
            <a:pPr>
              <a:defRPr/>
            </a:pPr>
            <a:fld id="{588EF703-5493-409B-862C-D47EA452E55D}" type="datetime1">
              <a:rPr lang="zh-CN" altLang="en-US"/>
              <a:pPr>
                <a:defRPr/>
              </a:pPr>
              <a:t>2019/9/10</a:t>
            </a:fld>
            <a:endParaRPr lang="zh-CN" altLang="en-US"/>
          </a:p>
        </p:txBody>
      </p:sp>
      <p:sp>
        <p:nvSpPr>
          <p:cNvPr id="10" name="页脚占位符 3"/>
          <p:cNvSpPr>
            <a:spLocks noGrp="1"/>
          </p:cNvSpPr>
          <p:nvPr>
            <p:ph type="ftr" sz="quarter" idx="11"/>
          </p:nvPr>
        </p:nvSpPr>
        <p:spPr/>
        <p:txBody>
          <a:bodyPr/>
          <a:lstStyle>
            <a:lvl1pPr fontAlgn="base">
              <a:spcBef>
                <a:spcPct val="0"/>
              </a:spcBef>
              <a:spcAft>
                <a:spcPct val="0"/>
              </a:spcAft>
              <a:defRPr>
                <a:latin typeface="微软雅黑" panose="020B0503020204020204" pitchFamily="34" charset="-122"/>
                <a:ea typeface="微软雅黑" panose="020B0503020204020204" pitchFamily="34" charset="-122"/>
              </a:defRPr>
            </a:lvl1pPr>
          </a:lstStyle>
          <a:p>
            <a:pPr>
              <a:defRPr/>
            </a:pPr>
            <a:endParaRPr lang="zh-CN" altLang="en-US"/>
          </a:p>
        </p:txBody>
      </p:sp>
      <p:sp>
        <p:nvSpPr>
          <p:cNvPr id="11"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174808D4-E135-4601-ABFD-8FAD32E02C52}" type="slidenum">
              <a:rPr lang="zh-CN" altLang="en-US"/>
              <a:pPr/>
              <a:t>‹#›</a:t>
            </a:fld>
            <a:endParaRPr lang="zh-CN" altLang="en-US"/>
          </a:p>
        </p:txBody>
      </p:sp>
    </p:spTree>
    <p:extLst>
      <p:ext uri="{BB962C8B-B14F-4D97-AF65-F5344CB8AC3E}">
        <p14:creationId xmlns:p14="http://schemas.microsoft.com/office/powerpoint/2010/main" val="3412889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224" y="0"/>
            <a:ext cx="24225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矩形 2"/>
          <p:cNvSpPr>
            <a:spLocks noChangeArrowheads="1"/>
          </p:cNvSpPr>
          <p:nvPr userDrawn="1"/>
        </p:nvSpPr>
        <p:spPr bwMode="auto">
          <a:xfrm>
            <a:off x="-23812" y="0"/>
            <a:ext cx="2424113" cy="6858000"/>
          </a:xfrm>
          <a:prstGeom prst="rect">
            <a:avLst/>
          </a:prstGeom>
          <a:gradFill rotWithShape="0">
            <a:gsLst>
              <a:gs pos="0">
                <a:srgbClr val="0067AB">
                  <a:alpha val="70998"/>
                </a:srgbClr>
              </a:gs>
              <a:gs pos="100000">
                <a:srgbClr val="00B050">
                  <a:alpha val="75000"/>
                </a:srgbClr>
              </a:gs>
            </a:gsLst>
            <a:lin ang="4200000"/>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b="1">
              <a:solidFill>
                <a:srgbClr val="000000"/>
              </a:solidFill>
              <a:latin typeface="黑体" panose="02010609060101010101" pitchFamily="49" charset="-122"/>
              <a:ea typeface="黑体" panose="02010609060101010101" pitchFamily="49" charset="-122"/>
            </a:endParaRPr>
          </a:p>
        </p:txBody>
      </p:sp>
      <p:sp>
        <p:nvSpPr>
          <p:cNvPr id="4" name="MH_Others_1"/>
          <p:cNvSpPr txBox="1">
            <a:spLocks noChangeArrowheads="1"/>
          </p:cNvSpPr>
          <p:nvPr userDrawn="1">
            <p:custDataLst>
              <p:tags r:id="rId1"/>
            </p:custDataLst>
          </p:nvPr>
        </p:nvSpPr>
        <p:spPr bwMode="auto">
          <a:xfrm>
            <a:off x="846139" y="1062038"/>
            <a:ext cx="1554162" cy="275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5400" b="1" dirty="0">
                <a:solidFill>
                  <a:prstClr val="white"/>
                </a:solidFill>
                <a:latin typeface="黑体" panose="02010609060101010101" pitchFamily="49" charset="-122"/>
                <a:ea typeface="黑体" panose="02010609060101010101" pitchFamily="49" charset="-122"/>
              </a:rPr>
              <a:t>目 录</a:t>
            </a:r>
          </a:p>
        </p:txBody>
      </p:sp>
      <p:pic>
        <p:nvPicPr>
          <p:cNvPr id="5" name="图片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47926" y="0"/>
            <a:ext cx="6667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0"/>
          </p:nvPr>
        </p:nvSpPr>
        <p:spPr/>
        <p:txBody>
          <a:bodyPr/>
          <a:lstStyle>
            <a:lvl1pPr>
              <a:defRPr/>
            </a:lvl1pPr>
          </a:lstStyle>
          <a:p>
            <a:fld id="{1D37522C-247E-4E4A-B9FB-DDDD5BE3598E}" type="slidenum">
              <a:rPr lang="zh-CN" altLang="en-US"/>
              <a:pPr/>
              <a:t>‹#›</a:t>
            </a:fld>
            <a:endParaRPr lang="zh-CN" altLang="en-US"/>
          </a:p>
        </p:txBody>
      </p:sp>
    </p:spTree>
    <p:extLst>
      <p:ext uri="{BB962C8B-B14F-4D97-AF65-F5344CB8AC3E}">
        <p14:creationId xmlns:p14="http://schemas.microsoft.com/office/powerpoint/2010/main" val="3892870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224" y="0"/>
            <a:ext cx="24225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矩形 2"/>
          <p:cNvSpPr>
            <a:spLocks noChangeArrowheads="1"/>
          </p:cNvSpPr>
          <p:nvPr userDrawn="1"/>
        </p:nvSpPr>
        <p:spPr bwMode="auto">
          <a:xfrm>
            <a:off x="-23812" y="0"/>
            <a:ext cx="2424113" cy="6858000"/>
          </a:xfrm>
          <a:prstGeom prst="rect">
            <a:avLst/>
          </a:prstGeom>
          <a:gradFill rotWithShape="0">
            <a:gsLst>
              <a:gs pos="0">
                <a:srgbClr val="0067AB">
                  <a:alpha val="70998"/>
                </a:srgbClr>
              </a:gs>
              <a:gs pos="100000">
                <a:srgbClr val="00B050">
                  <a:alpha val="75000"/>
                </a:srgbClr>
              </a:gs>
            </a:gsLst>
            <a:lin ang="4200000"/>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b="1">
              <a:solidFill>
                <a:prstClr val="black"/>
              </a:solidFill>
              <a:latin typeface="黑体" panose="02010609060101010101" pitchFamily="49" charset="-122"/>
              <a:ea typeface="黑体" panose="02010609060101010101" pitchFamily="49" charset="-122"/>
            </a:endParaRPr>
          </a:p>
        </p:txBody>
      </p:sp>
      <p:sp>
        <p:nvSpPr>
          <p:cNvPr id="4" name="MH_Others_1"/>
          <p:cNvSpPr txBox="1">
            <a:spLocks noChangeArrowheads="1"/>
          </p:cNvSpPr>
          <p:nvPr userDrawn="1">
            <p:custDataLst>
              <p:tags r:id="rId1"/>
            </p:custDataLst>
          </p:nvPr>
        </p:nvSpPr>
        <p:spPr bwMode="auto">
          <a:xfrm>
            <a:off x="846139" y="1062038"/>
            <a:ext cx="1554162" cy="275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5400" b="1" dirty="0">
                <a:solidFill>
                  <a:prstClr val="white"/>
                </a:solidFill>
                <a:latin typeface="黑体" panose="02010609060101010101" pitchFamily="49" charset="-122"/>
                <a:ea typeface="黑体" panose="02010609060101010101" pitchFamily="49" charset="-122"/>
              </a:rPr>
              <a:t>目 录</a:t>
            </a:r>
          </a:p>
        </p:txBody>
      </p:sp>
      <p:pic>
        <p:nvPicPr>
          <p:cNvPr id="5" name="图片 9"/>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47926" y="0"/>
            <a:ext cx="6667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0"/>
          </p:nvPr>
        </p:nvSpPr>
        <p:spPr/>
        <p:txBody>
          <a:bodyPr/>
          <a:lstStyle>
            <a:lvl1pPr>
              <a:defRPr/>
            </a:lvl1pPr>
          </a:lstStyle>
          <a:p>
            <a:fld id="{D5AAD38C-A37C-4EB1-9833-77327669C1A5}" type="slidenum">
              <a:rPr lang="zh-CN" altLang="en-US"/>
              <a:pPr/>
              <a:t>‹#›</a:t>
            </a:fld>
            <a:endParaRPr lang="zh-CN" altLang="en-US"/>
          </a:p>
        </p:txBody>
      </p:sp>
    </p:spTree>
    <p:extLst>
      <p:ext uri="{BB962C8B-B14F-4D97-AF65-F5344CB8AC3E}">
        <p14:creationId xmlns:p14="http://schemas.microsoft.com/office/powerpoint/2010/main" val="140134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31D1509E-5115-4690-8967-F21AC228358C}" type="datetime1">
              <a:rPr lang="zh-CN" altLang="en-US"/>
              <a:pPr>
                <a:defRPr/>
              </a:pPr>
              <a:t>2019/9/10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5A8AD8BF-E1CD-47DD-92BF-D6CD52210211}" type="slidenum">
              <a:rPr lang="zh-CN" altLang="en-US"/>
              <a:pPr/>
              <a:t>‹#›</a:t>
            </a:fld>
            <a:endParaRPr lang="zh-CN" altLang="en-US"/>
          </a:p>
        </p:txBody>
      </p:sp>
    </p:spTree>
    <p:extLst>
      <p:ext uri="{BB962C8B-B14F-4D97-AF65-F5344CB8AC3E}">
        <p14:creationId xmlns:p14="http://schemas.microsoft.com/office/powerpoint/2010/main" val="3009827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5880" y="1709742"/>
            <a:ext cx="8543925"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75880" y="4589467"/>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570F8ED1-04BB-485F-8D7B-9B4D4AEB27AA}" type="datetime1">
              <a:rPr lang="zh-CN" altLang="en-US"/>
              <a:pPr>
                <a:defRPr/>
              </a:pPr>
              <a:t>2019/9/10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E4F6172A-D40B-420A-ABED-8664C7DAAB63}" type="slidenum">
              <a:rPr lang="zh-CN" altLang="en-US"/>
              <a:pPr/>
              <a:t>‹#›</a:t>
            </a:fld>
            <a:endParaRPr lang="zh-CN" altLang="en-US"/>
          </a:p>
        </p:txBody>
      </p:sp>
    </p:spTree>
    <p:extLst>
      <p:ext uri="{BB962C8B-B14F-4D97-AF65-F5344CB8AC3E}">
        <p14:creationId xmlns:p14="http://schemas.microsoft.com/office/powerpoint/2010/main" val="417971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3581D819-A5B0-44BD-8FEB-E15973526D96}" type="datetime1">
              <a:rPr lang="zh-CN" altLang="en-US"/>
              <a:pPr>
                <a:defRPr/>
              </a:pPr>
              <a:t>2019/9/10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0168159F-3566-4111-ABFA-A3D0F6FA2B1C}" type="slidenum">
              <a:rPr lang="zh-CN" altLang="en-US"/>
              <a:pPr/>
              <a:t>‹#›</a:t>
            </a:fld>
            <a:endParaRPr lang="zh-CN" altLang="en-US"/>
          </a:p>
        </p:txBody>
      </p:sp>
    </p:spTree>
    <p:extLst>
      <p:ext uri="{BB962C8B-B14F-4D97-AF65-F5344CB8AC3E}">
        <p14:creationId xmlns:p14="http://schemas.microsoft.com/office/powerpoint/2010/main" val="38545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82329" y="365129"/>
            <a:ext cx="8543925"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2329" y="2505075"/>
            <a:ext cx="41907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14913" y="2505075"/>
            <a:ext cx="4211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FA06F782-7445-46C7-B534-C272CD29ED92}" type="datetime1">
              <a:rPr lang="zh-CN" altLang="en-US"/>
              <a:pPr>
                <a:defRPr/>
              </a:pPr>
              <a:t>2019/9/10</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fld id="{10166342-26CA-4756-8B06-0C86327E117A}" type="slidenum">
              <a:rPr lang="zh-CN" altLang="en-US"/>
              <a:pPr/>
              <a:t>‹#›</a:t>
            </a:fld>
            <a:endParaRPr lang="zh-CN" altLang="en-US"/>
          </a:p>
        </p:txBody>
      </p:sp>
    </p:spTree>
    <p:extLst>
      <p:ext uri="{BB962C8B-B14F-4D97-AF65-F5344CB8AC3E}">
        <p14:creationId xmlns:p14="http://schemas.microsoft.com/office/powerpoint/2010/main" val="3507734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0A09B351-DD34-4F83-BA6D-FE2F11DD8C23}" type="datetime1">
              <a:rPr lang="zh-CN" altLang="en-US"/>
              <a:pPr>
                <a:defRPr/>
              </a:pPr>
              <a:t>2019/9/10</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fld id="{71A66B07-751F-444E-8FDC-3F652B8A95A6}" type="slidenum">
              <a:rPr lang="zh-CN" altLang="en-US"/>
              <a:pPr/>
              <a:t>‹#›</a:t>
            </a:fld>
            <a:endParaRPr lang="zh-CN" altLang="en-US"/>
          </a:p>
        </p:txBody>
      </p:sp>
    </p:spTree>
    <p:extLst>
      <p:ext uri="{BB962C8B-B14F-4D97-AF65-F5344CB8AC3E}">
        <p14:creationId xmlns:p14="http://schemas.microsoft.com/office/powerpoint/2010/main" val="113462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5D9AEFD-AB7A-4888-A51D-70602A8AD186}" type="datetime1">
              <a:rPr lang="zh-CN" altLang="en-US"/>
              <a:pPr>
                <a:defRPr/>
              </a:pPr>
              <a:t>2019/9/10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9A9AB371-CCC1-44C9-8F0B-11A446A1DB11}" type="slidenum">
              <a:rPr lang="zh-CN" altLang="en-US"/>
              <a:pPr/>
              <a:t>‹#›</a:t>
            </a:fld>
            <a:endParaRPr lang="zh-CN" altLang="en-US"/>
          </a:p>
        </p:txBody>
      </p:sp>
    </p:spTree>
    <p:extLst>
      <p:ext uri="{BB962C8B-B14F-4D97-AF65-F5344CB8AC3E}">
        <p14:creationId xmlns:p14="http://schemas.microsoft.com/office/powerpoint/2010/main" val="269912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2329" y="457200"/>
            <a:ext cx="3194943"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4211340" y="987429"/>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2329"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9B7BEE4-F3A1-46C1-AEB3-922317151AE3}" type="datetime1">
              <a:rPr lang="zh-CN" altLang="en-US"/>
              <a:pPr>
                <a:defRPr/>
              </a:pPr>
              <a:t>2019/9/10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5AFFBDF0-A3E7-4B4F-AA04-8E89E1E58F22}" type="slidenum">
              <a:rPr lang="zh-CN" altLang="en-US"/>
              <a:pPr/>
              <a:t>‹#›</a:t>
            </a:fld>
            <a:endParaRPr lang="zh-CN" altLang="en-US"/>
          </a:p>
        </p:txBody>
      </p:sp>
    </p:spTree>
    <p:extLst>
      <p:ext uri="{BB962C8B-B14F-4D97-AF65-F5344CB8AC3E}">
        <p14:creationId xmlns:p14="http://schemas.microsoft.com/office/powerpoint/2010/main" val="2586257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2329" y="457200"/>
            <a:ext cx="3194943"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211340" y="987429"/>
            <a:ext cx="5014913"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82329"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E0A1DD95-2D2E-4C8E-B682-C047B899C267}" type="datetime1">
              <a:rPr lang="zh-CN" altLang="en-US"/>
              <a:pPr>
                <a:defRPr/>
              </a:pPr>
              <a:t>2019/9/10</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49828A50-7D87-4F1F-992F-AD0F9F14E1C7}" type="slidenum">
              <a:rPr lang="zh-CN" altLang="en-US"/>
              <a:pPr/>
              <a:t>‹#›</a:t>
            </a:fld>
            <a:endParaRPr lang="zh-CN" altLang="en-US"/>
          </a:p>
        </p:txBody>
      </p:sp>
    </p:spTree>
    <p:extLst>
      <p:ext uri="{BB962C8B-B14F-4D97-AF65-F5344CB8AC3E}">
        <p14:creationId xmlns:p14="http://schemas.microsoft.com/office/powerpoint/2010/main" val="26918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81039" y="365127"/>
            <a:ext cx="854392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Text Placeholder 2"/>
          <p:cNvSpPr>
            <a:spLocks noGrp="1"/>
          </p:cNvSpPr>
          <p:nvPr>
            <p:ph type="body" idx="1"/>
          </p:nvPr>
        </p:nvSpPr>
        <p:spPr bwMode="auto">
          <a:xfrm>
            <a:off x="681039" y="1825625"/>
            <a:ext cx="8543925"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FC5E86F-8135-4CE7-B5FF-576A38B82F17}" type="datetime1">
              <a:rPr lang="zh-CN" altLang="en-US"/>
              <a:pPr>
                <a:defRPr/>
              </a:pPr>
              <a:t>2019/9/10</a:t>
            </a:fld>
            <a:endParaRPr lang="zh-CN" altLang="en-US"/>
          </a:p>
        </p:txBody>
      </p:sp>
      <p:sp>
        <p:nvSpPr>
          <p:cNvPr id="5" name="Footer Placeholder 4"/>
          <p:cNvSpPr>
            <a:spLocks noGrp="1"/>
          </p:cNvSpPr>
          <p:nvPr>
            <p:ph type="ftr" sz="quarter" idx="3"/>
          </p:nvPr>
        </p:nvSpPr>
        <p:spPr>
          <a:xfrm>
            <a:off x="3281364"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31F4C072-A262-4B6E-8812-FDC02C698AAD}"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9335" r:id="rId1"/>
    <p:sldLayoutId id="2147489310" r:id="rId2"/>
    <p:sldLayoutId id="2147489311" r:id="rId3"/>
    <p:sldLayoutId id="2147489312" r:id="rId4"/>
    <p:sldLayoutId id="2147489313" r:id="rId5"/>
    <p:sldLayoutId id="2147489314" r:id="rId6"/>
    <p:sldLayoutId id="2147489315" r:id="rId7"/>
    <p:sldLayoutId id="2147489316" r:id="rId8"/>
    <p:sldLayoutId id="2147489317" r:id="rId9"/>
    <p:sldLayoutId id="2147489318" r:id="rId10"/>
    <p:sldLayoutId id="2147489319" r:id="rId11"/>
    <p:sldLayoutId id="2147489336" r:id="rId12"/>
    <p:sldLayoutId id="2147489337" r:id="rId13"/>
    <p:sldLayoutId id="2147489338" r:id="rId14"/>
    <p:sldLayoutId id="2147489339" r:id="rId15"/>
    <p:sldLayoutId id="2147489340" r:id="rId16"/>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package" Target="../embeddings/Microsoft_Visio_Drawing2.vsdx"/></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7.gif"/></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notesSlide" Target="../notesSlides/notesSlide17.xml"/><Relationship Id="rId7" Type="http://schemas.openxmlformats.org/officeDocument/2006/relationships/package" Target="../embeddings/Microsoft_Visio_Drawing3.vsdx"/><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55.emf"/><Relationship Id="rId5" Type="http://schemas.openxmlformats.org/officeDocument/2006/relationships/image" Target="../media/image54.emf"/><Relationship Id="rId10" Type="http://schemas.openxmlformats.org/officeDocument/2006/relationships/image" Target="../media/image57.emf"/><Relationship Id="rId4" Type="http://schemas.openxmlformats.org/officeDocument/2006/relationships/image" Target="../media/image53.emf"/><Relationship Id="rId9" Type="http://schemas.openxmlformats.org/officeDocument/2006/relationships/image" Target="../media/image56.emf"/></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66.png"/><Relationship Id="rId3" Type="http://schemas.openxmlformats.org/officeDocument/2006/relationships/notesSlide" Target="../notesSlides/notesSlide20.xml"/><Relationship Id="rId7" Type="http://schemas.openxmlformats.org/officeDocument/2006/relationships/image" Target="../media/image62.jpeg"/><Relationship Id="rId12" Type="http://schemas.openxmlformats.org/officeDocument/2006/relationships/image" Target="../media/image65.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61.jpeg"/><Relationship Id="rId11" Type="http://schemas.openxmlformats.org/officeDocument/2006/relationships/image" Target="../media/image64.emf"/><Relationship Id="rId5" Type="http://schemas.openxmlformats.org/officeDocument/2006/relationships/image" Target="../media/image60.jpeg"/><Relationship Id="rId10" Type="http://schemas.openxmlformats.org/officeDocument/2006/relationships/image" Target="../media/image58.emf"/><Relationship Id="rId4" Type="http://schemas.openxmlformats.org/officeDocument/2006/relationships/image" Target="../media/image59.jpeg"/><Relationship Id="rId9"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tiff"/></Relationships>
</file>

<file path=ppt/slides/_rels/slide2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4.emf"/></Relationships>
</file>

<file path=ppt/slides/_rels/slide2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76.emf"/><Relationship Id="rId5" Type="http://schemas.openxmlformats.org/officeDocument/2006/relationships/package" Target="../embeddings/Microsoft_Visio_Drawing4.vsdx"/><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80.emf"/><Relationship Id="rId4" Type="http://schemas.openxmlformats.org/officeDocument/2006/relationships/image" Target="../media/image79.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81.emf"/><Relationship Id="rId5" Type="http://schemas.openxmlformats.org/officeDocument/2006/relationships/package" Target="../embeddings/Microsoft_Visio_Drawing5.vsdx"/><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wmv"/><Relationship Id="rId1" Type="http://schemas.openxmlformats.org/officeDocument/2006/relationships/video" Target="NULL" TargetMode="Externa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87.tiff"/></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9.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0.tiff"/><Relationship Id="rId7" Type="http://schemas.openxmlformats.org/officeDocument/2006/relationships/image" Target="../media/image94.tif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tiff"/></Relationships>
</file>

<file path=ppt/slides/_rels/slide38.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7.xml"/><Relationship Id="rId7" Type="http://schemas.openxmlformats.org/officeDocument/2006/relationships/package" Target="../embeddings/Microsoft_Visio_Drawing1.vsd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package" Target="../embeddings/Microsoft_Visio_Drawing.vsdx"/><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89081" y="4909671"/>
            <a:ext cx="8547983" cy="1796238"/>
          </a:xfrm>
          <a:prstGeom prst="rect">
            <a:avLst/>
          </a:prstGeom>
          <a:noFill/>
        </p:spPr>
        <p:txBody>
          <a:bodyPr wrap="none" rtlCol="0" anchor="ctr">
            <a:noAutofit/>
          </a:bodyPr>
          <a:lstStyle/>
          <a:p>
            <a:pPr>
              <a:spcAft>
                <a:spcPts val="300"/>
              </a:spcAft>
            </a:pPr>
            <a:r>
              <a:rPr lang="zh-CN" altLang="en-US" b="1" dirty="0">
                <a:latin typeface="微软雅黑" panose="020B0503020204020204" pitchFamily="34" charset="-122"/>
                <a:ea typeface="微软雅黑" panose="020B0503020204020204" pitchFamily="34" charset="-122"/>
              </a:rPr>
              <a:t>完成单位</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华北电力大学</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中国电力科学研究院有限公司</a:t>
            </a:r>
          </a:p>
          <a:p>
            <a:pPr>
              <a:spcAft>
                <a:spcPts val="300"/>
              </a:spcAft>
            </a:pPr>
            <a:r>
              <a:rPr lang="zh-CN" altLang="en-US" b="1" dirty="0">
                <a:latin typeface="微软雅黑" panose="020B0503020204020204" pitchFamily="34" charset="-122"/>
                <a:ea typeface="微软雅黑" panose="020B0503020204020204" pitchFamily="34" charset="-122"/>
              </a:rPr>
              <a:t>                国电南瑞科技股份有限公司</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山东大学</a:t>
            </a:r>
            <a:endParaRPr lang="en-US" altLang="zh-CN" b="1" dirty="0">
              <a:latin typeface="微软雅黑" panose="020B0503020204020204" pitchFamily="34" charset="-122"/>
              <a:ea typeface="微软雅黑" panose="020B0503020204020204" pitchFamily="34" charset="-122"/>
            </a:endParaRPr>
          </a:p>
          <a:p>
            <a:pPr>
              <a:spcAft>
                <a:spcPts val="300"/>
              </a:spcAft>
            </a:pPr>
            <a:r>
              <a:rPr lang="zh-CN" altLang="en-US" b="1" dirty="0">
                <a:latin typeface="微软雅黑" panose="020B0503020204020204" pitchFamily="34" charset="-122"/>
                <a:ea typeface="微软雅黑" panose="020B0503020204020204" pitchFamily="34" charset="-122"/>
              </a:rPr>
              <a:t>                国网冀北电力有限公司</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香港大学深圳研究院</a:t>
            </a:r>
            <a:endParaRPr lang="en-US" altLang="zh-CN" b="1" dirty="0">
              <a:latin typeface="微软雅黑" panose="020B0503020204020204" pitchFamily="34" charset="-122"/>
              <a:ea typeface="微软雅黑" panose="020B0503020204020204" pitchFamily="34" charset="-122"/>
            </a:endParaRPr>
          </a:p>
          <a:p>
            <a:pPr>
              <a:spcAft>
                <a:spcPts val="300"/>
              </a:spcAft>
            </a:pPr>
            <a:r>
              <a:rPr lang="zh-CN" altLang="en-US" b="1" dirty="0">
                <a:latin typeface="微软雅黑" panose="020B0503020204020204" pitchFamily="34" charset="-122"/>
                <a:ea typeface="微软雅黑" panose="020B0503020204020204" pitchFamily="34" charset="-122"/>
              </a:rPr>
              <a:t>                国网河北省电力有限公司</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国家电网公司西北分部</a:t>
            </a:r>
            <a:endParaRPr lang="en-US" altLang="zh-CN" b="1" dirty="0">
              <a:latin typeface="微软雅黑" panose="020B0503020204020204" pitchFamily="34" charset="-122"/>
              <a:ea typeface="微软雅黑" panose="020B0503020204020204" pitchFamily="34" charset="-122"/>
            </a:endParaRPr>
          </a:p>
          <a:p>
            <a:pPr>
              <a:spcAft>
                <a:spcPts val="300"/>
              </a:spcAft>
            </a:pPr>
            <a:r>
              <a:rPr lang="zh-CN" altLang="en-US" b="1" dirty="0">
                <a:latin typeface="微软雅黑" panose="020B0503020204020204" pitchFamily="34" charset="-122"/>
                <a:ea typeface="微软雅黑" panose="020B0503020204020204" pitchFamily="34" charset="-122"/>
              </a:rPr>
              <a:t>                华润电力技术研究院有限公司</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国网山东省电力公司</a:t>
            </a:r>
            <a:endParaRPr lang="en-US" altLang="zh-CN" b="1" dirty="0">
              <a:latin typeface="微软雅黑" panose="020B0503020204020204" pitchFamily="34" charset="-122"/>
              <a:ea typeface="微软雅黑" panose="020B0503020204020204" pitchFamily="34" charset="-122"/>
            </a:endParaRPr>
          </a:p>
        </p:txBody>
      </p:sp>
      <p:sp>
        <p:nvSpPr>
          <p:cNvPr id="4" name="矩形 3"/>
          <p:cNvSpPr/>
          <p:nvPr/>
        </p:nvSpPr>
        <p:spPr>
          <a:xfrm>
            <a:off x="-27521" y="1137520"/>
            <a:ext cx="9933520" cy="3269839"/>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3"/>
          <p:cNvSpPr txBox="1"/>
          <p:nvPr/>
        </p:nvSpPr>
        <p:spPr>
          <a:xfrm>
            <a:off x="-27519" y="1631057"/>
            <a:ext cx="9820216" cy="187682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5000"/>
              </a:lnSpc>
            </a:pPr>
            <a:r>
              <a:rPr lang="zh-CN" altLang="en-US" sz="4000" b="1" dirty="0">
                <a:ln w="9525">
                  <a:noFill/>
                  <a:prstDash val="solid"/>
                </a:ln>
                <a:solidFill>
                  <a:schemeClr val="bg1"/>
                </a:solidFill>
                <a:latin typeface="Arial" panose="020B0604020202020204" pitchFamily="34" charset="0"/>
                <a:ea typeface="微软雅黑" panose="020B0503020204020204" pitchFamily="34" charset="-122"/>
              </a:rPr>
              <a:t>复杂气象条件下大规模新能源发电功率预测关键技术及应用—技术报告</a:t>
            </a:r>
            <a:endParaRPr lang="en-US" altLang="zh-CN" sz="4000" b="1" dirty="0">
              <a:ln w="9525">
                <a:noFill/>
                <a:prstDash val="solid"/>
              </a:ln>
              <a:solidFill>
                <a:schemeClr val="bg1"/>
              </a:solidFill>
              <a:latin typeface="Arial" panose="020B0604020202020204" pitchFamily="34" charset="0"/>
              <a:ea typeface="微软雅黑" panose="020B0503020204020204" pitchFamily="34" charset="-122"/>
            </a:endParaRPr>
          </a:p>
        </p:txBody>
      </p:sp>
      <p:sp>
        <p:nvSpPr>
          <p:cNvPr id="22" name="矩形 21"/>
          <p:cNvSpPr/>
          <p:nvPr/>
        </p:nvSpPr>
        <p:spPr>
          <a:xfrm>
            <a:off x="3455410" y="3686657"/>
            <a:ext cx="2621230"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汇 报 人： 冯双磊</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500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6"/>
            <a:ext cx="2057400" cy="365125"/>
          </a:xfrm>
        </p:spPr>
        <p:txBody>
          <a:bodyPr/>
          <a:lstStyle/>
          <a:p>
            <a:fld id="{C6355CCA-CD05-4730-BA4A-81344BD57DCB}" type="slidenum">
              <a:rPr lang="zh-CN" altLang="en-US" smtClean="0">
                <a:solidFill>
                  <a:prstClr val="black">
                    <a:tint val="75000"/>
                  </a:prstClr>
                </a:solidFill>
              </a:rPr>
              <a:pPr/>
              <a:t>10</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pPr defTabSz="457200"/>
            <a:r>
              <a:rPr lang="zh-CN" altLang="en-US" dirty="0"/>
              <a:t>一、立项背景</a:t>
            </a:r>
          </a:p>
        </p:txBody>
      </p:sp>
      <p:graphicFrame>
        <p:nvGraphicFramePr>
          <p:cNvPr id="11" name="对象 10"/>
          <p:cNvGraphicFramePr>
            <a:graphicFrameLocks noChangeAspect="1"/>
          </p:cNvGraphicFramePr>
          <p:nvPr>
            <p:extLst>
              <p:ext uri="{D42A27DB-BD31-4B8C-83A1-F6EECF244321}">
                <p14:modId xmlns:p14="http://schemas.microsoft.com/office/powerpoint/2010/main" val="1402923501"/>
              </p:ext>
            </p:extLst>
          </p:nvPr>
        </p:nvGraphicFramePr>
        <p:xfrm>
          <a:off x="506506" y="222443"/>
          <a:ext cx="8365218" cy="5131679"/>
        </p:xfrm>
        <a:graphic>
          <a:graphicData uri="http://schemas.openxmlformats.org/presentationml/2006/ole">
            <mc:AlternateContent xmlns:mc="http://schemas.openxmlformats.org/markup-compatibility/2006">
              <mc:Choice xmlns:v="urn:schemas-microsoft-com:vml" Requires="v">
                <p:oleObj spid="_x0000_s1041" name="Visio" r:id="rId4" imgW="7534335" imgH="4619667" progId="Visio.Drawing.15">
                  <p:embed/>
                </p:oleObj>
              </mc:Choice>
              <mc:Fallback>
                <p:oleObj name="Visio" r:id="rId4" imgW="7534335" imgH="4619667" progId="Visio.Drawing.15">
                  <p:embed/>
                  <p:pic>
                    <p:nvPicPr>
                      <p:cNvPr id="0" name=""/>
                      <p:cNvPicPr/>
                      <p:nvPr/>
                    </p:nvPicPr>
                    <p:blipFill>
                      <a:blip r:embed="rId5"/>
                      <a:stretch>
                        <a:fillRect/>
                      </a:stretch>
                    </p:blipFill>
                    <p:spPr>
                      <a:xfrm>
                        <a:off x="506506" y="222443"/>
                        <a:ext cx="8365218" cy="5131679"/>
                      </a:xfrm>
                      <a:prstGeom prst="rect">
                        <a:avLst/>
                      </a:prstGeom>
                    </p:spPr>
                  </p:pic>
                </p:oleObj>
              </mc:Fallback>
            </mc:AlternateContent>
          </a:graphicData>
        </a:graphic>
      </p:graphicFrame>
      <p:sp>
        <p:nvSpPr>
          <p:cNvPr id="2" name="文本框 1"/>
          <p:cNvSpPr txBox="1"/>
          <p:nvPr/>
        </p:nvSpPr>
        <p:spPr>
          <a:xfrm>
            <a:off x="381001" y="3995480"/>
            <a:ext cx="9286546" cy="2169825"/>
          </a:xfrm>
          <a:prstGeom prst="rect">
            <a:avLst/>
          </a:prstGeom>
          <a:noFill/>
        </p:spPr>
        <p:txBody>
          <a:bodyPr wrap="square" rtlCol="0">
            <a:spAutoFit/>
          </a:bodyPr>
          <a:lstStyle/>
          <a:p>
            <a:pPr defTabSz="457200" eaLnBrk="0" fontAlgn="base" hangingPunct="0">
              <a:lnSpc>
                <a:spcPct val="150000"/>
              </a:lnSpc>
              <a:spcBef>
                <a:spcPct val="0"/>
              </a:spcBef>
              <a:spcAft>
                <a:spcPct val="0"/>
              </a:spcAft>
            </a:pPr>
            <a:r>
              <a:rPr lang="zh-CN" altLang="en-US" dirty="0">
                <a:solidFill>
                  <a:prstClr val="black"/>
                </a:solidFill>
                <a:latin typeface="微软雅黑" pitchFamily="34" charset="-122"/>
                <a:ea typeface="微软雅黑" pitchFamily="34" charset="-122"/>
              </a:rPr>
              <a:t>研究目标：</a:t>
            </a:r>
            <a:endParaRPr lang="en-US" altLang="zh-CN" dirty="0">
              <a:solidFill>
                <a:prstClr val="black"/>
              </a:solidFill>
              <a:latin typeface="微软雅黑" pitchFamily="34" charset="-122"/>
              <a:ea typeface="微软雅黑" pitchFamily="34" charset="-122"/>
            </a:endParaRPr>
          </a:p>
          <a:p>
            <a:pPr defTabSz="457200" eaLnBrk="0" fontAlgn="base" hangingPunct="0">
              <a:lnSpc>
                <a:spcPct val="150000"/>
              </a:lnSpc>
              <a:spcBef>
                <a:spcPct val="0"/>
              </a:spcBef>
              <a:spcAft>
                <a:spcPct val="0"/>
              </a:spcAft>
            </a:pPr>
            <a:r>
              <a:rPr lang="en-US" altLang="zh-CN" dirty="0">
                <a:solidFill>
                  <a:prstClr val="black"/>
                </a:solidFill>
                <a:latin typeface="微软雅黑" pitchFamily="34" charset="-122"/>
                <a:ea typeface="微软雅黑" pitchFamily="34" charset="-122"/>
              </a:rPr>
              <a:t>	</a:t>
            </a:r>
            <a:r>
              <a:rPr lang="zh-CN" altLang="en-US" dirty="0">
                <a:solidFill>
                  <a:prstClr val="black"/>
                </a:solidFill>
                <a:latin typeface="微软雅黑" pitchFamily="34" charset="-122"/>
                <a:ea typeface="微软雅黑" pitchFamily="34" charset="-122"/>
              </a:rPr>
              <a:t>面向复杂气象条件下大规模新能源发电功率预测关键技术，提出针对复杂气象条件的新能源资源模拟与预报方法，建立表征复杂气象条件下混沌效应的新能源功率概率预测模型及考虑云层移动、生消影响的光伏功率分钟级预测模型，研发进一步挖掘消纳空间的新能源优化调度策略，支撑新能源高效发展和有效消纳。</a:t>
            </a:r>
          </a:p>
        </p:txBody>
      </p:sp>
    </p:spTree>
    <p:extLst>
      <p:ext uri="{BB962C8B-B14F-4D97-AF65-F5344CB8AC3E}">
        <p14:creationId xmlns:p14="http://schemas.microsoft.com/office/powerpoint/2010/main" val="253137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研究内容</a:t>
            </a:r>
            <a:endParaRPr sz="3200" dirty="0">
              <a:ln w="11430">
                <a:solidFill>
                  <a:sysClr val="window" lastClr="FFFFFF"/>
                </a:solidFill>
              </a:ln>
            </a:endParaRPr>
          </a:p>
        </p:txBody>
      </p:sp>
      <p:sp>
        <p:nvSpPr>
          <p:cNvPr id="35844"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A7056D-9149-445B-B9C0-116122D5E2E1}" type="slidenum">
              <a:rPr lang="zh-CN" altLang="en-US">
                <a:latin typeface="Times New Roman" panose="02020603050405020304" pitchFamily="18" charset="0"/>
              </a:rPr>
              <a:pPr/>
              <a:t>11</a:t>
            </a:fld>
            <a:endParaRPr lang="zh-CN" altLang="en-US">
              <a:latin typeface="Times New Roman" panose="02020603050405020304" pitchFamily="18" charset="0"/>
            </a:endParaRPr>
          </a:p>
        </p:txBody>
      </p:sp>
      <p:sp>
        <p:nvSpPr>
          <p:cNvPr id="41" name="矩形 40"/>
          <p:cNvSpPr/>
          <p:nvPr/>
        </p:nvSpPr>
        <p:spPr>
          <a:xfrm>
            <a:off x="2631832" y="1477352"/>
            <a:ext cx="6893169" cy="1811479"/>
          </a:xfrm>
          <a:prstGeom prst="rect">
            <a:avLst/>
          </a:prstGeom>
          <a:solidFill>
            <a:sysClr val="window" lastClr="FFFFFF">
              <a:alpha val="70000"/>
            </a:sysClr>
          </a:solidFill>
          <a:ln w="25400" cap="flat" cmpd="sng" algn="ctr">
            <a:noFill/>
            <a:prstDash val="solid"/>
          </a:ln>
          <a:effectLst>
            <a:glow rad="101600">
              <a:sysClr val="window" lastClr="FFFFFF">
                <a:lumMod val="75000"/>
                <a:alpha val="40000"/>
              </a:sysClr>
            </a:glow>
            <a:outerShdw blurRad="50800" dist="38100" dir="5400000" algn="t" rotWithShape="0">
              <a:prstClr val="black">
                <a:alpha val="40000"/>
              </a:prstClr>
            </a:outerShdw>
          </a:effectLst>
        </p:spPr>
        <p:txBody>
          <a:bodyPr anchor="ctr"/>
          <a:lstStyle/>
          <a:p>
            <a:pPr algn="ctr" defTabSz="914400" eaLnBrk="1" hangingPunct="1">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35848" name="Rectangle 14"/>
          <p:cNvSpPr>
            <a:spLocks noGrp="1" noChangeArrowheads="1"/>
          </p:cNvSpPr>
          <p:nvPr/>
        </p:nvSpPr>
        <p:spPr bwMode="auto">
          <a:xfrm>
            <a:off x="2601533" y="1609855"/>
            <a:ext cx="6949248" cy="1268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lnSpc>
                <a:spcPct val="125000"/>
              </a:lnSpc>
              <a:buFont typeface="Arial" panose="020B0604020202020204" pitchFamily="34" charset="0"/>
              <a:buNone/>
            </a:pPr>
            <a:r>
              <a:rPr lang="zh-CN" altLang="en-US" sz="2800" b="1" dirty="0">
                <a:solidFill>
                  <a:srgbClr val="000000"/>
                </a:solidFill>
                <a:latin typeface="微软雅黑" panose="020B0503020204020204" pitchFamily="34" charset="-122"/>
                <a:ea typeface="微软雅黑" panose="020B0503020204020204" pitchFamily="34" charset="-122"/>
              </a:rPr>
              <a:t>考虑大尺度气候效应和小尺度局地效应的新能源资源多尺度数值预报及误差订正方法</a:t>
            </a:r>
          </a:p>
        </p:txBody>
      </p:sp>
      <p:sp>
        <p:nvSpPr>
          <p:cNvPr id="43" name="矩形 42"/>
          <p:cNvSpPr/>
          <p:nvPr/>
        </p:nvSpPr>
        <p:spPr>
          <a:xfrm>
            <a:off x="2632075" y="973939"/>
            <a:ext cx="6892925" cy="503237"/>
          </a:xfrm>
          <a:prstGeom prst="rect">
            <a:avLst/>
          </a:prstGeom>
          <a:blipFill>
            <a:blip r:embed="rId3"/>
            <a:stretch>
              <a:fillRect/>
            </a:stretch>
          </a:blipFill>
          <a:ln w="25400" cap="flat" cmpd="sng" algn="ctr">
            <a:noFill/>
            <a:prstDash val="solid"/>
          </a:ln>
          <a:effectLst>
            <a:outerShdw blurRad="50800" dist="38100" dir="5400000" algn="t" rotWithShape="0">
              <a:prstClr val="black">
                <a:alpha val="40000"/>
              </a:prstClr>
            </a:outerShdw>
          </a:effectLst>
        </p:spPr>
        <p:txBody>
          <a:bodyPr anchor="ctr"/>
          <a:lstStyle/>
          <a:p>
            <a:pPr defTabSz="914400" eaLnBrk="1" fontAlgn="auto" hangingPunct="1">
              <a:spcBef>
                <a:spcPts val="0"/>
              </a:spcBef>
              <a:spcAft>
                <a:spcPts val="0"/>
              </a:spcAft>
              <a:defRPr/>
            </a:pPr>
            <a:endParaRPr lang="zh-CN" altLang="en-US" sz="2400" b="1" kern="0">
              <a:solidFill>
                <a:prstClr val="white"/>
              </a:solidFill>
              <a:latin typeface="微软雅黑" panose="020B0503020204020204" pitchFamily="34" charset="-122"/>
              <a:ea typeface="微软雅黑" panose="020B0503020204020204" pitchFamily="34" charset="-122"/>
            </a:endParaRPr>
          </a:p>
        </p:txBody>
      </p:sp>
      <p:sp>
        <p:nvSpPr>
          <p:cNvPr id="44" name="矩形 43"/>
          <p:cNvSpPr/>
          <p:nvPr/>
        </p:nvSpPr>
        <p:spPr>
          <a:xfrm>
            <a:off x="2492375" y="948539"/>
            <a:ext cx="2087431" cy="523220"/>
          </a:xfrm>
          <a:prstGeom prst="rect">
            <a:avLst/>
          </a:prstGeom>
        </p:spPr>
        <p:txBody>
          <a:bodyPr wrap="none">
            <a:spAutoFit/>
          </a:bodyPr>
          <a:lstStyle/>
          <a:p>
            <a:pPr defTabSz="914400" fontAlgn="auto">
              <a:spcBef>
                <a:spcPts val="0"/>
              </a:spcBef>
              <a:spcAft>
                <a:spcPts val="0"/>
              </a:spcAft>
              <a:defRPr/>
            </a:pPr>
            <a:r>
              <a:rPr lang="zh-CN" altLang="en-US" sz="2800" b="1"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研究内容一</a:t>
            </a:r>
          </a:p>
        </p:txBody>
      </p:sp>
      <p:sp>
        <p:nvSpPr>
          <p:cNvPr id="35851" name="等腰三角形 18"/>
          <p:cNvSpPr>
            <a:spLocks noChangeArrowheads="1"/>
          </p:cNvSpPr>
          <p:nvPr/>
        </p:nvSpPr>
        <p:spPr bwMode="auto">
          <a:xfrm rot="5400000">
            <a:off x="505619" y="3588637"/>
            <a:ext cx="322262" cy="285750"/>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2" name="等腰三角形 19"/>
          <p:cNvSpPr>
            <a:spLocks noChangeArrowheads="1"/>
          </p:cNvSpPr>
          <p:nvPr/>
        </p:nvSpPr>
        <p:spPr bwMode="auto">
          <a:xfrm rot="5400000">
            <a:off x="362744" y="3623562"/>
            <a:ext cx="250825" cy="214313"/>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3" name="矩形 49"/>
          <p:cNvSpPr>
            <a:spLocks noChangeArrowheads="1"/>
          </p:cNvSpPr>
          <p:nvPr/>
        </p:nvSpPr>
        <p:spPr bwMode="auto">
          <a:xfrm>
            <a:off x="827088" y="3510056"/>
            <a:ext cx="12112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r>
              <a:rPr lang="zh-CN" altLang="en-US" sz="2000" b="1" dirty="0">
                <a:solidFill>
                  <a:srgbClr val="002060"/>
                </a:solidFill>
                <a:latin typeface="微软雅黑" panose="020B0503020204020204" pitchFamily="34" charset="-122"/>
                <a:ea typeface="微软雅黑" panose="020B0503020204020204" pitchFamily="34" charset="-122"/>
              </a:rPr>
              <a:t>技术难点</a:t>
            </a:r>
          </a:p>
        </p:txBody>
      </p:sp>
      <p:sp>
        <p:nvSpPr>
          <p:cNvPr id="35854" name="等腰三角形 19"/>
          <p:cNvSpPr>
            <a:spLocks noChangeArrowheads="1"/>
          </p:cNvSpPr>
          <p:nvPr/>
        </p:nvSpPr>
        <p:spPr bwMode="auto">
          <a:xfrm rot="5400000">
            <a:off x="796979" y="4077588"/>
            <a:ext cx="250825" cy="214312"/>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5" name="等腰三角形 19"/>
          <p:cNvSpPr>
            <a:spLocks noChangeArrowheads="1"/>
          </p:cNvSpPr>
          <p:nvPr/>
        </p:nvSpPr>
        <p:spPr bwMode="auto">
          <a:xfrm rot="5400000">
            <a:off x="796979" y="5315338"/>
            <a:ext cx="250825" cy="214312"/>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6" name="矩形 1"/>
          <p:cNvSpPr>
            <a:spLocks noChangeArrowheads="1"/>
          </p:cNvSpPr>
          <p:nvPr/>
        </p:nvSpPr>
        <p:spPr bwMode="auto">
          <a:xfrm>
            <a:off x="1081825" y="3957731"/>
            <a:ext cx="8474299" cy="2593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5000"/>
              </a:lnSpc>
              <a:spcAft>
                <a:spcPts val="600"/>
              </a:spcAft>
              <a:buClr>
                <a:srgbClr val="006666"/>
              </a:buClr>
              <a:buFont typeface="Arial" panose="020B0604020202020204" pitchFamily="34" charset="0"/>
              <a:buNone/>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全球气候变化引起的资源极值和大尺度波动过程模拟方面：</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目前资源预报常用的模型为中尺度数值天气预报模式，该模式中影响气候动力的相关参数较多，一般通过一定的假设或统计经验设定，影响了极端事件和低频大尺度（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天至</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天左右）波动的预报精度，如何调整相关动力参数以吻合当前极值和大尺度波动特征是难点。</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5000"/>
              </a:lnSpc>
              <a:spcAft>
                <a:spcPts val="600"/>
              </a:spcAft>
              <a:buClr>
                <a:srgbClr val="006666"/>
              </a:buClr>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局地复杂地形引起的资源小尺度波动过程模拟方面：</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中尺度数值天气预报模式由于分辨率较粗（几公里），无法模拟精细化复杂地形对风场的动力强迫作用，也无法描述地面</a:t>
            </a:r>
            <a:r>
              <a:rPr lang="zh-CN" altLang="en-US" dirty="0">
                <a:latin typeface="微软雅黑" panose="020B0503020204020204" pitchFamily="34" charset="-122"/>
                <a:ea typeface="微软雅黑" panose="020B0503020204020204" pitchFamily="34" charset="-122"/>
              </a:rPr>
              <a:t>辐射对流的小尺度空间差异性，如何描述小尺度复杂地形作用是难点。</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Picture 2" descr="C:\Users\Aiolos\Desktop\图片1.jpg"/>
          <p:cNvPicPr>
            <a:picLocks noChangeAspect="1" noChangeArrowheads="1"/>
          </p:cNvPicPr>
          <p:nvPr/>
        </p:nvPicPr>
        <p:blipFill rotWithShape="1">
          <a:blip r:embed="rId4">
            <a:extLst>
              <a:ext uri="{28A0092B-C50C-407E-A947-70E740481C1C}">
                <a14:useLocalDpi xmlns:a14="http://schemas.microsoft.com/office/drawing/2010/main" val="0"/>
              </a:ext>
            </a:extLst>
          </a:blip>
          <a:srcRect r="33201"/>
          <a:stretch/>
        </p:blipFill>
        <p:spPr bwMode="auto">
          <a:xfrm>
            <a:off x="425004" y="994192"/>
            <a:ext cx="1944775" cy="23027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7488598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灯片编号占位符 3"/>
          <p:cNvSpPr>
            <a:spLocks noGrp="1"/>
          </p:cNvSpPr>
          <p:nvPr>
            <p:ph type="sldNum" sz="quarter" idx="12"/>
          </p:nvPr>
        </p:nvSpPr>
        <p:spPr bwMode="auto">
          <a:xfrm>
            <a:off x="7555516" y="6345581"/>
            <a:ext cx="222885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A7056D-9149-445B-B9C0-116122D5E2E1}" type="slidenum">
              <a:rPr lang="zh-CN" altLang="en-US">
                <a:latin typeface="Times New Roman" panose="02020603050405020304" pitchFamily="18" charset="0"/>
              </a:rPr>
              <a:pPr/>
              <a:t>12</a:t>
            </a:fld>
            <a:endParaRPr lang="zh-CN" altLang="en-US" dirty="0">
              <a:latin typeface="Times New Roman" panose="02020603050405020304" pitchFamily="18" charset="0"/>
            </a:endParaRPr>
          </a:p>
        </p:txBody>
      </p:sp>
      <p:sp>
        <p:nvSpPr>
          <p:cNvPr id="15" name="圆角矩形 14"/>
          <p:cNvSpPr/>
          <p:nvPr/>
        </p:nvSpPr>
        <p:spPr>
          <a:xfrm>
            <a:off x="98809" y="733529"/>
            <a:ext cx="9807191" cy="2773345"/>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342900" indent="-342900" algn="just">
              <a:lnSpc>
                <a:spcPct val="150000"/>
              </a:lnSpc>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cs typeface="方正大黑简体"/>
              </a:rPr>
              <a:t>考虑大尺度气候效应影响的新能源资源预报方法</a:t>
            </a:r>
            <a:endParaRPr lang="en-US" altLang="zh-CN" sz="2000" dirty="0">
              <a:solidFill>
                <a:prstClr val="black"/>
              </a:solidFill>
              <a:latin typeface="微软雅黑" panose="020B0503020204020204" pitchFamily="34" charset="-122"/>
              <a:ea typeface="微软雅黑" panose="020B0503020204020204" pitchFamily="34" charset="-122"/>
              <a:cs typeface="方正大黑简体"/>
            </a:endParaRPr>
          </a:p>
          <a:p>
            <a:pPr marL="285750" indent="-285750" algn="just">
              <a:lnSpc>
                <a:spcPct val="150000"/>
              </a:lnSpc>
              <a:buFont typeface="Wingdings" panose="05000000000000000000"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中尺度数值天气预报模式的气候动力参数扰动：包括对辐射过程、微物理过程、边界层过程等相关参数进行扰动，并进行历史集合预报试验。</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a:p>
            <a:pPr marL="285750" indent="-285750" algn="just">
              <a:lnSpc>
                <a:spcPct val="150000"/>
              </a:lnSpc>
              <a:buFont typeface="Wingdings" panose="05000000000000000000"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基于带通滤波方法提取预报试验结果中的大尺度低频波动的路径、周期和强度信息，基于小波分析方法提取极端事件的位置和时间信息，并同观测数据进行对比。</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a:p>
            <a:pPr marL="285750" indent="-285750" algn="just">
              <a:lnSpc>
                <a:spcPct val="150000"/>
              </a:lnSpc>
              <a:buFont typeface="Wingdings" panose="05000000000000000000"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结合多目标优化方法确定效果最佳的相关参数选值，实现中尺度模式参数的优化。</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p:txBody>
      </p:sp>
      <p:sp>
        <p:nvSpPr>
          <p:cNvPr id="17" name="文本框 16"/>
          <p:cNvSpPr txBox="1"/>
          <p:nvPr/>
        </p:nvSpPr>
        <p:spPr>
          <a:xfrm>
            <a:off x="828891" y="5919378"/>
            <a:ext cx="1362047" cy="307777"/>
          </a:xfrm>
          <a:prstGeom prst="rect">
            <a:avLst/>
          </a:prstGeom>
          <a:noFill/>
        </p:spPr>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气象观测资料</a:t>
            </a:r>
          </a:p>
        </p:txBody>
      </p:sp>
      <p:sp>
        <p:nvSpPr>
          <p:cNvPr id="18" name="文本框 17"/>
          <p:cNvSpPr txBox="1"/>
          <p:nvPr/>
        </p:nvSpPr>
        <p:spPr>
          <a:xfrm>
            <a:off x="6735424" y="5054133"/>
            <a:ext cx="649165" cy="307777"/>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驱动</a:t>
            </a:r>
          </a:p>
        </p:txBody>
      </p:sp>
      <p:sp>
        <p:nvSpPr>
          <p:cNvPr id="19" name="文本框 18"/>
          <p:cNvSpPr txBox="1"/>
          <p:nvPr/>
        </p:nvSpPr>
        <p:spPr>
          <a:xfrm>
            <a:off x="7311794" y="5601196"/>
            <a:ext cx="1965496" cy="307777"/>
          </a:xfrm>
          <a:prstGeom prst="rect">
            <a:avLst/>
          </a:prstGeom>
          <a:noFill/>
        </p:spPr>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中尺度天气预报模式</a:t>
            </a:r>
          </a:p>
        </p:txBody>
      </p:sp>
      <p:pic>
        <p:nvPicPr>
          <p:cNvPr id="20" name="Picture 2" descr="China1234"/>
          <p:cNvPicPr>
            <a:picLocks noChangeAspect="1" noChangeArrowheads="1"/>
          </p:cNvPicPr>
          <p:nvPr/>
        </p:nvPicPr>
        <p:blipFill>
          <a:blip r:embed="rId3" cstate="print">
            <a:extLst>
              <a:ext uri="{28A0092B-C50C-407E-A947-70E740481C1C}">
                <a14:useLocalDpi xmlns:a14="http://schemas.microsoft.com/office/drawing/2010/main" val="0"/>
              </a:ext>
            </a:extLst>
          </a:blip>
          <a:srcRect l="4991" r="6050"/>
          <a:stretch>
            <a:fillRect/>
          </a:stretch>
        </p:blipFill>
        <p:spPr bwMode="auto">
          <a:xfrm>
            <a:off x="901318" y="3596113"/>
            <a:ext cx="1210411" cy="961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3" descr="C:\Users\Aiolos\Desktop\全国9km分辨率网格图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146" y="4804805"/>
            <a:ext cx="1258314" cy="896201"/>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右箭头 22">
            <a:extLst>
              <a:ext uri="{FF2B5EF4-FFF2-40B4-BE49-F238E27FC236}">
                <a16:creationId xmlns:a16="http://schemas.microsoft.com/office/drawing/2014/main" id="{BB5AF2B0-F2AE-974D-B28B-499B2C098526}"/>
              </a:ext>
            </a:extLst>
          </p:cNvPr>
          <p:cNvSpPr/>
          <p:nvPr/>
        </p:nvSpPr>
        <p:spPr>
          <a:xfrm>
            <a:off x="2341915" y="4746493"/>
            <a:ext cx="484403" cy="281936"/>
          </a:xfrm>
          <a:prstGeom prst="rightArrow">
            <a:avLst/>
          </a:prstGeom>
          <a:solidFill>
            <a:srgbClr val="FA7100"/>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pic>
        <p:nvPicPr>
          <p:cNvPr id="24" name="图片 23"/>
          <p:cNvPicPr>
            <a:picLocks noChangeAspect="1"/>
          </p:cNvPicPr>
          <p:nvPr/>
        </p:nvPicPr>
        <p:blipFill>
          <a:blip r:embed="rId5"/>
          <a:stretch>
            <a:fillRect/>
          </a:stretch>
        </p:blipFill>
        <p:spPr>
          <a:xfrm>
            <a:off x="2902144" y="3614278"/>
            <a:ext cx="1432089" cy="915635"/>
          </a:xfrm>
          <a:prstGeom prst="rect">
            <a:avLst/>
          </a:prstGeom>
        </p:spPr>
      </p:pic>
      <p:pic>
        <p:nvPicPr>
          <p:cNvPr id="25" name="图片 24"/>
          <p:cNvPicPr>
            <a:picLocks noChangeAspect="1"/>
          </p:cNvPicPr>
          <p:nvPr/>
        </p:nvPicPr>
        <p:blipFill>
          <a:blip r:embed="rId6"/>
          <a:stretch>
            <a:fillRect/>
          </a:stretch>
        </p:blipFill>
        <p:spPr>
          <a:xfrm>
            <a:off x="2935436" y="4538351"/>
            <a:ext cx="1368858" cy="1230422"/>
          </a:xfrm>
          <a:prstGeom prst="rect">
            <a:avLst/>
          </a:prstGeom>
        </p:spPr>
      </p:pic>
      <p:sp>
        <p:nvSpPr>
          <p:cNvPr id="26" name="文本框 25"/>
          <p:cNvSpPr txBox="1"/>
          <p:nvPr/>
        </p:nvSpPr>
        <p:spPr>
          <a:xfrm>
            <a:off x="2938216" y="5747181"/>
            <a:ext cx="1368858" cy="738664"/>
          </a:xfrm>
          <a:prstGeom prst="rect">
            <a:avLst/>
          </a:prstGeom>
          <a:noFill/>
        </p:spPr>
        <p:txBody>
          <a:bodyPr wrap="square" rtlCol="0">
            <a:spAutoFit/>
          </a:bodyPr>
          <a:lstStyle/>
          <a:p>
            <a:pPr algn="just"/>
            <a:r>
              <a:rPr lang="zh-CN" altLang="en-US" sz="1400" dirty="0">
                <a:latin typeface="Microsoft YaHei" panose="020B0503020204020204" pitchFamily="34" charset="-122"/>
                <a:ea typeface="Microsoft YaHei" panose="020B0503020204020204" pitchFamily="34" charset="-122"/>
              </a:rPr>
              <a:t>大尺度低频震荡信号路径、周期和强度</a:t>
            </a:r>
          </a:p>
        </p:txBody>
      </p:sp>
      <p:sp>
        <p:nvSpPr>
          <p:cNvPr id="27" name="右箭头 26">
            <a:extLst>
              <a:ext uri="{FF2B5EF4-FFF2-40B4-BE49-F238E27FC236}">
                <a16:creationId xmlns:a16="http://schemas.microsoft.com/office/drawing/2014/main" id="{BB5AF2B0-F2AE-974D-B28B-499B2C098526}"/>
              </a:ext>
            </a:extLst>
          </p:cNvPr>
          <p:cNvSpPr/>
          <p:nvPr/>
        </p:nvSpPr>
        <p:spPr>
          <a:xfrm>
            <a:off x="4457227" y="4764781"/>
            <a:ext cx="447323" cy="288032"/>
          </a:xfrm>
          <a:prstGeom prst="rightArrow">
            <a:avLst/>
          </a:prstGeom>
          <a:solidFill>
            <a:srgbClr val="FA7100"/>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pic>
        <p:nvPicPr>
          <p:cNvPr id="28" name="图片 27" descr="C:\Users\lenovo\Desktop\图片1.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4225" y="4695565"/>
            <a:ext cx="1735565" cy="1023216"/>
          </a:xfrm>
          <a:prstGeom prst="rect">
            <a:avLst/>
          </a:prstGeom>
          <a:noFill/>
          <a:ln>
            <a:noFill/>
          </a:ln>
        </p:spPr>
      </p:pic>
      <p:sp>
        <p:nvSpPr>
          <p:cNvPr id="29" name="文本框 28"/>
          <p:cNvSpPr txBox="1"/>
          <p:nvPr/>
        </p:nvSpPr>
        <p:spPr>
          <a:xfrm>
            <a:off x="4956092" y="5765894"/>
            <a:ext cx="1788737" cy="307777"/>
          </a:xfrm>
          <a:prstGeom prst="rect">
            <a:avLst/>
          </a:prstGeom>
          <a:noFill/>
        </p:spPr>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大尺度气候预测模式</a:t>
            </a:r>
          </a:p>
        </p:txBody>
      </p:sp>
      <p:pic>
        <p:nvPicPr>
          <p:cNvPr id="30" name="Picture 2"/>
          <p:cNvPicPr/>
          <p:nvPr/>
        </p:nvPicPr>
        <p:blipFill>
          <a:blip r:embed="rId8" cstate="print">
            <a:extLst>
              <a:ext uri="{28A0092B-C50C-407E-A947-70E740481C1C}">
                <a14:useLocalDpi xmlns:a14="http://schemas.microsoft.com/office/drawing/2010/main" val="0"/>
              </a:ext>
            </a:extLst>
          </a:blip>
          <a:stretch>
            <a:fillRect/>
          </a:stretch>
        </p:blipFill>
        <p:spPr bwMode="auto">
          <a:xfrm>
            <a:off x="5027593" y="3610319"/>
            <a:ext cx="1575245" cy="1013167"/>
          </a:xfrm>
          <a:prstGeom prst="rect">
            <a:avLst/>
          </a:prstGeom>
          <a:noFill/>
        </p:spPr>
      </p:pic>
      <p:sp>
        <p:nvSpPr>
          <p:cNvPr id="31" name="右箭头 30">
            <a:extLst>
              <a:ext uri="{FF2B5EF4-FFF2-40B4-BE49-F238E27FC236}">
                <a16:creationId xmlns:a16="http://schemas.microsoft.com/office/drawing/2014/main" id="{BB5AF2B0-F2AE-974D-B28B-499B2C098526}"/>
              </a:ext>
            </a:extLst>
          </p:cNvPr>
          <p:cNvSpPr/>
          <p:nvPr/>
        </p:nvSpPr>
        <p:spPr>
          <a:xfrm>
            <a:off x="6718842" y="4770877"/>
            <a:ext cx="592956" cy="281936"/>
          </a:xfrm>
          <a:prstGeom prst="rightArrow">
            <a:avLst/>
          </a:prstGeom>
          <a:solidFill>
            <a:srgbClr val="FA7100"/>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pic>
        <p:nvPicPr>
          <p:cNvPr id="32" name="图片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00953" y="4241293"/>
            <a:ext cx="1642978" cy="1325885"/>
          </a:xfrm>
          <a:prstGeom prst="rect">
            <a:avLst/>
          </a:prstGeom>
        </p:spPr>
      </p:pic>
      <p:sp>
        <p:nvSpPr>
          <p:cNvPr id="33" name="文本框 32"/>
          <p:cNvSpPr txBox="1"/>
          <p:nvPr/>
        </p:nvSpPr>
        <p:spPr>
          <a:xfrm>
            <a:off x="4361394" y="5044537"/>
            <a:ext cx="557501" cy="523220"/>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参数优化</a:t>
            </a:r>
          </a:p>
        </p:txBody>
      </p:sp>
      <p:sp>
        <p:nvSpPr>
          <p:cNvPr id="34" name="文本框 33"/>
          <p:cNvSpPr txBox="1"/>
          <p:nvPr/>
        </p:nvSpPr>
        <p:spPr>
          <a:xfrm>
            <a:off x="2227975" y="5164826"/>
            <a:ext cx="723455" cy="307777"/>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谱分析</a:t>
            </a:r>
          </a:p>
        </p:txBody>
      </p:sp>
      <p:sp>
        <p:nvSpPr>
          <p:cNvPr id="36" name="文本框 35"/>
          <p:cNvSpPr txBox="1"/>
          <p:nvPr/>
        </p:nvSpPr>
        <p:spPr>
          <a:xfrm>
            <a:off x="4904549" y="6076617"/>
            <a:ext cx="1965496" cy="307777"/>
          </a:xfrm>
          <a:prstGeom prst="rect">
            <a:avLst/>
          </a:prstGeom>
          <a:noFill/>
        </p:spPr>
        <p:txBody>
          <a:bodyPr wrap="square" rtlCol="0">
            <a:spAutoFit/>
          </a:bodyPr>
          <a:lstStyle/>
          <a:p>
            <a:pPr algn="ctr"/>
            <a:r>
              <a:rPr lang="zh-CN" altLang="en-US" sz="1400" dirty="0">
                <a:solidFill>
                  <a:srgbClr val="FF0000"/>
                </a:solidFill>
                <a:latin typeface="Microsoft YaHei" panose="020B0503020204020204" pitchFamily="34" charset="-122"/>
                <a:ea typeface="Microsoft YaHei" panose="020B0503020204020204" pitchFamily="34" charset="-122"/>
              </a:rPr>
              <a:t>百公里分辨率</a:t>
            </a:r>
          </a:p>
        </p:txBody>
      </p:sp>
      <p:sp>
        <p:nvSpPr>
          <p:cNvPr id="37" name="文本框 36"/>
          <p:cNvSpPr txBox="1"/>
          <p:nvPr/>
        </p:nvSpPr>
        <p:spPr>
          <a:xfrm>
            <a:off x="7305391" y="5900377"/>
            <a:ext cx="1965496" cy="307777"/>
          </a:xfrm>
          <a:prstGeom prst="rect">
            <a:avLst/>
          </a:prstGeom>
          <a:noFill/>
        </p:spPr>
        <p:txBody>
          <a:bodyPr wrap="square" rtlCol="0">
            <a:spAutoFit/>
          </a:bodyPr>
          <a:lstStyle/>
          <a:p>
            <a:pPr algn="ctr"/>
            <a:r>
              <a:rPr lang="zh-CN" altLang="en-US" sz="1400" dirty="0">
                <a:solidFill>
                  <a:srgbClr val="FF0000"/>
                </a:solidFill>
                <a:latin typeface="Microsoft YaHei" panose="020B0503020204020204" pitchFamily="34" charset="-122"/>
                <a:ea typeface="Microsoft YaHei" panose="020B0503020204020204" pitchFamily="34" charset="-122"/>
              </a:rPr>
              <a:t>几公里分辨率</a:t>
            </a:r>
          </a:p>
        </p:txBody>
      </p:sp>
    </p:spTree>
    <p:extLst>
      <p:ext uri="{BB962C8B-B14F-4D97-AF65-F5344CB8AC3E}">
        <p14:creationId xmlns:p14="http://schemas.microsoft.com/office/powerpoint/2010/main" val="109240088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350396" y="769476"/>
            <a:ext cx="9170122" cy="2566577"/>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342900" indent="-342900" algn="just">
              <a:lnSpc>
                <a:spcPct val="150000"/>
              </a:lnSpc>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cs typeface="方正大黑简体"/>
              </a:rPr>
              <a:t>考虑新能源场站局地复杂气象环境的资源预报方法</a:t>
            </a:r>
            <a:endParaRPr lang="en-US" altLang="zh-CN" sz="2000" dirty="0">
              <a:solidFill>
                <a:prstClr val="black"/>
              </a:solidFill>
              <a:latin typeface="微软雅黑" panose="020B0503020204020204" pitchFamily="34" charset="-122"/>
              <a:ea typeface="微软雅黑" panose="020B0503020204020204" pitchFamily="34" charset="-122"/>
              <a:cs typeface="方正大黑简体"/>
            </a:endParaRPr>
          </a:p>
          <a:p>
            <a:pPr marL="285750" indent="-285750" algn="just">
              <a:lnSpc>
                <a:spcPct val="150000"/>
              </a:lnSpc>
              <a:buFont typeface="Wingdings" panose="05000000000000000000"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由中尺度预报模式耦合驱动小尺度计算流体力学模式，实现动力降尺度预报。</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a:p>
            <a:pPr marL="285750" indent="-285750" algn="just">
              <a:lnSpc>
                <a:spcPct val="150000"/>
              </a:lnSpc>
              <a:buFont typeface="Wingdings" panose="05000000000000000000"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小尺度模式地形网格采用</a:t>
            </a:r>
            <a:r>
              <a:rPr lang="en-US" altLang="zh-CN" dirty="0">
                <a:solidFill>
                  <a:prstClr val="black"/>
                </a:solidFill>
                <a:latin typeface="微软雅黑" panose="020B0503020204020204" pitchFamily="34" charset="-122"/>
                <a:ea typeface="微软雅黑" panose="020B0503020204020204" pitchFamily="34" charset="-122"/>
                <a:cs typeface="方正大黑简体"/>
              </a:rPr>
              <a:t>30m</a:t>
            </a:r>
            <a:r>
              <a:rPr lang="zh-CN" altLang="en-US" dirty="0">
                <a:solidFill>
                  <a:prstClr val="black"/>
                </a:solidFill>
                <a:latin typeface="微软雅黑" panose="020B0503020204020204" pitchFamily="34" charset="-122"/>
                <a:ea typeface="微软雅黑" panose="020B0503020204020204" pitchFamily="34" charset="-122"/>
                <a:cs typeface="方正大黑简体"/>
              </a:rPr>
              <a:t>分辨率高程数据，结合高阶湍流模型实现局地资源小尺度波动预报。</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a:p>
            <a:pPr marL="285750" indent="-285750" algn="just">
              <a:lnSpc>
                <a:spcPct val="150000"/>
              </a:lnSpc>
              <a:buFont typeface="Wingdings" panose="05000000000000000000"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基于观测资料同化和快速循环更新技术，在模式中高频同化进局地云和辐照度观测数据，进一步提升小尺度资源波动预报能力。</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p:txBody>
      </p:sp>
      <p:sp>
        <p:nvSpPr>
          <p:cNvPr id="40" name="灯片编号占位符 3"/>
          <p:cNvSpPr>
            <a:spLocks noGrp="1"/>
          </p:cNvSpPr>
          <p:nvPr>
            <p:ph type="sldNum" sz="quarter" idx="12"/>
          </p:nvPr>
        </p:nvSpPr>
        <p:spPr>
          <a:xfrm>
            <a:off x="7635974" y="6139894"/>
            <a:ext cx="2057400" cy="365125"/>
          </a:xfrm>
        </p:spPr>
        <p:txBody>
          <a:bodyPr/>
          <a:lstStyle/>
          <a:p>
            <a:fld id="{C6355CCA-CD05-4730-BA4A-81344BD57DCB}" type="slidenum">
              <a:rPr lang="zh-CN" altLang="en-US" smtClean="0">
                <a:solidFill>
                  <a:prstClr val="black">
                    <a:tint val="75000"/>
                  </a:prstClr>
                </a:solidFill>
              </a:rPr>
              <a:pPr/>
              <a:t>13</a:t>
            </a:fld>
            <a:endParaRPr lang="zh-CN" altLang="en-US" dirty="0">
              <a:solidFill>
                <a:prstClr val="black">
                  <a:tint val="75000"/>
                </a:prstClr>
              </a:solidFill>
            </a:endParaRPr>
          </a:p>
        </p:txBody>
      </p:sp>
      <p:sp>
        <p:nvSpPr>
          <p:cNvPr id="43" name="文本框 42"/>
          <p:cNvSpPr txBox="1"/>
          <p:nvPr/>
        </p:nvSpPr>
        <p:spPr>
          <a:xfrm>
            <a:off x="2893420" y="5341916"/>
            <a:ext cx="1832560"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中尺度天气预报模式</a:t>
            </a:r>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430" y="3945800"/>
            <a:ext cx="1642978" cy="1325885"/>
          </a:xfrm>
          <a:prstGeom prst="rect">
            <a:avLst/>
          </a:prstGeom>
        </p:spPr>
      </p:pic>
      <p:sp>
        <p:nvSpPr>
          <p:cNvPr id="46" name="右箭头 45">
            <a:extLst>
              <a:ext uri="{FF2B5EF4-FFF2-40B4-BE49-F238E27FC236}">
                <a16:creationId xmlns:a16="http://schemas.microsoft.com/office/drawing/2014/main" id="{BB5AF2B0-F2AE-974D-B28B-499B2C098526}"/>
              </a:ext>
            </a:extLst>
          </p:cNvPr>
          <p:cNvSpPr/>
          <p:nvPr/>
        </p:nvSpPr>
        <p:spPr>
          <a:xfrm>
            <a:off x="2311789" y="4523795"/>
            <a:ext cx="484403" cy="281936"/>
          </a:xfrm>
          <a:prstGeom prst="rightArrow">
            <a:avLst/>
          </a:prstGeom>
          <a:solidFill>
            <a:srgbClr val="FA7100"/>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7" name="文本框 46"/>
          <p:cNvSpPr txBox="1"/>
          <p:nvPr/>
        </p:nvSpPr>
        <p:spPr>
          <a:xfrm>
            <a:off x="2252170" y="4844231"/>
            <a:ext cx="557501" cy="738664"/>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观测数据同化</a:t>
            </a:r>
          </a:p>
        </p:txBody>
      </p:sp>
      <p:grpSp>
        <p:nvGrpSpPr>
          <p:cNvPr id="48" name="组合 47"/>
          <p:cNvGrpSpPr/>
          <p:nvPr/>
        </p:nvGrpSpPr>
        <p:grpSpPr>
          <a:xfrm rot="20513620">
            <a:off x="477706" y="3457979"/>
            <a:ext cx="1496723" cy="1234638"/>
            <a:chOff x="6190355" y="1269248"/>
            <a:chExt cx="2881185" cy="3069869"/>
          </a:xfrm>
        </p:grpSpPr>
        <p:pic>
          <p:nvPicPr>
            <p:cNvPr id="49" name="Picture 5" descr="C:\Users\Aiolos\Desktop\微信截图_201808292304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61541">
              <a:off x="7082245" y="2803862"/>
              <a:ext cx="1989295" cy="153525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6" descr="C:\Users\Aiolos\Desktop\微信截图_2018082923043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41404">
              <a:off x="6657026" y="2230383"/>
              <a:ext cx="2159999" cy="1564497"/>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8" descr="C:\Users\Aiolos\Desktop\微信截图_2018082923050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9422">
              <a:off x="6534537" y="1814513"/>
              <a:ext cx="1958851" cy="1477796"/>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7" descr="C:\Users\Aiolos\Desktop\微信截图_201808292305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80038">
              <a:off x="6190355" y="1269248"/>
              <a:ext cx="1888080" cy="1452704"/>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3" name="图片 52"/>
          <p:cNvPicPr/>
          <p:nvPr/>
        </p:nvPicPr>
        <p:blipFill rotWithShape="1">
          <a:blip r:embed="rId8" cstate="print">
            <a:extLst>
              <a:ext uri="{28A0092B-C50C-407E-A947-70E740481C1C}">
                <a14:useLocalDpi xmlns:a14="http://schemas.microsoft.com/office/drawing/2010/main" val="0"/>
              </a:ext>
            </a:extLst>
          </a:blip>
          <a:srcRect l="12554"/>
          <a:stretch/>
        </p:blipFill>
        <p:spPr bwMode="auto">
          <a:xfrm>
            <a:off x="375684" y="4741028"/>
            <a:ext cx="1840992" cy="1153052"/>
          </a:xfrm>
          <a:prstGeom prst="rect">
            <a:avLst/>
          </a:prstGeom>
          <a:noFill/>
          <a:ln>
            <a:noFill/>
          </a:ln>
        </p:spPr>
      </p:pic>
      <p:sp>
        <p:nvSpPr>
          <p:cNvPr id="54" name="文本框 53"/>
          <p:cNvSpPr txBox="1"/>
          <p:nvPr/>
        </p:nvSpPr>
        <p:spPr>
          <a:xfrm>
            <a:off x="162541" y="5938565"/>
            <a:ext cx="2263784"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局地云及辐照度观测数据</a:t>
            </a:r>
          </a:p>
        </p:txBody>
      </p:sp>
      <p:sp>
        <p:nvSpPr>
          <p:cNvPr id="56" name="右箭头 55">
            <a:extLst>
              <a:ext uri="{FF2B5EF4-FFF2-40B4-BE49-F238E27FC236}">
                <a16:creationId xmlns:a16="http://schemas.microsoft.com/office/drawing/2014/main" id="{BB5AF2B0-F2AE-974D-B28B-499B2C098526}"/>
              </a:ext>
            </a:extLst>
          </p:cNvPr>
          <p:cNvSpPr/>
          <p:nvPr/>
        </p:nvSpPr>
        <p:spPr>
          <a:xfrm>
            <a:off x="4902589" y="4517699"/>
            <a:ext cx="484403" cy="281936"/>
          </a:xfrm>
          <a:prstGeom prst="rightArrow">
            <a:avLst/>
          </a:prstGeom>
          <a:solidFill>
            <a:srgbClr val="FA7100"/>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7" name="文本框 56"/>
          <p:cNvSpPr txBox="1"/>
          <p:nvPr/>
        </p:nvSpPr>
        <p:spPr>
          <a:xfrm>
            <a:off x="4824863" y="4824977"/>
            <a:ext cx="557501"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驱动</a:t>
            </a:r>
          </a:p>
        </p:txBody>
      </p:sp>
      <p:sp>
        <p:nvSpPr>
          <p:cNvPr id="58" name="文本框 57"/>
          <p:cNvSpPr txBox="1"/>
          <p:nvPr/>
        </p:nvSpPr>
        <p:spPr>
          <a:xfrm>
            <a:off x="5504235" y="5760656"/>
            <a:ext cx="1832560" cy="307777"/>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小尺度流体力学模式</a:t>
            </a:r>
          </a:p>
        </p:txBody>
      </p:sp>
      <p:pic>
        <p:nvPicPr>
          <p:cNvPr id="59" name="图片框 122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45421" y="3550720"/>
            <a:ext cx="1782320" cy="1016869"/>
          </a:xfrm>
          <a:prstGeom prst="rect">
            <a:avLst/>
          </a:prstGeom>
          <a:noFill/>
          <a:ln>
            <a:noFill/>
          </a:ln>
        </p:spPr>
      </p:pic>
      <p:pic>
        <p:nvPicPr>
          <p:cNvPr id="60" name="图片 59"/>
          <p:cNvPicPr>
            <a:picLocks noChangeAspect="1"/>
          </p:cNvPicPr>
          <p:nvPr/>
        </p:nvPicPr>
        <p:blipFill>
          <a:blip r:embed="rId10"/>
          <a:stretch>
            <a:fillRect/>
          </a:stretch>
        </p:blipFill>
        <p:spPr>
          <a:xfrm>
            <a:off x="5545421" y="4631138"/>
            <a:ext cx="1782320" cy="1109476"/>
          </a:xfrm>
          <a:prstGeom prst="rect">
            <a:avLst/>
          </a:prstGeom>
        </p:spPr>
      </p:pic>
      <p:sp>
        <p:nvSpPr>
          <p:cNvPr id="63" name="右箭头 62">
            <a:extLst>
              <a:ext uri="{FF2B5EF4-FFF2-40B4-BE49-F238E27FC236}">
                <a16:creationId xmlns:a16="http://schemas.microsoft.com/office/drawing/2014/main" id="{BB5AF2B0-F2AE-974D-B28B-499B2C098526}"/>
              </a:ext>
            </a:extLst>
          </p:cNvPr>
          <p:cNvSpPr/>
          <p:nvPr/>
        </p:nvSpPr>
        <p:spPr>
          <a:xfrm>
            <a:off x="7432432" y="4562519"/>
            <a:ext cx="484403" cy="281936"/>
          </a:xfrm>
          <a:prstGeom prst="rightArrow">
            <a:avLst/>
          </a:prstGeom>
          <a:solidFill>
            <a:srgbClr val="FA7100"/>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64" name="文本框 63"/>
          <p:cNvSpPr txBox="1"/>
          <p:nvPr/>
        </p:nvSpPr>
        <p:spPr>
          <a:xfrm>
            <a:off x="7339466" y="4208874"/>
            <a:ext cx="557501"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输出</a:t>
            </a:r>
          </a:p>
        </p:txBody>
      </p:sp>
      <p:sp>
        <p:nvSpPr>
          <p:cNvPr id="65" name="文本框 64"/>
          <p:cNvSpPr txBox="1"/>
          <p:nvPr/>
        </p:nvSpPr>
        <p:spPr>
          <a:xfrm>
            <a:off x="2760779" y="5653558"/>
            <a:ext cx="1965496" cy="307777"/>
          </a:xfrm>
          <a:prstGeom prst="rect">
            <a:avLst/>
          </a:prstGeom>
          <a:noFill/>
        </p:spPr>
        <p:txBody>
          <a:bodyPr wrap="square" rtlCol="0">
            <a:spAutoFit/>
          </a:bodyPr>
          <a:lstStyle/>
          <a:p>
            <a:pPr algn="ctr"/>
            <a:r>
              <a:rPr lang="zh-CN" altLang="en-US" sz="1400" dirty="0">
                <a:solidFill>
                  <a:srgbClr val="FF0000"/>
                </a:solidFill>
                <a:latin typeface="黑体" panose="02010609060101010101" pitchFamily="49" charset="-122"/>
                <a:ea typeface="黑体" panose="02010609060101010101" pitchFamily="49" charset="-122"/>
              </a:rPr>
              <a:t>几公里分辨率</a:t>
            </a:r>
          </a:p>
        </p:txBody>
      </p:sp>
      <p:sp>
        <p:nvSpPr>
          <p:cNvPr id="66" name="文本框 65"/>
          <p:cNvSpPr txBox="1"/>
          <p:nvPr/>
        </p:nvSpPr>
        <p:spPr>
          <a:xfrm>
            <a:off x="7727306" y="5888948"/>
            <a:ext cx="1965496" cy="307777"/>
          </a:xfrm>
          <a:prstGeom prst="rect">
            <a:avLst/>
          </a:prstGeom>
          <a:noFill/>
        </p:spPr>
        <p:txBody>
          <a:bodyPr wrap="square" rtlCol="0">
            <a:spAutoFit/>
          </a:bodyPr>
          <a:lstStyle/>
          <a:p>
            <a:pPr algn="ctr"/>
            <a:r>
              <a:rPr lang="zh-CN" altLang="en-US" sz="1400" dirty="0">
                <a:solidFill>
                  <a:srgbClr val="FF0000"/>
                </a:solidFill>
                <a:latin typeface="黑体" panose="02010609060101010101" pitchFamily="49" charset="-122"/>
                <a:ea typeface="黑体" panose="02010609060101010101" pitchFamily="49" charset="-122"/>
              </a:rPr>
              <a:t>几十米分辨率</a:t>
            </a:r>
          </a:p>
        </p:txBody>
      </p:sp>
      <p:pic>
        <p:nvPicPr>
          <p:cNvPr id="67" name="Picture 2" descr="C:\Users\Aiolos\Desktop\图片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77538" y="3796891"/>
            <a:ext cx="1221553" cy="691513"/>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902" r="2492"/>
          <a:stretch/>
        </p:blipFill>
        <p:spPr bwMode="auto">
          <a:xfrm>
            <a:off x="7959867" y="4521394"/>
            <a:ext cx="1339225" cy="747381"/>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3" descr="C:\Users\Aiolos\Desktop\图2.jpg.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57567" y="5225938"/>
            <a:ext cx="1484557" cy="658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0483701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447216" y="834022"/>
            <a:ext cx="9137848" cy="1863459"/>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342900" indent="-342900" algn="just">
              <a:lnSpc>
                <a:spcPct val="150000"/>
              </a:lnSpc>
              <a:buFont typeface="Wingdings" panose="05000000000000000000"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cs typeface="方正大黑简体"/>
              </a:rPr>
              <a:t>针对新能源资源多尺度系统性预报误差的动力统计混合订正方法</a:t>
            </a:r>
            <a:endParaRPr lang="en-US" altLang="zh-CN" sz="2000" dirty="0">
              <a:solidFill>
                <a:prstClr val="black"/>
              </a:solidFill>
              <a:latin typeface="微软雅黑" panose="020B0503020204020204" pitchFamily="34" charset="-122"/>
              <a:ea typeface="微软雅黑" panose="020B0503020204020204" pitchFamily="34" charset="-122"/>
              <a:cs typeface="方正大黑简体"/>
            </a:endParaRPr>
          </a:p>
          <a:p>
            <a:pPr algn="just">
              <a:lnSpc>
                <a:spcPct val="150000"/>
              </a:lnSpc>
              <a:spcBef>
                <a:spcPct val="0"/>
              </a:spcBef>
            </a:pPr>
            <a:r>
              <a:rPr lang="zh-CN" altLang="en-US" dirty="0">
                <a:solidFill>
                  <a:prstClr val="black"/>
                </a:solidFill>
                <a:latin typeface="微软雅黑" panose="020B0503020204020204" pitchFamily="34" charset="-122"/>
                <a:ea typeface="微软雅黑" panose="020B0503020204020204" pitchFamily="34" charset="-122"/>
                <a:cs typeface="方正大黑简体"/>
              </a:rPr>
              <a:t>在进行资源动力模拟的不同时间阶段，使用多尺度模态分解方法分析各时间阶段的多尺度预报误差，并对不同尺度的误差分别进行订正，订正完毕后继续下一阶段的动力模拟预报，由此降低资源各尺度的预报误差。</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p:txBody>
      </p:sp>
      <p:sp>
        <p:nvSpPr>
          <p:cNvPr id="40" name="灯片编号占位符 3"/>
          <p:cNvSpPr>
            <a:spLocks noGrp="1"/>
          </p:cNvSpPr>
          <p:nvPr>
            <p:ph type="sldNum" sz="quarter" idx="12"/>
          </p:nvPr>
        </p:nvSpPr>
        <p:spPr>
          <a:xfrm>
            <a:off x="7355317" y="6376244"/>
            <a:ext cx="2057400" cy="365125"/>
          </a:xfrm>
        </p:spPr>
        <p:txBody>
          <a:bodyPr/>
          <a:lstStyle/>
          <a:p>
            <a:fld id="{C6355CCA-CD05-4730-BA4A-81344BD57DCB}" type="slidenum">
              <a:rPr lang="zh-CN" altLang="en-US" smtClean="0">
                <a:solidFill>
                  <a:prstClr val="black">
                    <a:tint val="75000"/>
                  </a:prstClr>
                </a:solidFill>
              </a:rPr>
              <a:pPr/>
              <a:t>14</a:t>
            </a:fld>
            <a:endParaRPr lang="zh-CN" altLang="en-US" dirty="0">
              <a:solidFill>
                <a:prstClr val="black">
                  <a:tint val="75000"/>
                </a:prstClr>
              </a:solidFill>
            </a:endParaRPr>
          </a:p>
        </p:txBody>
      </p:sp>
      <p:pic>
        <p:nvPicPr>
          <p:cNvPr id="41" name="图片 40"/>
          <p:cNvPicPr/>
          <p:nvPr/>
        </p:nvPicPr>
        <p:blipFill>
          <a:blip r:embed="rId3">
            <a:extLst>
              <a:ext uri="{28A0092B-C50C-407E-A947-70E740481C1C}">
                <a14:useLocalDpi xmlns:a14="http://schemas.microsoft.com/office/drawing/2010/main" val="0"/>
              </a:ext>
            </a:extLst>
          </a:blip>
          <a:stretch>
            <a:fillRect/>
          </a:stretch>
        </p:blipFill>
        <p:spPr bwMode="auto">
          <a:xfrm>
            <a:off x="4588574" y="3328690"/>
            <a:ext cx="4825365" cy="2068258"/>
          </a:xfrm>
          <a:prstGeom prst="rect">
            <a:avLst/>
          </a:prstGeom>
          <a:noFill/>
          <a:ln>
            <a:noFill/>
          </a:ln>
        </p:spPr>
      </p:pic>
      <p:pic>
        <p:nvPicPr>
          <p:cNvPr id="42" name="图片 41"/>
          <p:cNvPicPr/>
          <p:nvPr/>
        </p:nvPicPr>
        <p:blipFill rotWithShape="1">
          <a:blip r:embed="rId4" cstate="print">
            <a:extLst>
              <a:ext uri="{28A0092B-C50C-407E-A947-70E740481C1C}">
                <a14:useLocalDpi xmlns:a14="http://schemas.microsoft.com/office/drawing/2010/main" val="0"/>
              </a:ext>
            </a:extLst>
          </a:blip>
          <a:srcRect l="8659" t="55140" r="7629" b="18448"/>
          <a:stretch/>
        </p:blipFill>
        <p:spPr bwMode="auto">
          <a:xfrm>
            <a:off x="533401" y="3328690"/>
            <a:ext cx="3505200" cy="514414"/>
          </a:xfrm>
          <a:prstGeom prst="rect">
            <a:avLst/>
          </a:prstGeom>
          <a:ln>
            <a:noFill/>
          </a:ln>
          <a:extLst>
            <a:ext uri="{53640926-AAD7-44d8-BBD7-CCE9431645EC}">
              <a14:shadowObscured xmlns:a14="http://schemas.microsoft.com/office/drawing/2010/main" xmlns=""/>
            </a:ext>
          </a:extLst>
        </p:spPr>
      </p:pic>
      <p:pic>
        <p:nvPicPr>
          <p:cNvPr id="43" name="图片 42"/>
          <p:cNvPicPr/>
          <p:nvPr/>
        </p:nvPicPr>
        <p:blipFill rotWithShape="1">
          <a:blip r:embed="rId5" cstate="print">
            <a:extLst>
              <a:ext uri="{28A0092B-C50C-407E-A947-70E740481C1C}">
                <a14:useLocalDpi xmlns:a14="http://schemas.microsoft.com/office/drawing/2010/main" val="0"/>
              </a:ext>
            </a:extLst>
          </a:blip>
          <a:srcRect l="5154" t="5557" r="7423" b="3210"/>
          <a:stretch/>
        </p:blipFill>
        <p:spPr bwMode="auto">
          <a:xfrm>
            <a:off x="439992" y="4266077"/>
            <a:ext cx="3598609" cy="1259523"/>
          </a:xfrm>
          <a:prstGeom prst="rect">
            <a:avLst/>
          </a:prstGeom>
          <a:ln>
            <a:noFill/>
          </a:ln>
          <a:extLst>
            <a:ext uri="{53640926-AAD7-44d8-BBD7-CCE9431645EC}">
              <a14:shadowObscured xmlns:a14="http://schemas.microsoft.com/office/drawing/2010/main" xmlns=""/>
            </a:ext>
          </a:extLst>
        </p:spPr>
      </p:pic>
      <p:sp>
        <p:nvSpPr>
          <p:cNvPr id="44" name="右箭头 43">
            <a:extLst>
              <a:ext uri="{FF2B5EF4-FFF2-40B4-BE49-F238E27FC236}">
                <a16:creationId xmlns:a16="http://schemas.microsoft.com/office/drawing/2014/main" id="{BB5AF2B0-F2AE-974D-B28B-499B2C098526}"/>
              </a:ext>
            </a:extLst>
          </p:cNvPr>
          <p:cNvSpPr/>
          <p:nvPr/>
        </p:nvSpPr>
        <p:spPr>
          <a:xfrm rot="5400000">
            <a:off x="2184076" y="3875042"/>
            <a:ext cx="345807" cy="281937"/>
          </a:xfrm>
          <a:prstGeom prst="rightArrow">
            <a:avLst/>
          </a:prstGeom>
          <a:solidFill>
            <a:srgbClr val="FA7100"/>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5" name="文本框 44"/>
          <p:cNvSpPr txBox="1"/>
          <p:nvPr/>
        </p:nvSpPr>
        <p:spPr>
          <a:xfrm>
            <a:off x="2503042" y="3765627"/>
            <a:ext cx="1212831" cy="461665"/>
          </a:xfrm>
          <a:prstGeom prst="rect">
            <a:avLst/>
          </a:prstGeom>
          <a:noFill/>
        </p:spPr>
        <p:txBody>
          <a:bodyPr wrap="square" rtlCol="0">
            <a:spAutoFit/>
          </a:bodyPr>
          <a:lstStyle/>
          <a:p>
            <a:r>
              <a:rPr lang="zh-CN" altLang="en-US" sz="1200" dirty="0">
                <a:latin typeface="黑体" panose="02010609060101010101" pitchFamily="49" charset="-122"/>
                <a:ea typeface="黑体" panose="02010609060101010101" pitchFamily="49" charset="-122"/>
              </a:rPr>
              <a:t>多尺度经验模态分解（</a:t>
            </a:r>
            <a:r>
              <a:rPr lang="en-US" altLang="zh-CN" sz="1200" dirty="0">
                <a:latin typeface="黑体" panose="02010609060101010101" pitchFamily="49" charset="-122"/>
                <a:ea typeface="黑体" panose="02010609060101010101" pitchFamily="49" charset="-122"/>
              </a:rPr>
              <a:t>EMD</a:t>
            </a:r>
            <a:r>
              <a:rPr lang="zh-CN" altLang="en-US" sz="1200" dirty="0">
                <a:latin typeface="黑体" panose="02010609060101010101" pitchFamily="49" charset="-122"/>
                <a:ea typeface="黑体" panose="02010609060101010101" pitchFamily="49" charset="-122"/>
              </a:rPr>
              <a:t>）</a:t>
            </a:r>
          </a:p>
        </p:txBody>
      </p:sp>
      <p:sp>
        <p:nvSpPr>
          <p:cNvPr id="46" name="右箭头 45">
            <a:extLst>
              <a:ext uri="{FF2B5EF4-FFF2-40B4-BE49-F238E27FC236}">
                <a16:creationId xmlns:a16="http://schemas.microsoft.com/office/drawing/2014/main" id="{BB5AF2B0-F2AE-974D-B28B-499B2C098526}"/>
              </a:ext>
            </a:extLst>
          </p:cNvPr>
          <p:cNvSpPr/>
          <p:nvPr/>
        </p:nvSpPr>
        <p:spPr>
          <a:xfrm>
            <a:off x="4038601" y="3828138"/>
            <a:ext cx="549972" cy="281937"/>
          </a:xfrm>
          <a:prstGeom prst="rightArrow">
            <a:avLst/>
          </a:prstGeom>
          <a:solidFill>
            <a:srgbClr val="FA7100"/>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7" name="文本框 46"/>
          <p:cNvSpPr txBox="1"/>
          <p:nvPr/>
        </p:nvSpPr>
        <p:spPr>
          <a:xfrm>
            <a:off x="3963301" y="4175104"/>
            <a:ext cx="657547" cy="1200329"/>
          </a:xfrm>
          <a:prstGeom prst="rect">
            <a:avLst/>
          </a:prstGeom>
          <a:noFill/>
        </p:spPr>
        <p:txBody>
          <a:bodyPr wrap="square" rtlCol="0">
            <a:spAutoFit/>
          </a:bodyPr>
          <a:lstStyle/>
          <a:p>
            <a:r>
              <a:rPr lang="zh-CN" altLang="en-US" sz="1200" dirty="0">
                <a:latin typeface="黑体" panose="02010609060101010101" pitchFamily="49" charset="-122"/>
                <a:ea typeface="黑体" panose="02010609060101010101" pitchFamily="49" charset="-122"/>
              </a:rPr>
              <a:t>分析模式初始场，进行多尺度混合订正</a:t>
            </a:r>
          </a:p>
        </p:txBody>
      </p:sp>
    </p:spTree>
    <p:extLst>
      <p:ext uri="{BB962C8B-B14F-4D97-AF65-F5344CB8AC3E}">
        <p14:creationId xmlns:p14="http://schemas.microsoft.com/office/powerpoint/2010/main" val="299562948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txBox="1">
            <a:spLocks/>
          </p:cNvSpPr>
          <p:nvPr/>
        </p:nvSpPr>
        <p:spPr>
          <a:xfrm>
            <a:off x="194046" y="-80682"/>
            <a:ext cx="4866685"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效果</a:t>
            </a:r>
            <a:endParaRPr sz="3200" dirty="0">
              <a:ln w="11430">
                <a:solidFill>
                  <a:sysClr val="window" lastClr="FFFFFF"/>
                </a:solidFill>
              </a:ln>
            </a:endParaRPr>
          </a:p>
        </p:txBody>
      </p:sp>
      <p:grpSp>
        <p:nvGrpSpPr>
          <p:cNvPr id="37891" name="组合 1"/>
          <p:cNvGrpSpPr>
            <a:grpSpLocks/>
          </p:cNvGrpSpPr>
          <p:nvPr/>
        </p:nvGrpSpPr>
        <p:grpSpPr bwMode="auto">
          <a:xfrm>
            <a:off x="340281" y="769545"/>
            <a:ext cx="3944938" cy="5721790"/>
            <a:chOff x="385763" y="947133"/>
            <a:chExt cx="8382000" cy="1899413"/>
          </a:xfrm>
        </p:grpSpPr>
        <p:sp>
          <p:nvSpPr>
            <p:cNvPr id="62" name="圆角矩形 61"/>
            <p:cNvSpPr/>
            <p:nvPr/>
          </p:nvSpPr>
          <p:spPr>
            <a:xfrm>
              <a:off x="385763" y="947133"/>
              <a:ext cx="8382000" cy="1899413"/>
            </a:xfrm>
            <a:prstGeom prst="roundRect">
              <a:avLst>
                <a:gd name="adj" fmla="val 3030"/>
              </a:avLst>
            </a:prstGeom>
            <a:solidFill>
              <a:sysClr val="window" lastClr="FFFFFF">
                <a:alpha val="0"/>
              </a:sysClr>
            </a:solidFill>
            <a:ln w="12700" cap="flat" cmpd="sng" algn="ctr">
              <a:solidFill>
                <a:srgbClr val="A5A5A5">
                  <a:lumMod val="60000"/>
                  <a:lumOff val="40000"/>
                </a:srgbClr>
              </a:solidFill>
              <a:prstDash val="solid"/>
              <a:miter lim="800000"/>
            </a:ln>
            <a:effectLst>
              <a:outerShdw blurRad="25400" dist="25400" dir="18900000" algn="bl" rotWithShape="0">
                <a:prstClr val="black">
                  <a:alpha val="60000"/>
                </a:prstClr>
              </a:outerShdw>
            </a:effectLst>
          </p:spPr>
          <p:txBody>
            <a:bodyPr anchor="ctr"/>
            <a:lstStyle/>
            <a:p>
              <a:pPr algn="just" eaLnBrk="1" fontAlgn="auto" hangingPunct="1">
                <a:lnSpc>
                  <a:spcPct val="130000"/>
                </a:lnSpc>
                <a:spcBef>
                  <a:spcPts val="0"/>
                </a:spcBef>
                <a:spcAft>
                  <a:spcPts val="0"/>
                </a:spcAft>
                <a:defRPr/>
              </a:pPr>
              <a:endParaRPr lang="zh-CN" altLang="en-US" sz="2000" b="1" kern="0" dirty="0">
                <a:solidFill>
                  <a:srgbClr val="44546A"/>
                </a:solidFill>
                <a:latin typeface="微软雅黑" pitchFamily="34" charset="-122"/>
                <a:ea typeface="微软雅黑" pitchFamily="34" charset="-122"/>
              </a:endParaRPr>
            </a:p>
          </p:txBody>
        </p:sp>
        <p:sp>
          <p:nvSpPr>
            <p:cNvPr id="37926" name="矩形 3"/>
            <p:cNvSpPr>
              <a:spLocks noChangeArrowheads="1"/>
            </p:cNvSpPr>
            <p:nvPr/>
          </p:nvSpPr>
          <p:spPr bwMode="auto">
            <a:xfrm>
              <a:off x="464742" y="983350"/>
              <a:ext cx="8207953" cy="1786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914400" eaLnBrk="1">
                <a:lnSpc>
                  <a:spcPct val="125000"/>
                </a:lnSpc>
                <a:buClr>
                  <a:srgbClr val="006666"/>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选择新疆阿拉山口地区风电场和光伏电站密集地区进行算例分析。模拟时间为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2015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日至</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2015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日。</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eaLnBrk="1">
                <a:lnSpc>
                  <a:spcPct val="125000"/>
                </a:lnSpc>
                <a:buClr>
                  <a:srgbClr val="006666"/>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采用研发的多尺度新能源资源数值预报系统进行预报（优化后），同时采用一般方法进行预报（优化前）。</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eaLnBrk="1">
                <a:lnSpc>
                  <a:spcPct val="125000"/>
                </a:lnSpc>
                <a:buClr>
                  <a:srgbClr val="006666"/>
                </a:buClr>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个风电场的风速相关系数平均提升</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8.9%</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，均方根误差平均降低</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26.1%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eaLnBrk="1">
                <a:lnSpc>
                  <a:spcPct val="125000"/>
                </a:lnSpc>
                <a:buClr>
                  <a:srgbClr val="006666"/>
                </a:buClr>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个光伏电站的辐照度相关系数平均提升</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5.4%</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，均方根误差平均降低</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29.9%</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892" name="灯片编号占位符 3"/>
          <p:cNvSpPr>
            <a:spLocks noGrp="1"/>
          </p:cNvSpPr>
          <p:nvPr>
            <p:ph type="sldNum" sz="quarter" idx="12"/>
          </p:nvPr>
        </p:nvSpPr>
        <p:spPr bwMode="auto">
          <a:xfrm>
            <a:off x="7582352" y="6150085"/>
            <a:ext cx="222885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A9EB4D-95A0-43A4-8A5D-28A07DFF2315}" type="slidenum">
              <a:rPr lang="zh-CN" altLang="en-US">
                <a:latin typeface="Times New Roman" panose="02020603050405020304" pitchFamily="18" charset="0"/>
              </a:rPr>
              <a:pPr/>
              <a:t>15</a:t>
            </a:fld>
            <a:endParaRPr lang="zh-CN" altLang="en-US">
              <a:latin typeface="Times New Roman" panose="02020603050405020304" pitchFamily="18" charset="0"/>
            </a:endParaRPr>
          </a:p>
        </p:txBody>
      </p:sp>
      <p:graphicFrame>
        <p:nvGraphicFramePr>
          <p:cNvPr id="2" name="表格 1"/>
          <p:cNvGraphicFramePr>
            <a:graphicFrameLocks noGrp="1"/>
          </p:cNvGraphicFramePr>
          <p:nvPr/>
        </p:nvGraphicFramePr>
        <p:xfrm>
          <a:off x="4428548" y="972549"/>
          <a:ext cx="5219700" cy="1693993"/>
        </p:xfrm>
        <a:graphic>
          <a:graphicData uri="http://schemas.openxmlformats.org/drawingml/2006/table">
            <a:tbl>
              <a:tblPr firstRow="1" firstCol="1" bandRow="1">
                <a:tableStyleId>{5C22544A-7EE6-4342-B048-85BDC9FD1C3A}</a:tableStyleId>
              </a:tblPr>
              <a:tblGrid>
                <a:gridCol w="810063">
                  <a:extLst>
                    <a:ext uri="{9D8B030D-6E8A-4147-A177-3AD203B41FA5}">
                      <a16:colId xmlns:a16="http://schemas.microsoft.com/office/drawing/2014/main" val="20000"/>
                    </a:ext>
                  </a:extLst>
                </a:gridCol>
                <a:gridCol w="900211">
                  <a:extLst>
                    <a:ext uri="{9D8B030D-6E8A-4147-A177-3AD203B41FA5}">
                      <a16:colId xmlns:a16="http://schemas.microsoft.com/office/drawing/2014/main" val="20001"/>
                    </a:ext>
                  </a:extLst>
                </a:gridCol>
                <a:gridCol w="1080507">
                  <a:extLst>
                    <a:ext uri="{9D8B030D-6E8A-4147-A177-3AD203B41FA5}">
                      <a16:colId xmlns:a16="http://schemas.microsoft.com/office/drawing/2014/main" val="20002"/>
                    </a:ext>
                  </a:extLst>
                </a:gridCol>
                <a:gridCol w="1116262">
                  <a:extLst>
                    <a:ext uri="{9D8B030D-6E8A-4147-A177-3AD203B41FA5}">
                      <a16:colId xmlns:a16="http://schemas.microsoft.com/office/drawing/2014/main" val="20003"/>
                    </a:ext>
                  </a:extLst>
                </a:gridCol>
                <a:gridCol w="1312657">
                  <a:extLst>
                    <a:ext uri="{9D8B030D-6E8A-4147-A177-3AD203B41FA5}">
                      <a16:colId xmlns:a16="http://schemas.microsoft.com/office/drawing/2014/main" val="20004"/>
                    </a:ext>
                  </a:extLst>
                </a:gridCol>
              </a:tblGrid>
              <a:tr h="180975">
                <a:tc rowSpan="2">
                  <a:txBody>
                    <a:bodyPr/>
                    <a:lstStyle/>
                    <a:p>
                      <a:pPr marL="0" indent="0" algn="l">
                        <a:lnSpc>
                          <a:spcPct val="150000"/>
                        </a:lnSpc>
                        <a:spcAft>
                          <a:spcPts val="0"/>
                        </a:spcAft>
                      </a:pPr>
                      <a:r>
                        <a:rPr lang="zh-CN" sz="1200" kern="100" dirty="0">
                          <a:effectLst/>
                          <a:latin typeface="微软雅黑" panose="020B0503020204020204" pitchFamily="34" charset="-122"/>
                          <a:ea typeface="微软雅黑" panose="020B0503020204020204" pitchFamily="34" charset="-122"/>
                        </a:rPr>
                        <a:t>测风塔</a:t>
                      </a:r>
                      <a:r>
                        <a:rPr lang="en-US" sz="1200" kern="100" dirty="0">
                          <a:effectLst/>
                          <a:latin typeface="微软雅黑" panose="020B0503020204020204" pitchFamily="34" charset="-122"/>
                          <a:ea typeface="微软雅黑" panose="020B0503020204020204" pitchFamily="34" charset="-122"/>
                        </a:rPr>
                        <a:t>ID</a:t>
                      </a:r>
                    </a:p>
                  </a:txBody>
                  <a:tcPr marL="68580" marR="68580" marT="0" marB="0" anchor="ctr"/>
                </a:tc>
                <a:tc gridSpan="2">
                  <a:txBody>
                    <a:bodyPr/>
                    <a:lstStyle/>
                    <a:p>
                      <a:pPr indent="355600" algn="ctr">
                        <a:lnSpc>
                          <a:spcPct val="150000"/>
                        </a:lnSpc>
                        <a:spcAft>
                          <a:spcPts val="0"/>
                        </a:spcAft>
                      </a:pPr>
                      <a:r>
                        <a:rPr lang="zh-CN" sz="1200" kern="100" dirty="0">
                          <a:effectLst/>
                          <a:latin typeface="微软雅黑" panose="020B0503020204020204" pitchFamily="34" charset="-122"/>
                          <a:ea typeface="微软雅黑" panose="020B0503020204020204" pitchFamily="34" charset="-122"/>
                        </a:rPr>
                        <a:t>优化前的误差</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tc gridSpan="2">
                  <a:txBody>
                    <a:bodyPr/>
                    <a:lstStyle/>
                    <a:p>
                      <a:pPr indent="355600" algn="ctr">
                        <a:lnSpc>
                          <a:spcPct val="150000"/>
                        </a:lnSpc>
                        <a:spcAft>
                          <a:spcPts val="0"/>
                        </a:spcAft>
                      </a:pPr>
                      <a:r>
                        <a:rPr lang="zh-CN" sz="1200" kern="100">
                          <a:effectLst/>
                          <a:latin typeface="微软雅黑" panose="020B0503020204020204" pitchFamily="34" charset="-122"/>
                          <a:ea typeface="微软雅黑" panose="020B0503020204020204" pitchFamily="34" charset="-122"/>
                        </a:rPr>
                        <a:t>优化后的误差</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180975">
                <a:tc vMerge="1">
                  <a:txBody>
                    <a:bodyPr/>
                    <a:lstStyle/>
                    <a:p>
                      <a:pPr indent="355600" algn="l">
                        <a:lnSpc>
                          <a:spcPct val="150000"/>
                        </a:lnSpc>
                        <a:spcAft>
                          <a:spcPts val="0"/>
                        </a:spcAft>
                      </a:pP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b"/>
                </a:tc>
                <a:tc>
                  <a:txBody>
                    <a:bodyPr/>
                    <a:lstStyle/>
                    <a:p>
                      <a:pPr indent="304800" algn="l">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1590" algn="l">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RMSE</a:t>
                      </a:r>
                      <a:r>
                        <a:rPr lang="zh-CN" sz="1200" kern="100" dirty="0">
                          <a:effectLst/>
                          <a:latin typeface="微软雅黑" panose="020B0503020204020204" pitchFamily="34" charset="-122"/>
                          <a:ea typeface="微软雅黑" panose="020B0503020204020204" pitchFamily="34" charset="-122"/>
                        </a:rPr>
                        <a:t>（</a:t>
                      </a:r>
                      <a:r>
                        <a:rPr lang="en-US" sz="1200" kern="100" dirty="0">
                          <a:effectLst/>
                          <a:latin typeface="微软雅黑" panose="020B0503020204020204" pitchFamily="34" charset="-122"/>
                          <a:ea typeface="微软雅黑" panose="020B0503020204020204" pitchFamily="34" charset="-122"/>
                        </a:rPr>
                        <a:t>m/s</a:t>
                      </a:r>
                      <a:r>
                        <a:rPr lang="zh-CN" sz="12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l">
                        <a:lnSpc>
                          <a:spcPct val="150000"/>
                        </a:lnSpc>
                        <a:spcAft>
                          <a:spcPts val="0"/>
                        </a:spcAft>
                      </a:pPr>
                      <a:r>
                        <a:rPr lang="en-US" sz="1200" kern="100">
                          <a:effectLst/>
                          <a:latin typeface="微软雅黑" panose="020B0503020204020204" pitchFamily="34" charset="-122"/>
                          <a:ea typeface="微软雅黑" panose="020B0503020204020204" pitchFamily="34" charset="-122"/>
                        </a:rPr>
                        <a:t>R</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RMSE</a:t>
                      </a:r>
                      <a:r>
                        <a:rPr lang="zh-CN" sz="1200" kern="100" dirty="0">
                          <a:effectLst/>
                          <a:latin typeface="微软雅黑" panose="020B0503020204020204" pitchFamily="34" charset="-122"/>
                          <a:ea typeface="微软雅黑" panose="020B0503020204020204" pitchFamily="34" charset="-122"/>
                        </a:rPr>
                        <a:t>（</a:t>
                      </a:r>
                      <a:r>
                        <a:rPr lang="en-US" sz="1200" kern="100" dirty="0">
                          <a:effectLst/>
                          <a:latin typeface="微软雅黑" panose="020B0503020204020204" pitchFamily="34" charset="-122"/>
                          <a:ea typeface="微软雅黑" panose="020B0503020204020204" pitchFamily="34" charset="-122"/>
                        </a:rPr>
                        <a:t>m/s</a:t>
                      </a:r>
                      <a:r>
                        <a:rPr lang="zh-CN" sz="12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0.726</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2.647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0.783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1.760</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0.672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3.752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0.731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2.540</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0.683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3.262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0.747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2.382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0.613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3.281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0.686</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2.522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0.647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3.661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0.692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3.124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graphicFrame>
        <p:nvGraphicFramePr>
          <p:cNvPr id="5" name="表格 4"/>
          <p:cNvGraphicFramePr>
            <a:graphicFrameLocks noGrp="1"/>
          </p:cNvGraphicFramePr>
          <p:nvPr/>
        </p:nvGraphicFramePr>
        <p:xfrm>
          <a:off x="4416929" y="3217608"/>
          <a:ext cx="5282004" cy="1784612"/>
        </p:xfrm>
        <a:graphic>
          <a:graphicData uri="http://schemas.openxmlformats.org/drawingml/2006/table">
            <a:tbl>
              <a:tblPr firstRow="1" firstCol="1" bandRow="1">
                <a:tableStyleId>{5C22544A-7EE6-4342-B048-85BDC9FD1C3A}</a:tableStyleId>
              </a:tblPr>
              <a:tblGrid>
                <a:gridCol w="882126">
                  <a:extLst>
                    <a:ext uri="{9D8B030D-6E8A-4147-A177-3AD203B41FA5}">
                      <a16:colId xmlns:a16="http://schemas.microsoft.com/office/drawing/2014/main" val="20000"/>
                    </a:ext>
                  </a:extLst>
                </a:gridCol>
                <a:gridCol w="925158">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gridCol w="796066">
                  <a:extLst>
                    <a:ext uri="{9D8B030D-6E8A-4147-A177-3AD203B41FA5}">
                      <a16:colId xmlns:a16="http://schemas.microsoft.com/office/drawing/2014/main" val="20003"/>
                    </a:ext>
                  </a:extLst>
                </a:gridCol>
                <a:gridCol w="1398494">
                  <a:extLst>
                    <a:ext uri="{9D8B030D-6E8A-4147-A177-3AD203B41FA5}">
                      <a16:colId xmlns:a16="http://schemas.microsoft.com/office/drawing/2014/main" val="20004"/>
                    </a:ext>
                  </a:extLst>
                </a:gridCol>
              </a:tblGrid>
              <a:tr h="0">
                <a:tc rowSpan="2">
                  <a:txBody>
                    <a:bodyPr/>
                    <a:lstStyle/>
                    <a:p>
                      <a:pPr marL="0" indent="0" algn="just">
                        <a:lnSpc>
                          <a:spcPct val="150000"/>
                        </a:lnSpc>
                        <a:spcAft>
                          <a:spcPts val="0"/>
                        </a:spcAft>
                      </a:pPr>
                      <a:r>
                        <a:rPr lang="zh-CN" altLang="en-US" sz="1200" kern="100" dirty="0">
                          <a:effectLst/>
                          <a:latin typeface="微软雅黑" panose="020B0503020204020204" pitchFamily="34" charset="-122"/>
                          <a:ea typeface="微软雅黑" panose="020B0503020204020204" pitchFamily="34" charset="-122"/>
                        </a:rPr>
                        <a:t>气象</a:t>
                      </a:r>
                      <a:r>
                        <a:rPr lang="zh-CN" sz="1200" kern="100" dirty="0">
                          <a:effectLst/>
                          <a:latin typeface="微软雅黑" panose="020B0503020204020204" pitchFamily="34" charset="-122"/>
                          <a:ea typeface="微软雅黑" panose="020B0503020204020204" pitchFamily="34" charset="-122"/>
                        </a:rPr>
                        <a:t>站</a:t>
                      </a:r>
                      <a:r>
                        <a:rPr lang="en-US" sz="1200" kern="100" dirty="0">
                          <a:effectLst/>
                          <a:latin typeface="微软雅黑" panose="020B0503020204020204" pitchFamily="34" charset="-122"/>
                          <a:ea typeface="微软雅黑" panose="020B0503020204020204" pitchFamily="34" charset="-122"/>
                        </a:rPr>
                        <a:t>ID</a:t>
                      </a:r>
                    </a:p>
                  </a:txBody>
                  <a:tcPr marL="45326" marR="45326" marT="0" marB="0" anchor="ctr"/>
                </a:tc>
                <a:tc gridSpan="2">
                  <a:txBody>
                    <a:bodyPr/>
                    <a:lstStyle/>
                    <a:p>
                      <a:pPr marL="0" indent="0" algn="ctr">
                        <a:lnSpc>
                          <a:spcPct val="150000"/>
                        </a:lnSpc>
                        <a:spcAft>
                          <a:spcPts val="0"/>
                        </a:spcAft>
                      </a:pPr>
                      <a:r>
                        <a:rPr lang="zh-CN" sz="1200" kern="100" dirty="0">
                          <a:effectLst/>
                          <a:latin typeface="微软雅黑" panose="020B0503020204020204" pitchFamily="34" charset="-122"/>
                          <a:ea typeface="微软雅黑" panose="020B0503020204020204" pitchFamily="34" charset="-122"/>
                        </a:rPr>
                        <a:t>优化前的误差</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hMerge="1">
                  <a:txBody>
                    <a:bodyPr/>
                    <a:lstStyle/>
                    <a:p>
                      <a:endParaRPr lang="zh-CN" altLang="en-US"/>
                    </a:p>
                  </a:txBody>
                  <a:tcPr/>
                </a:tc>
                <a:tc gridSpan="2">
                  <a:txBody>
                    <a:bodyPr/>
                    <a:lstStyle/>
                    <a:p>
                      <a:pPr marL="0" indent="0" algn="ctr">
                        <a:lnSpc>
                          <a:spcPct val="150000"/>
                        </a:lnSpc>
                        <a:spcAft>
                          <a:spcPts val="0"/>
                        </a:spcAft>
                      </a:pPr>
                      <a:r>
                        <a:rPr lang="zh-CN" sz="1200" kern="100" dirty="0">
                          <a:effectLst/>
                          <a:latin typeface="微软雅黑" panose="020B0503020204020204" pitchFamily="34" charset="-122"/>
                          <a:ea typeface="微软雅黑" panose="020B0503020204020204" pitchFamily="34" charset="-122"/>
                        </a:rPr>
                        <a:t>优化后的误差</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hMerge="1">
                  <a:txBody>
                    <a:bodyPr/>
                    <a:lstStyle/>
                    <a:p>
                      <a:endParaRPr lang="zh-CN" altLang="en-US"/>
                    </a:p>
                  </a:txBody>
                  <a:tcPr/>
                </a:tc>
                <a:extLst>
                  <a:ext uri="{0D108BD9-81ED-4DB2-BD59-A6C34878D82A}">
                    <a16:rowId xmlns:a16="http://schemas.microsoft.com/office/drawing/2014/main" val="10000"/>
                  </a:ext>
                </a:extLst>
              </a:tr>
              <a:tr h="387298">
                <a:tc vMerge="1">
                  <a:txBody>
                    <a:bodyPr/>
                    <a:lstStyle/>
                    <a:p>
                      <a:pPr indent="355600" algn="just">
                        <a:lnSpc>
                          <a:spcPct val="150000"/>
                        </a:lnSpc>
                        <a:spcAft>
                          <a:spcPts val="0"/>
                        </a:spcAft>
                      </a:pPr>
                      <a:endParaRPr lang="zh-CN" sz="900" kern="100" dirty="0">
                        <a:effectLst/>
                        <a:latin typeface="仿宋" panose="02010609060101010101" pitchFamily="49" charset="-122"/>
                        <a:ea typeface="仿宋" panose="02010609060101010101" pitchFamily="49" charset="-122"/>
                        <a:cs typeface="Times New Roman" panose="02020603050405020304" pitchFamily="18" charset="0"/>
                      </a:endParaRPr>
                    </a:p>
                  </a:txBody>
                  <a:tcPr marL="45326" marR="45326" marT="0" marB="0" anchor="b"/>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marL="0" indent="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RMSE</a:t>
                      </a:r>
                      <a:r>
                        <a:rPr lang="zh-CN" sz="1200" kern="100" dirty="0">
                          <a:effectLst/>
                          <a:latin typeface="微软雅黑" panose="020B0503020204020204" pitchFamily="34" charset="-122"/>
                          <a:ea typeface="微软雅黑" panose="020B0503020204020204" pitchFamily="34" charset="-122"/>
                        </a:rPr>
                        <a:t>（</a:t>
                      </a:r>
                      <a:r>
                        <a:rPr lang="en-US" sz="1200" kern="100" dirty="0">
                          <a:effectLst/>
                          <a:latin typeface="微软雅黑" panose="020B0503020204020204" pitchFamily="34" charset="-122"/>
                          <a:ea typeface="微软雅黑" panose="020B0503020204020204" pitchFamily="34" charset="-122"/>
                        </a:rPr>
                        <a:t>W/m</a:t>
                      </a:r>
                      <a:r>
                        <a:rPr lang="en-US" sz="1200" kern="100" baseline="30000" dirty="0">
                          <a:effectLst/>
                          <a:latin typeface="微软雅黑" panose="020B0503020204020204" pitchFamily="34" charset="-122"/>
                          <a:ea typeface="微软雅黑" panose="020B0503020204020204" pitchFamily="34" charset="-122"/>
                        </a:rPr>
                        <a:t>2</a:t>
                      </a:r>
                      <a:r>
                        <a:rPr lang="zh-CN" sz="1200" kern="100" dirty="0">
                          <a:effectLst/>
                          <a:latin typeface="微软雅黑" panose="020B0503020204020204" pitchFamily="34" charset="-122"/>
                          <a:ea typeface="微软雅黑" panose="020B0503020204020204" pitchFamily="34" charset="-122"/>
                        </a:rPr>
                        <a:t>）</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R</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marL="0" indent="0" algn="ctr">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RMSE(W/m</a:t>
                      </a:r>
                      <a:r>
                        <a:rPr lang="en-US" sz="1200" kern="100" baseline="30000" dirty="0">
                          <a:effectLst/>
                          <a:latin typeface="微软雅黑" panose="020B0503020204020204" pitchFamily="34" charset="-122"/>
                          <a:ea typeface="微软雅黑" panose="020B0503020204020204" pitchFamily="34" charset="-122"/>
                        </a:rPr>
                        <a:t>2</a:t>
                      </a:r>
                      <a:r>
                        <a:rPr lang="en-US" sz="1200" kern="100" dirty="0">
                          <a:effectLst/>
                          <a:latin typeface="微软雅黑" panose="020B0503020204020204" pitchFamily="34" charset="-122"/>
                          <a:ea typeface="微软雅黑" panose="020B0503020204020204" pitchFamily="34" charset="-122"/>
                        </a:rPr>
                        <a:t>)</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extLst>
                  <a:ext uri="{0D108BD9-81ED-4DB2-BD59-A6C34878D82A}">
                    <a16:rowId xmlns:a16="http://schemas.microsoft.com/office/drawing/2014/main" val="10001"/>
                  </a:ext>
                </a:extLst>
              </a:tr>
              <a:tr h="38510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0.861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40.6</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0.921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556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30.7</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extLst>
                  <a:ext uri="{0D108BD9-81ED-4DB2-BD59-A6C34878D82A}">
                    <a16:rowId xmlns:a16="http://schemas.microsoft.com/office/drawing/2014/main" val="10002"/>
                  </a:ext>
                </a:extLst>
              </a:tr>
              <a:tr h="38510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0.897</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35.2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0.937</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556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25.4</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extLst>
                  <a:ext uri="{0D108BD9-81ED-4DB2-BD59-A6C34878D82A}">
                    <a16:rowId xmlns:a16="http://schemas.microsoft.com/office/drawing/2014/main" val="10003"/>
                  </a:ext>
                </a:extLst>
              </a:tr>
              <a:tr h="38510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3#</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0.872</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43.7</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0.914</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556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27.3</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extLst>
                  <a:ext uri="{0D108BD9-81ED-4DB2-BD59-A6C34878D82A}">
                    <a16:rowId xmlns:a16="http://schemas.microsoft.com/office/drawing/2014/main" val="10004"/>
                  </a:ext>
                </a:extLst>
              </a:tr>
            </a:tbl>
          </a:graphicData>
        </a:graphic>
      </p:graphicFrame>
      <p:sp>
        <p:nvSpPr>
          <p:cNvPr id="6" name="矩形 5"/>
          <p:cNvSpPr/>
          <p:nvPr/>
        </p:nvSpPr>
        <p:spPr>
          <a:xfrm>
            <a:off x="5664450" y="670703"/>
            <a:ext cx="2339102" cy="338554"/>
          </a:xfrm>
          <a:prstGeom prst="rect">
            <a:avLst/>
          </a:prstGeom>
        </p:spPr>
        <p:txBody>
          <a:bodyPr wrap="none">
            <a:spAutoFit/>
          </a:bodyPr>
          <a:lstStyle/>
          <a:p>
            <a:pPr lvl="0" indent="304800" algn="ctr" defTabSz="914400"/>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风速预报误差统计表</a:t>
            </a:r>
            <a:endParaRPr lang="zh-CN" altLang="en-US" sz="700" dirty="0">
              <a:latin typeface="微软雅黑" panose="020B0503020204020204" pitchFamily="34" charset="-122"/>
              <a:ea typeface="微软雅黑" panose="020B0503020204020204" pitchFamily="34" charset="-122"/>
            </a:endParaRPr>
          </a:p>
        </p:txBody>
      </p:sp>
      <p:sp>
        <p:nvSpPr>
          <p:cNvPr id="17" name="矩形 16"/>
          <p:cNvSpPr/>
          <p:nvPr/>
        </p:nvSpPr>
        <p:spPr>
          <a:xfrm>
            <a:off x="5657590" y="2863805"/>
            <a:ext cx="2544287" cy="338554"/>
          </a:xfrm>
          <a:prstGeom prst="rect">
            <a:avLst/>
          </a:prstGeom>
        </p:spPr>
        <p:txBody>
          <a:bodyPr wrap="none">
            <a:spAutoFit/>
          </a:bodyPr>
          <a:lstStyle/>
          <a:p>
            <a:pPr lvl="0" indent="304800" algn="ctr" defTabSz="914400"/>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辐照度预报误差统计表</a:t>
            </a:r>
            <a:endParaRPr lang="zh-CN" altLang="en-US" sz="7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3"/>
          <a:srcRect b="65346"/>
          <a:stretch/>
        </p:blipFill>
        <p:spPr>
          <a:xfrm>
            <a:off x="4210616" y="4888871"/>
            <a:ext cx="5549019" cy="1880256"/>
          </a:xfrm>
          <a:prstGeom prst="rect">
            <a:avLst/>
          </a:prstGeom>
        </p:spPr>
      </p:pic>
    </p:spTree>
    <p:extLst>
      <p:ext uri="{BB962C8B-B14F-4D97-AF65-F5344CB8AC3E}">
        <p14:creationId xmlns:p14="http://schemas.microsoft.com/office/powerpoint/2010/main" val="126195434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9AB371-CCC1-44C9-8F0B-11A446A1DB11}" type="slidenum">
              <a:rPr lang="zh-CN" altLang="en-US" smtClean="0"/>
              <a:pPr/>
              <a:t>16</a:t>
            </a:fld>
            <a:endParaRPr lang="zh-CN" altLang="en-US"/>
          </a:p>
        </p:txBody>
      </p:sp>
      <p:sp>
        <p:nvSpPr>
          <p:cNvPr id="6" name="矩形 5"/>
          <p:cNvSpPr/>
          <p:nvPr/>
        </p:nvSpPr>
        <p:spPr>
          <a:xfrm>
            <a:off x="462224" y="1783688"/>
            <a:ext cx="8048729" cy="1754326"/>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创新点</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提出了基于数值天气预报模式参数扰动优化的大尺度气候效应模拟方法，并耦合中小尺度模式构建了复杂地形下的资源预报系统，结合多尺度误差订正方法进一步降低了复杂气象环境下极值和波动过程增多引起的预报误差，提升了新能源资源预报的准确性和鲁棒性。</a:t>
            </a:r>
          </a:p>
        </p:txBody>
      </p:sp>
    </p:spTree>
    <p:extLst>
      <p:ext uri="{BB962C8B-B14F-4D97-AF65-F5344CB8AC3E}">
        <p14:creationId xmlns:p14="http://schemas.microsoft.com/office/powerpoint/2010/main" val="18786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组合 1"/>
          <p:cNvGrpSpPr>
            <a:grpSpLocks/>
          </p:cNvGrpSpPr>
          <p:nvPr/>
        </p:nvGrpSpPr>
        <p:grpSpPr bwMode="auto">
          <a:xfrm>
            <a:off x="340282" y="769545"/>
            <a:ext cx="3944938" cy="5721790"/>
            <a:chOff x="385763" y="947133"/>
            <a:chExt cx="8382000" cy="1899413"/>
          </a:xfrm>
        </p:grpSpPr>
        <p:sp>
          <p:nvSpPr>
            <p:cNvPr id="62" name="圆角矩形 61"/>
            <p:cNvSpPr/>
            <p:nvPr/>
          </p:nvSpPr>
          <p:spPr>
            <a:xfrm>
              <a:off x="385763" y="947133"/>
              <a:ext cx="8382000" cy="1899413"/>
            </a:xfrm>
            <a:prstGeom prst="roundRect">
              <a:avLst>
                <a:gd name="adj" fmla="val 3030"/>
              </a:avLst>
            </a:prstGeom>
            <a:solidFill>
              <a:sysClr val="window" lastClr="FFFFFF">
                <a:alpha val="0"/>
              </a:sysClr>
            </a:solidFill>
            <a:ln w="12700" cap="flat" cmpd="sng" algn="ctr">
              <a:solidFill>
                <a:srgbClr val="A5A5A5">
                  <a:lumMod val="60000"/>
                  <a:lumOff val="40000"/>
                </a:srgbClr>
              </a:solidFill>
              <a:prstDash val="solid"/>
              <a:miter lim="800000"/>
            </a:ln>
            <a:effectLst>
              <a:outerShdw blurRad="25400" dist="25400" dir="18900000" algn="bl" rotWithShape="0">
                <a:prstClr val="black">
                  <a:alpha val="60000"/>
                </a:prstClr>
              </a:outerShdw>
            </a:effectLst>
          </p:spPr>
          <p:txBody>
            <a:bodyPr anchor="ctr"/>
            <a:lstStyle/>
            <a:p>
              <a:pPr algn="just" eaLnBrk="1" fontAlgn="auto" hangingPunct="1">
                <a:lnSpc>
                  <a:spcPct val="130000"/>
                </a:lnSpc>
                <a:spcBef>
                  <a:spcPts val="0"/>
                </a:spcBef>
                <a:spcAft>
                  <a:spcPts val="0"/>
                </a:spcAft>
                <a:defRPr/>
              </a:pPr>
              <a:endParaRPr lang="zh-CN" altLang="en-US" sz="2000" b="1" kern="0" dirty="0">
                <a:solidFill>
                  <a:srgbClr val="44546A"/>
                </a:solidFill>
                <a:latin typeface="微软雅黑" pitchFamily="34" charset="-122"/>
                <a:ea typeface="微软雅黑" pitchFamily="34" charset="-122"/>
              </a:endParaRPr>
            </a:p>
          </p:txBody>
        </p:sp>
        <p:sp>
          <p:nvSpPr>
            <p:cNvPr id="37926" name="矩形 3"/>
            <p:cNvSpPr>
              <a:spLocks noChangeArrowheads="1"/>
            </p:cNvSpPr>
            <p:nvPr/>
          </p:nvSpPr>
          <p:spPr bwMode="auto">
            <a:xfrm>
              <a:off x="464743" y="983350"/>
              <a:ext cx="8207953" cy="1635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914400" eaLnBrk="1">
                <a:lnSpc>
                  <a:spcPct val="125000"/>
                </a:lnSpc>
                <a:buClr>
                  <a:srgbClr val="006666"/>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选择新疆阿拉山口地区风电场和光伏电站密集地区进行算例分析。模拟时间为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2015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日至</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2015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日。</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eaLnBrk="1">
                <a:lnSpc>
                  <a:spcPct val="125000"/>
                </a:lnSpc>
                <a:buClr>
                  <a:srgbClr val="006666"/>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采用研发的多尺度新能源资源数值预报系统进行预报（优化后），同时采用一般方法进行预报（优化前）。</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eaLnBrk="1">
                <a:lnSpc>
                  <a:spcPct val="125000"/>
                </a:lnSpc>
                <a:buClr>
                  <a:srgbClr val="006666"/>
                </a:buClr>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个风电场的风速相关系数平均提升</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8.9%</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，均方根误差平均降低</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26.1%</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gn="just" defTabSz="914400" eaLnBrk="1">
                <a:lnSpc>
                  <a:spcPct val="125000"/>
                </a:lnSpc>
                <a:buClr>
                  <a:srgbClr val="006666"/>
                </a:buClr>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个光伏电站的辐照度相关系数平均提升</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5.4%</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，均方根误差平均降低</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29.9%</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892" name="灯片编号占位符 3"/>
          <p:cNvSpPr>
            <a:spLocks noGrp="1"/>
          </p:cNvSpPr>
          <p:nvPr>
            <p:ph type="sldNum" sz="quarter" idx="12"/>
          </p:nvPr>
        </p:nvSpPr>
        <p:spPr bwMode="auto">
          <a:xfrm>
            <a:off x="7582352" y="6150087"/>
            <a:ext cx="222885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A9EB4D-95A0-43A4-8A5D-28A07DFF2315}" type="slidenum">
              <a:rPr lang="zh-CN" altLang="en-US">
                <a:latin typeface="Times New Roman" panose="02020603050405020304" pitchFamily="18" charset="0"/>
              </a:rPr>
              <a:pPr/>
              <a:t>17</a:t>
            </a:fld>
            <a:endParaRPr lang="zh-CN" altLang="en-US">
              <a:latin typeface="Times New Roman" panose="02020603050405020304" pitchFamily="18" charset="0"/>
            </a:endParaRPr>
          </a:p>
        </p:txBody>
      </p:sp>
      <p:graphicFrame>
        <p:nvGraphicFramePr>
          <p:cNvPr id="2" name="表格 1"/>
          <p:cNvGraphicFramePr>
            <a:graphicFrameLocks noGrp="1"/>
          </p:cNvGraphicFramePr>
          <p:nvPr/>
        </p:nvGraphicFramePr>
        <p:xfrm>
          <a:off x="4428548" y="972549"/>
          <a:ext cx="5219700" cy="1693993"/>
        </p:xfrm>
        <a:graphic>
          <a:graphicData uri="http://schemas.openxmlformats.org/drawingml/2006/table">
            <a:tbl>
              <a:tblPr firstRow="1" firstCol="1" bandRow="1">
                <a:tableStyleId>{5C22544A-7EE6-4342-B048-85BDC9FD1C3A}</a:tableStyleId>
              </a:tblPr>
              <a:tblGrid>
                <a:gridCol w="810063">
                  <a:extLst>
                    <a:ext uri="{9D8B030D-6E8A-4147-A177-3AD203B41FA5}">
                      <a16:colId xmlns:a16="http://schemas.microsoft.com/office/drawing/2014/main" val="20000"/>
                    </a:ext>
                  </a:extLst>
                </a:gridCol>
                <a:gridCol w="900211">
                  <a:extLst>
                    <a:ext uri="{9D8B030D-6E8A-4147-A177-3AD203B41FA5}">
                      <a16:colId xmlns:a16="http://schemas.microsoft.com/office/drawing/2014/main" val="20001"/>
                    </a:ext>
                  </a:extLst>
                </a:gridCol>
                <a:gridCol w="1080507">
                  <a:extLst>
                    <a:ext uri="{9D8B030D-6E8A-4147-A177-3AD203B41FA5}">
                      <a16:colId xmlns:a16="http://schemas.microsoft.com/office/drawing/2014/main" val="20002"/>
                    </a:ext>
                  </a:extLst>
                </a:gridCol>
                <a:gridCol w="1116262">
                  <a:extLst>
                    <a:ext uri="{9D8B030D-6E8A-4147-A177-3AD203B41FA5}">
                      <a16:colId xmlns:a16="http://schemas.microsoft.com/office/drawing/2014/main" val="20003"/>
                    </a:ext>
                  </a:extLst>
                </a:gridCol>
                <a:gridCol w="1312657">
                  <a:extLst>
                    <a:ext uri="{9D8B030D-6E8A-4147-A177-3AD203B41FA5}">
                      <a16:colId xmlns:a16="http://schemas.microsoft.com/office/drawing/2014/main" val="20004"/>
                    </a:ext>
                  </a:extLst>
                </a:gridCol>
              </a:tblGrid>
              <a:tr h="180975">
                <a:tc rowSpan="2">
                  <a:txBody>
                    <a:bodyPr/>
                    <a:lstStyle/>
                    <a:p>
                      <a:pPr marL="0" indent="0" algn="l">
                        <a:lnSpc>
                          <a:spcPct val="150000"/>
                        </a:lnSpc>
                        <a:spcAft>
                          <a:spcPts val="0"/>
                        </a:spcAft>
                      </a:pPr>
                      <a:r>
                        <a:rPr lang="zh-CN" sz="1200" kern="100" dirty="0">
                          <a:effectLst/>
                          <a:latin typeface="微软雅黑" panose="020B0503020204020204" pitchFamily="34" charset="-122"/>
                          <a:ea typeface="微软雅黑" panose="020B0503020204020204" pitchFamily="34" charset="-122"/>
                        </a:rPr>
                        <a:t>测风塔</a:t>
                      </a:r>
                      <a:r>
                        <a:rPr lang="en-US" sz="1200" kern="100" dirty="0">
                          <a:effectLst/>
                          <a:latin typeface="微软雅黑" panose="020B0503020204020204" pitchFamily="34" charset="-122"/>
                          <a:ea typeface="微软雅黑" panose="020B0503020204020204" pitchFamily="34" charset="-122"/>
                        </a:rPr>
                        <a:t>ID</a:t>
                      </a:r>
                    </a:p>
                  </a:txBody>
                  <a:tcPr marL="68580" marR="68580" marT="0" marB="0" anchor="ctr"/>
                </a:tc>
                <a:tc gridSpan="2">
                  <a:txBody>
                    <a:bodyPr/>
                    <a:lstStyle/>
                    <a:p>
                      <a:pPr indent="355600" algn="ctr">
                        <a:lnSpc>
                          <a:spcPct val="150000"/>
                        </a:lnSpc>
                        <a:spcAft>
                          <a:spcPts val="0"/>
                        </a:spcAft>
                      </a:pPr>
                      <a:r>
                        <a:rPr lang="zh-CN" sz="1200" kern="100" dirty="0">
                          <a:effectLst/>
                          <a:latin typeface="微软雅黑" panose="020B0503020204020204" pitchFamily="34" charset="-122"/>
                          <a:ea typeface="微软雅黑" panose="020B0503020204020204" pitchFamily="34" charset="-122"/>
                        </a:rPr>
                        <a:t>优化前的误差</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tc gridSpan="2">
                  <a:txBody>
                    <a:bodyPr/>
                    <a:lstStyle/>
                    <a:p>
                      <a:pPr indent="355600" algn="ctr">
                        <a:lnSpc>
                          <a:spcPct val="150000"/>
                        </a:lnSpc>
                        <a:spcAft>
                          <a:spcPts val="0"/>
                        </a:spcAft>
                      </a:pPr>
                      <a:r>
                        <a:rPr lang="zh-CN" sz="1200" kern="100">
                          <a:effectLst/>
                          <a:latin typeface="微软雅黑" panose="020B0503020204020204" pitchFamily="34" charset="-122"/>
                          <a:ea typeface="微软雅黑" panose="020B0503020204020204" pitchFamily="34" charset="-122"/>
                        </a:rPr>
                        <a:t>优化后的误差</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180975">
                <a:tc vMerge="1">
                  <a:txBody>
                    <a:bodyPr/>
                    <a:lstStyle/>
                    <a:p>
                      <a:pPr indent="355600" algn="l">
                        <a:lnSpc>
                          <a:spcPct val="150000"/>
                        </a:lnSpc>
                        <a:spcAft>
                          <a:spcPts val="0"/>
                        </a:spcAft>
                      </a:pP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b"/>
                </a:tc>
                <a:tc>
                  <a:txBody>
                    <a:bodyPr/>
                    <a:lstStyle/>
                    <a:p>
                      <a:pPr indent="304800" algn="l">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1590" algn="l">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RMSE</a:t>
                      </a:r>
                      <a:r>
                        <a:rPr lang="zh-CN" sz="1200" kern="100" dirty="0">
                          <a:effectLst/>
                          <a:latin typeface="微软雅黑" panose="020B0503020204020204" pitchFamily="34" charset="-122"/>
                          <a:ea typeface="微软雅黑" panose="020B0503020204020204" pitchFamily="34" charset="-122"/>
                        </a:rPr>
                        <a:t>（</a:t>
                      </a:r>
                      <a:r>
                        <a:rPr lang="en-US" sz="1200" kern="100" dirty="0">
                          <a:effectLst/>
                          <a:latin typeface="微软雅黑" panose="020B0503020204020204" pitchFamily="34" charset="-122"/>
                          <a:ea typeface="微软雅黑" panose="020B0503020204020204" pitchFamily="34" charset="-122"/>
                        </a:rPr>
                        <a:t>m/s</a:t>
                      </a:r>
                      <a:r>
                        <a:rPr lang="zh-CN" sz="12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l">
                        <a:lnSpc>
                          <a:spcPct val="150000"/>
                        </a:lnSpc>
                        <a:spcAft>
                          <a:spcPts val="0"/>
                        </a:spcAft>
                      </a:pPr>
                      <a:r>
                        <a:rPr lang="en-US" sz="1200" kern="100">
                          <a:effectLst/>
                          <a:latin typeface="微软雅黑" panose="020B0503020204020204" pitchFamily="34" charset="-122"/>
                          <a:ea typeface="微软雅黑" panose="020B0503020204020204" pitchFamily="34" charset="-122"/>
                        </a:rPr>
                        <a:t>R</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RMSE</a:t>
                      </a:r>
                      <a:r>
                        <a:rPr lang="zh-CN" sz="1200" kern="100" dirty="0">
                          <a:effectLst/>
                          <a:latin typeface="微软雅黑" panose="020B0503020204020204" pitchFamily="34" charset="-122"/>
                          <a:ea typeface="微软雅黑" panose="020B0503020204020204" pitchFamily="34" charset="-122"/>
                        </a:rPr>
                        <a:t>（</a:t>
                      </a:r>
                      <a:r>
                        <a:rPr lang="en-US" sz="1200" kern="100" dirty="0">
                          <a:effectLst/>
                          <a:latin typeface="微软雅黑" panose="020B0503020204020204" pitchFamily="34" charset="-122"/>
                          <a:ea typeface="微软雅黑" panose="020B0503020204020204" pitchFamily="34" charset="-122"/>
                        </a:rPr>
                        <a:t>m/s</a:t>
                      </a:r>
                      <a:r>
                        <a:rPr lang="zh-CN" sz="12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0.726</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2.647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0.783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1.760</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0.672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3.752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0.731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2.540</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0.683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3.262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0.747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2.382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0.613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3.281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0.686</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2.522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18097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0.647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3.661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0.692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581025" indent="-291465"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3.124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graphicFrame>
        <p:nvGraphicFramePr>
          <p:cNvPr id="5" name="表格 4"/>
          <p:cNvGraphicFramePr>
            <a:graphicFrameLocks noGrp="1"/>
          </p:cNvGraphicFramePr>
          <p:nvPr/>
        </p:nvGraphicFramePr>
        <p:xfrm>
          <a:off x="4416929" y="3217610"/>
          <a:ext cx="5282005" cy="1784612"/>
        </p:xfrm>
        <a:graphic>
          <a:graphicData uri="http://schemas.openxmlformats.org/drawingml/2006/table">
            <a:tbl>
              <a:tblPr firstRow="1" firstCol="1" bandRow="1">
                <a:tableStyleId>{5C22544A-7EE6-4342-B048-85BDC9FD1C3A}</a:tableStyleId>
              </a:tblPr>
              <a:tblGrid>
                <a:gridCol w="882126">
                  <a:extLst>
                    <a:ext uri="{9D8B030D-6E8A-4147-A177-3AD203B41FA5}">
                      <a16:colId xmlns:a16="http://schemas.microsoft.com/office/drawing/2014/main" val="20000"/>
                    </a:ext>
                  </a:extLst>
                </a:gridCol>
                <a:gridCol w="925158">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gridCol w="796066">
                  <a:extLst>
                    <a:ext uri="{9D8B030D-6E8A-4147-A177-3AD203B41FA5}">
                      <a16:colId xmlns:a16="http://schemas.microsoft.com/office/drawing/2014/main" val="20003"/>
                    </a:ext>
                  </a:extLst>
                </a:gridCol>
                <a:gridCol w="1398495">
                  <a:extLst>
                    <a:ext uri="{9D8B030D-6E8A-4147-A177-3AD203B41FA5}">
                      <a16:colId xmlns:a16="http://schemas.microsoft.com/office/drawing/2014/main" val="20004"/>
                    </a:ext>
                  </a:extLst>
                </a:gridCol>
              </a:tblGrid>
              <a:tr h="0">
                <a:tc rowSpan="2">
                  <a:txBody>
                    <a:bodyPr/>
                    <a:lstStyle/>
                    <a:p>
                      <a:pPr marL="0" indent="0" algn="just">
                        <a:lnSpc>
                          <a:spcPct val="150000"/>
                        </a:lnSpc>
                        <a:spcAft>
                          <a:spcPts val="0"/>
                        </a:spcAft>
                      </a:pPr>
                      <a:r>
                        <a:rPr lang="zh-CN" altLang="en-US" sz="1200" kern="100" dirty="0">
                          <a:effectLst/>
                          <a:latin typeface="微软雅黑" panose="020B0503020204020204" pitchFamily="34" charset="-122"/>
                          <a:ea typeface="微软雅黑" panose="020B0503020204020204" pitchFamily="34" charset="-122"/>
                        </a:rPr>
                        <a:t>气象</a:t>
                      </a:r>
                      <a:r>
                        <a:rPr lang="zh-CN" sz="1200" kern="100" dirty="0">
                          <a:effectLst/>
                          <a:latin typeface="微软雅黑" panose="020B0503020204020204" pitchFamily="34" charset="-122"/>
                          <a:ea typeface="微软雅黑" panose="020B0503020204020204" pitchFamily="34" charset="-122"/>
                        </a:rPr>
                        <a:t>站</a:t>
                      </a:r>
                      <a:r>
                        <a:rPr lang="en-US" sz="1200" kern="100" dirty="0">
                          <a:effectLst/>
                          <a:latin typeface="微软雅黑" panose="020B0503020204020204" pitchFamily="34" charset="-122"/>
                          <a:ea typeface="微软雅黑" panose="020B0503020204020204" pitchFamily="34" charset="-122"/>
                        </a:rPr>
                        <a:t>ID</a:t>
                      </a:r>
                    </a:p>
                  </a:txBody>
                  <a:tcPr marL="45326" marR="45326" marT="0" marB="0" anchor="ctr"/>
                </a:tc>
                <a:tc gridSpan="2">
                  <a:txBody>
                    <a:bodyPr/>
                    <a:lstStyle/>
                    <a:p>
                      <a:pPr marL="0" indent="0" algn="ctr">
                        <a:lnSpc>
                          <a:spcPct val="150000"/>
                        </a:lnSpc>
                        <a:spcAft>
                          <a:spcPts val="0"/>
                        </a:spcAft>
                      </a:pPr>
                      <a:r>
                        <a:rPr lang="zh-CN" sz="1200" kern="100" dirty="0">
                          <a:effectLst/>
                          <a:latin typeface="微软雅黑" panose="020B0503020204020204" pitchFamily="34" charset="-122"/>
                          <a:ea typeface="微软雅黑" panose="020B0503020204020204" pitchFamily="34" charset="-122"/>
                        </a:rPr>
                        <a:t>优化前的误差</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hMerge="1">
                  <a:txBody>
                    <a:bodyPr/>
                    <a:lstStyle/>
                    <a:p>
                      <a:endParaRPr lang="zh-CN" altLang="en-US"/>
                    </a:p>
                  </a:txBody>
                  <a:tcPr/>
                </a:tc>
                <a:tc gridSpan="2">
                  <a:txBody>
                    <a:bodyPr/>
                    <a:lstStyle/>
                    <a:p>
                      <a:pPr marL="0" indent="0" algn="ctr">
                        <a:lnSpc>
                          <a:spcPct val="150000"/>
                        </a:lnSpc>
                        <a:spcAft>
                          <a:spcPts val="0"/>
                        </a:spcAft>
                      </a:pPr>
                      <a:r>
                        <a:rPr lang="zh-CN" sz="1200" kern="100" dirty="0">
                          <a:effectLst/>
                          <a:latin typeface="微软雅黑" panose="020B0503020204020204" pitchFamily="34" charset="-122"/>
                          <a:ea typeface="微软雅黑" panose="020B0503020204020204" pitchFamily="34" charset="-122"/>
                        </a:rPr>
                        <a:t>优化后的误差</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hMerge="1">
                  <a:txBody>
                    <a:bodyPr/>
                    <a:lstStyle/>
                    <a:p>
                      <a:endParaRPr lang="zh-CN" altLang="en-US"/>
                    </a:p>
                  </a:txBody>
                  <a:tcPr/>
                </a:tc>
                <a:extLst>
                  <a:ext uri="{0D108BD9-81ED-4DB2-BD59-A6C34878D82A}">
                    <a16:rowId xmlns:a16="http://schemas.microsoft.com/office/drawing/2014/main" val="10000"/>
                  </a:ext>
                </a:extLst>
              </a:tr>
              <a:tr h="387298">
                <a:tc vMerge="1">
                  <a:txBody>
                    <a:bodyPr/>
                    <a:lstStyle/>
                    <a:p>
                      <a:pPr indent="355600" algn="just">
                        <a:lnSpc>
                          <a:spcPct val="150000"/>
                        </a:lnSpc>
                        <a:spcAft>
                          <a:spcPts val="0"/>
                        </a:spcAft>
                      </a:pPr>
                      <a:endParaRPr lang="zh-CN" sz="900" kern="100" dirty="0">
                        <a:effectLst/>
                        <a:latin typeface="仿宋" panose="02010609060101010101" pitchFamily="49" charset="-122"/>
                        <a:ea typeface="仿宋" panose="02010609060101010101" pitchFamily="49" charset="-122"/>
                        <a:cs typeface="Times New Roman" panose="02020603050405020304" pitchFamily="18" charset="0"/>
                      </a:endParaRPr>
                    </a:p>
                  </a:txBody>
                  <a:tcPr marL="45326" marR="45326" marT="0" marB="0" anchor="b"/>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marL="0" indent="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RMSE</a:t>
                      </a:r>
                      <a:r>
                        <a:rPr lang="zh-CN" sz="1200" kern="100" dirty="0">
                          <a:effectLst/>
                          <a:latin typeface="微软雅黑" panose="020B0503020204020204" pitchFamily="34" charset="-122"/>
                          <a:ea typeface="微软雅黑" panose="020B0503020204020204" pitchFamily="34" charset="-122"/>
                        </a:rPr>
                        <a:t>（</a:t>
                      </a:r>
                      <a:r>
                        <a:rPr lang="en-US" sz="1200" kern="100" dirty="0">
                          <a:effectLst/>
                          <a:latin typeface="微软雅黑" panose="020B0503020204020204" pitchFamily="34" charset="-122"/>
                          <a:ea typeface="微软雅黑" panose="020B0503020204020204" pitchFamily="34" charset="-122"/>
                        </a:rPr>
                        <a:t>W/m</a:t>
                      </a:r>
                      <a:r>
                        <a:rPr lang="en-US" sz="1200" kern="100" baseline="30000" dirty="0">
                          <a:effectLst/>
                          <a:latin typeface="微软雅黑" panose="020B0503020204020204" pitchFamily="34" charset="-122"/>
                          <a:ea typeface="微软雅黑" panose="020B0503020204020204" pitchFamily="34" charset="-122"/>
                        </a:rPr>
                        <a:t>2</a:t>
                      </a:r>
                      <a:r>
                        <a:rPr lang="zh-CN" sz="1200" kern="100" dirty="0">
                          <a:effectLst/>
                          <a:latin typeface="微软雅黑" panose="020B0503020204020204" pitchFamily="34" charset="-122"/>
                          <a:ea typeface="微软雅黑" panose="020B0503020204020204" pitchFamily="34" charset="-122"/>
                        </a:rPr>
                        <a:t>）</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R</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marL="0" indent="0" algn="ctr">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RMSE(W/m</a:t>
                      </a:r>
                      <a:r>
                        <a:rPr lang="en-US" sz="1200" kern="100" baseline="30000" dirty="0">
                          <a:effectLst/>
                          <a:latin typeface="微软雅黑" panose="020B0503020204020204" pitchFamily="34" charset="-122"/>
                          <a:ea typeface="微软雅黑" panose="020B0503020204020204" pitchFamily="34" charset="-122"/>
                        </a:rPr>
                        <a:t>2</a:t>
                      </a:r>
                      <a:r>
                        <a:rPr lang="en-US" sz="1200" kern="100" dirty="0">
                          <a:effectLst/>
                          <a:latin typeface="微软雅黑" panose="020B0503020204020204" pitchFamily="34" charset="-122"/>
                          <a:ea typeface="微软雅黑" panose="020B0503020204020204" pitchFamily="34" charset="-122"/>
                        </a:rPr>
                        <a:t>)</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extLst>
                  <a:ext uri="{0D108BD9-81ED-4DB2-BD59-A6C34878D82A}">
                    <a16:rowId xmlns:a16="http://schemas.microsoft.com/office/drawing/2014/main" val="10001"/>
                  </a:ext>
                </a:extLst>
              </a:tr>
              <a:tr h="38510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0.861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40.6</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0.921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556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30.7</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extLst>
                  <a:ext uri="{0D108BD9-81ED-4DB2-BD59-A6C34878D82A}">
                    <a16:rowId xmlns:a16="http://schemas.microsoft.com/office/drawing/2014/main" val="10002"/>
                  </a:ext>
                </a:extLst>
              </a:tr>
              <a:tr h="38510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0.897</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35.2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0.937</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556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25.4</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extLst>
                  <a:ext uri="{0D108BD9-81ED-4DB2-BD59-A6C34878D82A}">
                    <a16:rowId xmlns:a16="http://schemas.microsoft.com/office/drawing/2014/main" val="10003"/>
                  </a:ext>
                </a:extLst>
              </a:tr>
              <a:tr h="385105">
                <a:tc>
                  <a:txBody>
                    <a:bodyPr/>
                    <a:lstStyle/>
                    <a:p>
                      <a:pPr indent="304800" algn="just">
                        <a:lnSpc>
                          <a:spcPct val="150000"/>
                        </a:lnSpc>
                        <a:spcAft>
                          <a:spcPts val="0"/>
                        </a:spcAft>
                      </a:pPr>
                      <a:r>
                        <a:rPr lang="en-US" sz="1200" kern="100">
                          <a:effectLst/>
                          <a:latin typeface="微软雅黑" panose="020B0503020204020204" pitchFamily="34" charset="-122"/>
                          <a:ea typeface="微软雅黑" panose="020B0503020204020204" pitchFamily="34" charset="-122"/>
                        </a:rPr>
                        <a:t>3#</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0.872</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43.7</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048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0.914</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tc>
                  <a:txBody>
                    <a:bodyPr/>
                    <a:lstStyle/>
                    <a:p>
                      <a:pPr indent="355600" algn="just">
                        <a:lnSpc>
                          <a:spcPct val="150000"/>
                        </a:lnSpc>
                        <a:spcAft>
                          <a:spcPts val="0"/>
                        </a:spcAft>
                      </a:pPr>
                      <a:r>
                        <a:rPr lang="en-US" sz="1200" kern="100" dirty="0">
                          <a:effectLst/>
                          <a:latin typeface="微软雅黑" panose="020B0503020204020204" pitchFamily="34" charset="-122"/>
                          <a:ea typeface="微软雅黑" panose="020B0503020204020204" pitchFamily="34" charset="-122"/>
                        </a:rPr>
                        <a:t>27.3</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5326" marR="45326" marT="0" marB="0" anchor="ctr"/>
                </a:tc>
                <a:extLst>
                  <a:ext uri="{0D108BD9-81ED-4DB2-BD59-A6C34878D82A}">
                    <a16:rowId xmlns:a16="http://schemas.microsoft.com/office/drawing/2014/main" val="10004"/>
                  </a:ext>
                </a:extLst>
              </a:tr>
            </a:tbl>
          </a:graphicData>
        </a:graphic>
      </p:graphicFrame>
      <p:sp>
        <p:nvSpPr>
          <p:cNvPr id="6" name="矩形 5"/>
          <p:cNvSpPr/>
          <p:nvPr/>
        </p:nvSpPr>
        <p:spPr>
          <a:xfrm>
            <a:off x="5818338" y="670703"/>
            <a:ext cx="2031325" cy="338554"/>
          </a:xfrm>
          <a:prstGeom prst="rect">
            <a:avLst/>
          </a:prstGeom>
        </p:spPr>
        <p:txBody>
          <a:bodyPr wrap="none">
            <a:spAutoFit/>
          </a:bodyPr>
          <a:lstStyle/>
          <a:p>
            <a:pPr lvl="0" indent="304800" algn="ctr" defTabSz="914400"/>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风速预报误差统计表</a:t>
            </a:r>
            <a:endParaRPr lang="zh-CN" altLang="en-US" sz="700" dirty="0">
              <a:latin typeface="微软雅黑" panose="020B0503020204020204" pitchFamily="34" charset="-122"/>
              <a:ea typeface="微软雅黑" panose="020B0503020204020204" pitchFamily="34" charset="-122"/>
            </a:endParaRPr>
          </a:p>
        </p:txBody>
      </p:sp>
      <p:sp>
        <p:nvSpPr>
          <p:cNvPr id="17" name="矩形 16"/>
          <p:cNvSpPr/>
          <p:nvPr/>
        </p:nvSpPr>
        <p:spPr>
          <a:xfrm>
            <a:off x="5811478" y="2863805"/>
            <a:ext cx="2236510" cy="338554"/>
          </a:xfrm>
          <a:prstGeom prst="rect">
            <a:avLst/>
          </a:prstGeom>
        </p:spPr>
        <p:txBody>
          <a:bodyPr wrap="none">
            <a:spAutoFit/>
          </a:bodyPr>
          <a:lstStyle/>
          <a:p>
            <a:pPr lvl="0" indent="304800" algn="ctr" defTabSz="914400"/>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辐照度预报误差统计表</a:t>
            </a:r>
            <a:endParaRPr lang="zh-CN" altLang="en-US" sz="7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3"/>
          <a:srcRect b="65346"/>
          <a:stretch/>
        </p:blipFill>
        <p:spPr>
          <a:xfrm>
            <a:off x="4210617" y="4888871"/>
            <a:ext cx="5549019" cy="1880256"/>
          </a:xfrm>
          <a:prstGeom prst="rect">
            <a:avLst/>
          </a:prstGeom>
        </p:spPr>
      </p:pic>
      <p:sp>
        <p:nvSpPr>
          <p:cNvPr id="13" name="标题 1">
            <a:extLst>
              <a:ext uri="{FF2B5EF4-FFF2-40B4-BE49-F238E27FC236}">
                <a16:creationId xmlns:a16="http://schemas.microsoft.com/office/drawing/2014/main" id="{27C5660D-F596-D142-9FEC-C2BE2CE045BF}"/>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352286531"/>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
        <p:nvSpPr>
          <p:cNvPr id="35844"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A7056D-9149-445B-B9C0-116122D5E2E1}" type="slidenum">
              <a:rPr lang="zh-CN" altLang="en-US">
                <a:latin typeface="微软雅黑" panose="020B0503020204020204" pitchFamily="34" charset="-122"/>
                <a:ea typeface="微软雅黑" panose="020B0503020204020204" pitchFamily="34" charset="-122"/>
              </a:rPr>
              <a:pPr/>
              <a:t>18</a:t>
            </a:fld>
            <a:endParaRPr lang="zh-CN" altLang="en-US">
              <a:latin typeface="微软雅黑" panose="020B0503020204020204" pitchFamily="34" charset="-122"/>
              <a:ea typeface="微软雅黑" panose="020B0503020204020204" pitchFamily="34" charset="-122"/>
            </a:endParaRPr>
          </a:p>
        </p:txBody>
      </p:sp>
      <p:sp>
        <p:nvSpPr>
          <p:cNvPr id="35851" name="等腰三角形 18"/>
          <p:cNvSpPr>
            <a:spLocks noChangeArrowheads="1"/>
          </p:cNvSpPr>
          <p:nvPr/>
        </p:nvSpPr>
        <p:spPr bwMode="auto">
          <a:xfrm rot="5400000">
            <a:off x="508812" y="782406"/>
            <a:ext cx="322262" cy="285750"/>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latin typeface="微软雅黑" panose="020B0503020204020204" pitchFamily="34" charset="-122"/>
              <a:ea typeface="微软雅黑" panose="020B0503020204020204" pitchFamily="34" charset="-122"/>
            </a:endParaRPr>
          </a:p>
        </p:txBody>
      </p:sp>
      <p:sp>
        <p:nvSpPr>
          <p:cNvPr id="35852" name="等腰三角形 19"/>
          <p:cNvSpPr>
            <a:spLocks noChangeArrowheads="1"/>
          </p:cNvSpPr>
          <p:nvPr/>
        </p:nvSpPr>
        <p:spPr bwMode="auto">
          <a:xfrm rot="5400000">
            <a:off x="350287" y="817332"/>
            <a:ext cx="250825" cy="214313"/>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latin typeface="微软雅黑" panose="020B0503020204020204" pitchFamily="34" charset="-122"/>
              <a:ea typeface="微软雅黑" panose="020B0503020204020204" pitchFamily="34" charset="-122"/>
            </a:endParaRPr>
          </a:p>
        </p:txBody>
      </p:sp>
      <p:sp>
        <p:nvSpPr>
          <p:cNvPr id="35853" name="矩形 49"/>
          <p:cNvSpPr>
            <a:spLocks noChangeArrowheads="1"/>
          </p:cNvSpPr>
          <p:nvPr/>
        </p:nvSpPr>
        <p:spPr bwMode="auto">
          <a:xfrm>
            <a:off x="814630" y="703824"/>
            <a:ext cx="250581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r>
              <a:rPr lang="zh-CN" altLang="en-US" sz="2000" b="1" dirty="0">
                <a:solidFill>
                  <a:srgbClr val="002060"/>
                </a:solidFill>
                <a:latin typeface="微软雅黑" panose="020B0503020204020204" pitchFamily="34" charset="-122"/>
                <a:ea typeface="微软雅黑" panose="020B0503020204020204" pitchFamily="34" charset="-122"/>
              </a:rPr>
              <a:t>现有方法存在的问题</a:t>
            </a:r>
          </a:p>
        </p:txBody>
      </p:sp>
      <p:sp>
        <p:nvSpPr>
          <p:cNvPr id="35854" name="等腰三角形 19"/>
          <p:cNvSpPr>
            <a:spLocks noChangeArrowheads="1"/>
          </p:cNvSpPr>
          <p:nvPr/>
        </p:nvSpPr>
        <p:spPr bwMode="auto">
          <a:xfrm rot="5400000">
            <a:off x="580250" y="1357995"/>
            <a:ext cx="250825" cy="214312"/>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latin typeface="微软雅黑" panose="020B0503020204020204" pitchFamily="34" charset="-122"/>
              <a:ea typeface="微软雅黑" panose="020B0503020204020204" pitchFamily="34" charset="-122"/>
            </a:endParaRPr>
          </a:p>
        </p:txBody>
      </p:sp>
      <p:sp>
        <p:nvSpPr>
          <p:cNvPr id="35855" name="等腰三角形 19"/>
          <p:cNvSpPr>
            <a:spLocks noChangeArrowheads="1"/>
          </p:cNvSpPr>
          <p:nvPr/>
        </p:nvSpPr>
        <p:spPr bwMode="auto">
          <a:xfrm rot="5400000">
            <a:off x="580250" y="2342054"/>
            <a:ext cx="250825" cy="214312"/>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latin typeface="微软雅黑" panose="020B0503020204020204" pitchFamily="34" charset="-122"/>
              <a:ea typeface="微软雅黑" panose="020B0503020204020204" pitchFamily="34" charset="-122"/>
            </a:endParaRPr>
          </a:p>
        </p:txBody>
      </p:sp>
      <p:sp>
        <p:nvSpPr>
          <p:cNvPr id="35856" name="矩形 1"/>
          <p:cNvSpPr>
            <a:spLocks noChangeArrowheads="1"/>
          </p:cNvSpPr>
          <p:nvPr/>
        </p:nvSpPr>
        <p:spPr bwMode="auto">
          <a:xfrm flipH="1">
            <a:off x="876540" y="1238140"/>
            <a:ext cx="6231397"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spcBef>
                <a:spcPts val="1200"/>
              </a:spcBef>
              <a:buClr>
                <a:schemeClr val="accent1"/>
              </a:buClr>
              <a:defRPr/>
            </a:pPr>
            <a:r>
              <a:rPr lang="zh-CN" altLang="en-US" sz="2000" b="1" dirty="0">
                <a:solidFill>
                  <a:srgbClr val="FF0000"/>
                </a:solidFill>
                <a:latin typeface="微软雅黑" panose="020B0503020204020204" pitchFamily="34" charset="-122"/>
                <a:ea typeface="微软雅黑" panose="020B0503020204020204" pitchFamily="34" charset="-122"/>
              </a:rPr>
              <a:t>预测方法的适用性受限：</a:t>
            </a:r>
            <a:r>
              <a:rPr lang="zh-CN" altLang="en-US" sz="2000" dirty="0">
                <a:latin typeface="微软雅黑" panose="020B0503020204020204" pitchFamily="34" charset="-122"/>
                <a:ea typeface="微软雅黑" panose="020B0503020204020204" pitchFamily="34" charset="-122"/>
              </a:rPr>
              <a:t>确定性预测无法描述新能源场站输出功率的不确定信息，而常用的概率预测方法在复杂气象条件下的预测效果不理想。</a:t>
            </a:r>
            <a:endParaRPr lang="en-US" altLang="zh-CN"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6517AA1B-5678-4C82-8D78-8654B6DC7613}"/>
              </a:ext>
            </a:extLst>
          </p:cNvPr>
          <p:cNvSpPr/>
          <p:nvPr/>
        </p:nvSpPr>
        <p:spPr>
          <a:xfrm>
            <a:off x="876541" y="2287304"/>
            <a:ext cx="6506992" cy="1015663"/>
          </a:xfrm>
          <a:prstGeom prst="rect">
            <a:avLst/>
          </a:prstGeom>
        </p:spPr>
        <p:txBody>
          <a:bodyPr wrap="square">
            <a:spAutoFit/>
          </a:bodyPr>
          <a:lstStyle/>
          <a:p>
            <a:pPr defTabSz="914400" eaLnBrk="1" hangingPunct="1">
              <a:spcBef>
                <a:spcPts val="1200"/>
              </a:spcBef>
              <a:buClr>
                <a:schemeClr val="accent1"/>
              </a:buClr>
              <a:defRPr/>
            </a:pPr>
            <a:r>
              <a:rPr lang="zh-CN" altLang="en-US" sz="2000" b="1" dirty="0">
                <a:solidFill>
                  <a:srgbClr val="FF0000"/>
                </a:solidFill>
                <a:latin typeface="微软雅黑" panose="020B0503020204020204" pitchFamily="34" charset="-122"/>
                <a:ea typeface="微软雅黑" panose="020B0503020204020204" pitchFamily="34" charset="-122"/>
              </a:rPr>
              <a:t>适用于预测的解释变量不足：</a:t>
            </a:r>
            <a:r>
              <a:rPr lang="zh-CN" altLang="en-US" sz="2000" dirty="0">
                <a:latin typeface="微软雅黑" panose="020B0503020204020204" pitchFamily="34" charset="-122"/>
                <a:ea typeface="微软雅黑" panose="020B0503020204020204" pitchFamily="34" charset="-122"/>
              </a:rPr>
              <a:t>采用历史运行数据作为解释变量不足以对复杂气象条件下的输出功率进行合理预测，需要更多的解释变量来提升预测的精度。</a:t>
            </a:r>
            <a:endParaRPr lang="en-US" altLang="zh-CN" sz="20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FF2C85D-AB3D-452D-8799-79FED8311C6F}"/>
              </a:ext>
            </a:extLst>
          </p:cNvPr>
          <p:cNvSpPr/>
          <p:nvPr/>
        </p:nvSpPr>
        <p:spPr>
          <a:xfrm>
            <a:off x="598747" y="3861166"/>
            <a:ext cx="8750853" cy="503237"/>
          </a:xfrm>
          <a:prstGeom prst="rect">
            <a:avLst/>
          </a:prstGeom>
          <a:blipFill>
            <a:blip r:embed="rId3"/>
            <a:stretch>
              <a:fillRect/>
            </a:stretch>
          </a:blipFill>
          <a:ln w="25400" cap="flat" cmpd="sng" algn="ctr">
            <a:noFill/>
            <a:prstDash val="solid"/>
          </a:ln>
          <a:effectLst>
            <a:outerShdw blurRad="50800" dist="38100" dir="5400000" algn="t" rotWithShape="0">
              <a:prstClr val="black">
                <a:alpha val="40000"/>
              </a:prstClr>
            </a:outerShdw>
          </a:effectLst>
        </p:spPr>
        <p:txBody>
          <a:bodyPr anchor="ctr"/>
          <a:lstStyle/>
          <a:p>
            <a:pPr defTabSz="914400" eaLnBrk="1" fontAlgn="auto" hangingPunct="1">
              <a:spcBef>
                <a:spcPts val="0"/>
              </a:spcBef>
              <a:spcAft>
                <a:spcPts val="0"/>
              </a:spcAft>
              <a:defRPr/>
            </a:pPr>
            <a:r>
              <a:rPr lang="zh-CN" altLang="en-US" sz="2400" b="1" kern="0" dirty="0">
                <a:solidFill>
                  <a:prstClr val="white"/>
                </a:solidFill>
                <a:latin typeface="微软雅黑" panose="020B0503020204020204" pitchFamily="34" charset="-122"/>
                <a:ea typeface="微软雅黑" panose="020B0503020204020204" pitchFamily="34" charset="-122"/>
              </a:rPr>
              <a:t>研究内容</a:t>
            </a:r>
          </a:p>
        </p:txBody>
      </p:sp>
      <p:sp>
        <p:nvSpPr>
          <p:cNvPr id="14" name="矩形 13">
            <a:extLst>
              <a:ext uri="{FF2B5EF4-FFF2-40B4-BE49-F238E27FC236}">
                <a16:creationId xmlns:a16="http://schemas.microsoft.com/office/drawing/2014/main" id="{C9A9FB34-BDA1-43DB-847A-66E304C6CEF4}"/>
              </a:ext>
            </a:extLst>
          </p:cNvPr>
          <p:cNvSpPr/>
          <p:nvPr/>
        </p:nvSpPr>
        <p:spPr>
          <a:xfrm>
            <a:off x="598506" y="4364403"/>
            <a:ext cx="8751095" cy="1517910"/>
          </a:xfrm>
          <a:prstGeom prst="rect">
            <a:avLst/>
          </a:prstGeom>
          <a:solidFill>
            <a:sysClr val="window" lastClr="FFFFFF">
              <a:alpha val="70000"/>
            </a:sysClr>
          </a:solidFill>
          <a:ln w="25400" cap="flat" cmpd="sng" algn="ctr">
            <a:noFill/>
            <a:prstDash val="solid"/>
          </a:ln>
          <a:effectLst>
            <a:glow rad="101600">
              <a:sysClr val="window" lastClr="FFFFFF">
                <a:lumMod val="75000"/>
                <a:alpha val="40000"/>
              </a:sysClr>
            </a:glow>
          </a:effectLst>
        </p:spPr>
        <p:txBody>
          <a:bodyPr anchor="ctr"/>
          <a:lstStyle/>
          <a:p>
            <a:pPr defTabSz="914400" eaLnBrk="1" hangingPunct="1">
              <a:defRPr/>
            </a:pPr>
            <a:r>
              <a:rPr lang="zh-CN" altLang="en-US" sz="2400" kern="0" dirty="0">
                <a:latin typeface="微软雅黑" panose="020B0503020204020204" pitchFamily="34" charset="-122"/>
                <a:ea typeface="微软雅黑" panose="020B0503020204020204" pitchFamily="34" charset="-122"/>
              </a:rPr>
              <a:t>结合新能源资源预报结果，研究适用于复杂气象条件下的新能源场站概率预测技术；考虑区域内多场站输出功率之间的动态时空相关性特性对预测结果的影响，提升预测结果的可靠性与实用性。</a:t>
            </a:r>
          </a:p>
        </p:txBody>
      </p:sp>
      <p:pic>
        <p:nvPicPr>
          <p:cNvPr id="4" name="图片 3">
            <a:extLst>
              <a:ext uri="{FF2B5EF4-FFF2-40B4-BE49-F238E27FC236}">
                <a16:creationId xmlns:a16="http://schemas.microsoft.com/office/drawing/2014/main" id="{1A3DF33F-7614-4002-B843-C554484C9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3534" y="697194"/>
            <a:ext cx="2153925" cy="2731807"/>
          </a:xfrm>
          <a:prstGeom prst="rect">
            <a:avLst/>
          </a:prstGeom>
        </p:spPr>
      </p:pic>
    </p:spTree>
    <p:extLst>
      <p:ext uri="{BB962C8B-B14F-4D97-AF65-F5344CB8AC3E}">
        <p14:creationId xmlns:p14="http://schemas.microsoft.com/office/powerpoint/2010/main" val="55858932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ACB4D5E-A207-4559-AB1D-FA2867B480D4}" type="slidenum">
              <a:rPr lang="zh-CN" altLang="en-US">
                <a:latin typeface="微软雅黑" panose="020B0503020204020204" pitchFamily="34" charset="-122"/>
                <a:ea typeface="微软雅黑" panose="020B0503020204020204" pitchFamily="34" charset="-122"/>
              </a:rPr>
              <a:pPr/>
              <a:t>19</a:t>
            </a:fld>
            <a:endParaRPr lang="zh-CN" altLang="en-US">
              <a:latin typeface="微软雅黑" panose="020B0503020204020204" pitchFamily="34" charset="-122"/>
              <a:ea typeface="微软雅黑" panose="020B0503020204020204" pitchFamily="34" charset="-122"/>
            </a:endParaRPr>
          </a:p>
        </p:txBody>
      </p:sp>
      <p:sp>
        <p:nvSpPr>
          <p:cNvPr id="150" name="圆角矩形 797">
            <a:extLst>
              <a:ext uri="{FF2B5EF4-FFF2-40B4-BE49-F238E27FC236}">
                <a16:creationId xmlns:a16="http://schemas.microsoft.com/office/drawing/2014/main" id="{FE8F06F4-8E93-40BA-827D-55F73CF69AD9}"/>
              </a:ext>
            </a:extLst>
          </p:cNvPr>
          <p:cNvSpPr/>
          <p:nvPr/>
        </p:nvSpPr>
        <p:spPr>
          <a:xfrm>
            <a:off x="340236" y="716700"/>
            <a:ext cx="9356858" cy="1915350"/>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eaLnBrk="1" hangingPunct="1">
              <a:lnSpc>
                <a:spcPct val="130000"/>
              </a:lnSpc>
            </a:pPr>
            <a:r>
              <a:rPr lang="zh-CN" altLang="en-US" sz="2000" b="1" dirty="0">
                <a:solidFill>
                  <a:srgbClr val="FF0000"/>
                </a:solidFill>
                <a:latin typeface="微软雅黑" panose="020B0503020204020204" pitchFamily="34" charset="-122"/>
                <a:ea typeface="微软雅黑" panose="020B0503020204020204" pitchFamily="34" charset="-122"/>
                <a:cs typeface="方正大黑简体"/>
              </a:rPr>
              <a:t>基于稀疏贝叶斯学习理论的概率预测：</a:t>
            </a:r>
            <a:r>
              <a:rPr lang="zh-CN" altLang="en-US" sz="2000" dirty="0">
                <a:latin typeface="微软雅黑" panose="020B0503020204020204" pitchFamily="34" charset="-122"/>
                <a:ea typeface="微软雅黑" panose="020B0503020204020204" pitchFamily="34" charset="-122"/>
              </a:rPr>
              <a:t>通过相关性分析、主成分分析、离散正交小波变换等方法，对新能源场站的历史运行数据、资源预报数据及气象监测数据进行处理，并基于稀疏贝叶斯学习理论构建具备泛化与快速学习能力的概率预测模型，对复杂气象条件下的新能源进行可靠预测。</a:t>
            </a:r>
            <a:endParaRPr lang="en-US" altLang="zh-CN" sz="2000" dirty="0">
              <a:latin typeface="微软雅黑" panose="020B0503020204020204" pitchFamily="34" charset="-122"/>
              <a:ea typeface="微软雅黑" panose="020B0503020204020204" pitchFamily="34" charset="-122"/>
            </a:endParaRPr>
          </a:p>
        </p:txBody>
      </p:sp>
      <p:sp>
        <p:nvSpPr>
          <p:cNvPr id="3" name="箭头: 右 2">
            <a:extLst>
              <a:ext uri="{FF2B5EF4-FFF2-40B4-BE49-F238E27FC236}">
                <a16:creationId xmlns:a16="http://schemas.microsoft.com/office/drawing/2014/main" id="{94E686BD-6301-4DAC-A7AC-853B184D7B62}"/>
              </a:ext>
            </a:extLst>
          </p:cNvPr>
          <p:cNvSpPr/>
          <p:nvPr/>
        </p:nvSpPr>
        <p:spPr>
          <a:xfrm>
            <a:off x="2452134" y="3406083"/>
            <a:ext cx="950976" cy="268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C20E4F03-97D1-40EF-85EC-24DCDBD12262}"/>
              </a:ext>
            </a:extLst>
          </p:cNvPr>
          <p:cNvSpPr/>
          <p:nvPr/>
        </p:nvSpPr>
        <p:spPr>
          <a:xfrm>
            <a:off x="2430804" y="4607842"/>
            <a:ext cx="950976" cy="268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1790E60B-6926-459D-9947-A79A83F27CCC}"/>
              </a:ext>
            </a:extLst>
          </p:cNvPr>
          <p:cNvSpPr/>
          <p:nvPr/>
        </p:nvSpPr>
        <p:spPr>
          <a:xfrm>
            <a:off x="2424720" y="5739340"/>
            <a:ext cx="950976" cy="268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113ACB3E-6BA8-46EF-B88C-DB804046DB26}"/>
              </a:ext>
            </a:extLst>
          </p:cNvPr>
          <p:cNvPicPr>
            <a:picLocks noChangeAspect="1"/>
          </p:cNvPicPr>
          <p:nvPr/>
        </p:nvPicPr>
        <p:blipFill>
          <a:blip r:embed="rId3"/>
          <a:stretch>
            <a:fillRect/>
          </a:stretch>
        </p:blipFill>
        <p:spPr>
          <a:xfrm>
            <a:off x="693040" y="2958498"/>
            <a:ext cx="1697121" cy="3439215"/>
          </a:xfrm>
          <a:prstGeom prst="rect">
            <a:avLst/>
          </a:prstGeom>
        </p:spPr>
      </p:pic>
      <p:sp>
        <p:nvSpPr>
          <p:cNvPr id="5" name="矩形 4">
            <a:extLst>
              <a:ext uri="{FF2B5EF4-FFF2-40B4-BE49-F238E27FC236}">
                <a16:creationId xmlns:a16="http://schemas.microsoft.com/office/drawing/2014/main" id="{75D957EE-994B-4F64-AE41-E310F837C698}"/>
              </a:ext>
            </a:extLst>
          </p:cNvPr>
          <p:cNvSpPr/>
          <p:nvPr/>
        </p:nvSpPr>
        <p:spPr>
          <a:xfrm>
            <a:off x="2410408" y="2915740"/>
            <a:ext cx="1033887" cy="584776"/>
          </a:xfrm>
          <a:prstGeom prst="rect">
            <a:avLst/>
          </a:prstGeom>
        </p:spPr>
        <p:txBody>
          <a:bodyPr wrap="square">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历史运行数据</a:t>
            </a:r>
            <a:endParaRPr lang="zh-CN" altLang="en-US" sz="1600" dirty="0"/>
          </a:p>
        </p:txBody>
      </p:sp>
      <p:sp>
        <p:nvSpPr>
          <p:cNvPr id="6" name="矩形 5">
            <a:extLst>
              <a:ext uri="{FF2B5EF4-FFF2-40B4-BE49-F238E27FC236}">
                <a16:creationId xmlns:a16="http://schemas.microsoft.com/office/drawing/2014/main" id="{A2487B15-9844-4EDF-9499-C16CD68C90C4}"/>
              </a:ext>
            </a:extLst>
          </p:cNvPr>
          <p:cNvSpPr/>
          <p:nvPr/>
        </p:nvSpPr>
        <p:spPr>
          <a:xfrm>
            <a:off x="2396145" y="4113199"/>
            <a:ext cx="1033887" cy="584776"/>
          </a:xfrm>
          <a:prstGeom prst="rect">
            <a:avLst/>
          </a:prstGeom>
        </p:spPr>
        <p:txBody>
          <a:bodyPr wrap="square">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资源预报</a:t>
            </a:r>
            <a:endParaRPr lang="en-US" altLang="zh-CN" sz="1600" dirty="0">
              <a:solidFill>
                <a:srgbClr val="000000"/>
              </a:solidFill>
              <a:latin typeface="微软雅黑" panose="020B0503020204020204" pitchFamily="34" charset="-122"/>
              <a:ea typeface="微软雅黑" panose="020B0503020204020204" pitchFamily="34" charset="-122"/>
            </a:endParaRPr>
          </a:p>
          <a:p>
            <a:pPr algn="ctr"/>
            <a:r>
              <a:rPr lang="zh-CN" altLang="en-US" sz="1600" dirty="0">
                <a:solidFill>
                  <a:srgbClr val="000000"/>
                </a:solidFill>
                <a:latin typeface="微软雅黑" panose="020B0503020204020204" pitchFamily="34" charset="-122"/>
                <a:ea typeface="微软雅黑" panose="020B0503020204020204" pitchFamily="34" charset="-122"/>
              </a:rPr>
              <a:t>数据</a:t>
            </a:r>
            <a:endParaRPr lang="zh-CN" altLang="en-US" sz="1600" dirty="0"/>
          </a:p>
        </p:txBody>
      </p:sp>
      <p:sp>
        <p:nvSpPr>
          <p:cNvPr id="7" name="矩形 6">
            <a:extLst>
              <a:ext uri="{FF2B5EF4-FFF2-40B4-BE49-F238E27FC236}">
                <a16:creationId xmlns:a16="http://schemas.microsoft.com/office/drawing/2014/main" id="{21BE1655-03EF-47C6-B8F7-16BDCFFCFC02}"/>
              </a:ext>
            </a:extLst>
          </p:cNvPr>
          <p:cNvSpPr/>
          <p:nvPr/>
        </p:nvSpPr>
        <p:spPr>
          <a:xfrm>
            <a:off x="2346547" y="5259294"/>
            <a:ext cx="1033887" cy="584776"/>
          </a:xfrm>
          <a:prstGeom prst="rect">
            <a:avLst/>
          </a:prstGeom>
        </p:spPr>
        <p:txBody>
          <a:bodyPr wrap="square">
            <a:spAutoFit/>
          </a:bodyPr>
          <a:lstStyle/>
          <a:p>
            <a:pPr algn="ctr"/>
            <a:r>
              <a:rPr lang="zh-CN" altLang="en-US" sz="1600" dirty="0">
                <a:solidFill>
                  <a:srgbClr val="000000"/>
                </a:solidFill>
                <a:latin typeface="微软雅黑" panose="020B0503020204020204" pitchFamily="34" charset="-122"/>
                <a:ea typeface="微软雅黑" panose="020B0503020204020204" pitchFamily="34" charset="-122"/>
              </a:rPr>
              <a:t>气象监测数据</a:t>
            </a:r>
            <a:endParaRPr lang="zh-CN" altLang="en-US" sz="1600" dirty="0"/>
          </a:p>
        </p:txBody>
      </p:sp>
      <p:sp>
        <p:nvSpPr>
          <p:cNvPr id="16" name="矩形 15">
            <a:extLst>
              <a:ext uri="{FF2B5EF4-FFF2-40B4-BE49-F238E27FC236}">
                <a16:creationId xmlns:a16="http://schemas.microsoft.com/office/drawing/2014/main" id="{F6739F01-20B9-4B22-9982-BFC27D1DD45B}"/>
              </a:ext>
            </a:extLst>
          </p:cNvPr>
          <p:cNvSpPr/>
          <p:nvPr/>
        </p:nvSpPr>
        <p:spPr>
          <a:xfrm>
            <a:off x="3494092" y="3105587"/>
            <a:ext cx="2693477" cy="300893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4D28E60F-0166-4D1A-9F15-007A1ACA0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4327" y="3234068"/>
            <a:ext cx="2495309" cy="808480"/>
          </a:xfrm>
          <a:prstGeom prst="rect">
            <a:avLst/>
          </a:prstGeom>
        </p:spPr>
      </p:pic>
      <p:sp>
        <p:nvSpPr>
          <p:cNvPr id="17" name="矩形 16">
            <a:extLst>
              <a:ext uri="{FF2B5EF4-FFF2-40B4-BE49-F238E27FC236}">
                <a16:creationId xmlns:a16="http://schemas.microsoft.com/office/drawing/2014/main" id="{1739E59B-2FBD-404F-894E-FCFBD3DDA817}"/>
              </a:ext>
            </a:extLst>
          </p:cNvPr>
          <p:cNvSpPr/>
          <p:nvPr/>
        </p:nvSpPr>
        <p:spPr>
          <a:xfrm>
            <a:off x="3594326" y="4237084"/>
            <a:ext cx="2555976" cy="2031325"/>
          </a:xfrm>
          <a:prstGeom prst="rect">
            <a:avLst/>
          </a:prstGeom>
        </p:spPr>
        <p:txBody>
          <a:bodyPr wrap="square">
            <a:spAutoFit/>
          </a:bodyPr>
          <a:lstStyle/>
          <a:p>
            <a:pPr marL="285750" indent="-285750">
              <a:buClr>
                <a:srgbClr val="00B0F0"/>
              </a:buClr>
              <a:buFont typeface="Wingdings" panose="05000000000000000000" pitchFamily="2" charset="2"/>
              <a:buChar char="Ø"/>
            </a:pPr>
            <a:r>
              <a:rPr lang="zh-CN" altLang="en-US" dirty="0">
                <a:solidFill>
                  <a:srgbClr val="000000"/>
                </a:solidFill>
                <a:latin typeface="微软雅黑" panose="020B0503020204020204" pitchFamily="34" charset="-122"/>
                <a:ea typeface="微软雅黑" panose="020B0503020204020204" pitchFamily="34" charset="-122"/>
              </a:rPr>
              <a:t>构建基于分量稀疏贝叶斯学习的参数概率预测模型</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buClr>
                <a:srgbClr val="00B0F0"/>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构建基于稀疏贝叶斯分类和证据理论的非参数概率预测模型</a:t>
            </a:r>
            <a:endParaRPr lang="zh-CN" altLang="en-US" dirty="0"/>
          </a:p>
        </p:txBody>
      </p:sp>
      <p:pic>
        <p:nvPicPr>
          <p:cNvPr id="19" name="图片 18">
            <a:extLst>
              <a:ext uri="{FF2B5EF4-FFF2-40B4-BE49-F238E27FC236}">
                <a16:creationId xmlns:a16="http://schemas.microsoft.com/office/drawing/2014/main" id="{6F0FAAA1-5650-4069-9B2A-8F0B22720BDE}"/>
              </a:ext>
            </a:extLst>
          </p:cNvPr>
          <p:cNvPicPr>
            <a:picLocks noChangeAspect="1"/>
          </p:cNvPicPr>
          <p:nvPr/>
        </p:nvPicPr>
        <p:blipFill>
          <a:blip r:embed="rId5"/>
          <a:stretch>
            <a:fillRect/>
          </a:stretch>
        </p:blipFill>
        <p:spPr>
          <a:xfrm>
            <a:off x="6881435" y="2957830"/>
            <a:ext cx="2555976" cy="1522308"/>
          </a:xfrm>
          <a:prstGeom prst="rect">
            <a:avLst/>
          </a:prstGeom>
        </p:spPr>
      </p:pic>
      <p:pic>
        <p:nvPicPr>
          <p:cNvPr id="22" name="图片 21">
            <a:extLst>
              <a:ext uri="{FF2B5EF4-FFF2-40B4-BE49-F238E27FC236}">
                <a16:creationId xmlns:a16="http://schemas.microsoft.com/office/drawing/2014/main" id="{921647E2-867C-4305-A80D-CE7692717A15}"/>
              </a:ext>
            </a:extLst>
          </p:cNvPr>
          <p:cNvPicPr>
            <a:picLocks noChangeAspect="1"/>
          </p:cNvPicPr>
          <p:nvPr/>
        </p:nvPicPr>
        <p:blipFill>
          <a:blip r:embed="rId6"/>
          <a:stretch>
            <a:fillRect/>
          </a:stretch>
        </p:blipFill>
        <p:spPr>
          <a:xfrm>
            <a:off x="6881434" y="4845460"/>
            <a:ext cx="2555976" cy="1423656"/>
          </a:xfrm>
          <a:prstGeom prst="rect">
            <a:avLst/>
          </a:prstGeom>
        </p:spPr>
      </p:pic>
      <p:sp>
        <p:nvSpPr>
          <p:cNvPr id="23" name="矩形 22">
            <a:extLst>
              <a:ext uri="{FF2B5EF4-FFF2-40B4-BE49-F238E27FC236}">
                <a16:creationId xmlns:a16="http://schemas.microsoft.com/office/drawing/2014/main" id="{8E8A1033-9DBB-458F-AFF5-16BB600172A8}"/>
              </a:ext>
            </a:extLst>
          </p:cNvPr>
          <p:cNvSpPr/>
          <p:nvPr/>
        </p:nvSpPr>
        <p:spPr>
          <a:xfrm>
            <a:off x="7495593" y="2993772"/>
            <a:ext cx="1569660"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概率密度函数</a:t>
            </a:r>
            <a:endParaRPr lang="zh-CN" altLang="en-US" dirty="0"/>
          </a:p>
        </p:txBody>
      </p:sp>
      <p:sp>
        <p:nvSpPr>
          <p:cNvPr id="24" name="矩形 23">
            <a:extLst>
              <a:ext uri="{FF2B5EF4-FFF2-40B4-BE49-F238E27FC236}">
                <a16:creationId xmlns:a16="http://schemas.microsoft.com/office/drawing/2014/main" id="{69D65301-1790-4085-906D-DFDAD21C0AED}"/>
              </a:ext>
            </a:extLst>
          </p:cNvPr>
          <p:cNvSpPr/>
          <p:nvPr/>
        </p:nvSpPr>
        <p:spPr>
          <a:xfrm>
            <a:off x="7616648" y="6213045"/>
            <a:ext cx="1569660"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预测分布区间</a:t>
            </a:r>
            <a:endParaRPr lang="zh-CN" altLang="en-US" dirty="0"/>
          </a:p>
        </p:txBody>
      </p:sp>
      <p:sp>
        <p:nvSpPr>
          <p:cNvPr id="30" name="箭头: 右 29">
            <a:extLst>
              <a:ext uri="{FF2B5EF4-FFF2-40B4-BE49-F238E27FC236}">
                <a16:creationId xmlns:a16="http://schemas.microsoft.com/office/drawing/2014/main" id="{A41781BF-1CF7-4550-8544-7BDE1EB037D2}"/>
              </a:ext>
            </a:extLst>
          </p:cNvPr>
          <p:cNvSpPr/>
          <p:nvPr/>
        </p:nvSpPr>
        <p:spPr>
          <a:xfrm>
            <a:off x="6299882" y="3504196"/>
            <a:ext cx="516589" cy="268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AF29CBDF-B298-48E9-B25A-4044306547C9}"/>
              </a:ext>
            </a:extLst>
          </p:cNvPr>
          <p:cNvSpPr/>
          <p:nvPr/>
        </p:nvSpPr>
        <p:spPr>
          <a:xfrm rot="5400000">
            <a:off x="8010743" y="4531777"/>
            <a:ext cx="319806" cy="268224"/>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标题 1">
            <a:extLst>
              <a:ext uri="{FF2B5EF4-FFF2-40B4-BE49-F238E27FC236}">
                <a16:creationId xmlns:a16="http://schemas.microsoft.com/office/drawing/2014/main" id="{07D2F5B9-0EAC-CD41-9B13-07B34C29AA90}"/>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1404220065"/>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a:t>
            </a:fld>
            <a:endParaRPr lang="zh-CN" altLang="en-US">
              <a:solidFill>
                <a:prstClr val="black">
                  <a:tint val="75000"/>
                </a:prstClr>
              </a:solidFill>
            </a:endParaRPr>
          </a:p>
        </p:txBody>
      </p:sp>
      <p:sp>
        <p:nvSpPr>
          <p:cNvPr id="16" name="内容占位符 2"/>
          <p:cNvSpPr txBox="1">
            <a:spLocks/>
          </p:cNvSpPr>
          <p:nvPr/>
        </p:nvSpPr>
        <p:spPr>
          <a:xfrm>
            <a:off x="2681289" y="1211021"/>
            <a:ext cx="3802639" cy="516468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itchFamily="2" charset="2"/>
              <a:buNone/>
            </a:pPr>
            <a:r>
              <a:rPr lang="zh-CN" altLang="en-US" sz="2800" dirty="0">
                <a:latin typeface="微软雅黑" panose="020B0503020204020204" pitchFamily="34" charset="-122"/>
                <a:ea typeface="微软雅黑" panose="020B0503020204020204" pitchFamily="34" charset="-122"/>
              </a:rPr>
              <a:t>一、立项背景</a:t>
            </a:r>
            <a:endParaRPr lang="en-US" altLang="zh-CN" sz="2800" dirty="0">
              <a:latin typeface="微软雅黑" panose="020B0503020204020204" pitchFamily="34" charset="-122"/>
              <a:ea typeface="微软雅黑" panose="020B0503020204020204" pitchFamily="34" charset="-122"/>
            </a:endParaRPr>
          </a:p>
          <a:p>
            <a:pPr>
              <a:lnSpc>
                <a:spcPct val="150000"/>
              </a:lnSpc>
              <a:buFont typeface="Wingdings" pitchFamily="2" charset="2"/>
              <a:buNone/>
            </a:pPr>
            <a:r>
              <a:rPr lang="zh-CN" altLang="en-US" sz="2800" dirty="0">
                <a:latin typeface="微软雅黑" panose="020B0503020204020204" pitchFamily="34" charset="-122"/>
                <a:ea typeface="微软雅黑" panose="020B0503020204020204" pitchFamily="34" charset="-122"/>
              </a:rPr>
              <a:t>二、研究内容</a:t>
            </a:r>
            <a:endParaRPr lang="en-US" altLang="zh-CN" sz="2800" dirty="0">
              <a:latin typeface="微软雅黑" panose="020B0503020204020204" pitchFamily="34" charset="-122"/>
              <a:ea typeface="微软雅黑" panose="020B0503020204020204" pitchFamily="34" charset="-122"/>
            </a:endParaRPr>
          </a:p>
          <a:p>
            <a:pPr>
              <a:lnSpc>
                <a:spcPct val="150000"/>
              </a:lnSpc>
              <a:buFont typeface="Wingdings" pitchFamily="2" charset="2"/>
              <a:buNone/>
            </a:pPr>
            <a:r>
              <a:rPr lang="zh-CN" altLang="en-US" sz="2800" dirty="0">
                <a:latin typeface="微软雅黑" panose="020B0503020204020204" pitchFamily="34" charset="-122"/>
                <a:ea typeface="微软雅黑" panose="020B0503020204020204" pitchFamily="34" charset="-122"/>
              </a:rPr>
              <a:t>三、主要创新</a:t>
            </a:r>
            <a:endParaRPr lang="en-US" altLang="zh-CN" sz="2800" dirty="0">
              <a:latin typeface="微软雅黑" panose="020B0503020204020204" pitchFamily="34" charset="-122"/>
              <a:ea typeface="微软雅黑" panose="020B0503020204020204" pitchFamily="34" charset="-122"/>
            </a:endParaRPr>
          </a:p>
          <a:p>
            <a:pPr>
              <a:lnSpc>
                <a:spcPct val="150000"/>
              </a:lnSpc>
              <a:buNone/>
            </a:pPr>
            <a:r>
              <a:rPr lang="zh-CN" altLang="en-US" sz="2800" dirty="0">
                <a:latin typeface="微软雅黑" panose="020B0503020204020204" pitchFamily="34" charset="-122"/>
                <a:ea typeface="微软雅黑" panose="020B0503020204020204" pitchFamily="34" charset="-122"/>
              </a:rPr>
              <a:t>四、</a:t>
            </a:r>
            <a:r>
              <a:rPr lang="zh-CN" altLang="en-US" sz="2800" dirty="0">
                <a:solidFill>
                  <a:srgbClr val="000000"/>
                </a:solidFill>
                <a:latin typeface="微软雅黑" panose="020B0503020204020204" pitchFamily="34" charset="-122"/>
                <a:ea typeface="微软雅黑" panose="020B0503020204020204" pitchFamily="34" charset="-122"/>
              </a:rPr>
              <a:t>研究成果</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buNone/>
            </a:pPr>
            <a:r>
              <a:rPr lang="zh-CN" altLang="en-US" sz="2800" dirty="0">
                <a:latin typeface="微软雅黑" panose="020B0503020204020204" pitchFamily="34" charset="-122"/>
                <a:ea typeface="微软雅黑" panose="020B0503020204020204" pitchFamily="34" charset="-122"/>
              </a:rPr>
              <a:t>五、技术对比</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buFont typeface="Wingdings" pitchFamily="2" charset="2"/>
              <a:buNone/>
            </a:pPr>
            <a:r>
              <a:rPr lang="zh-CN" altLang="en-US" sz="2800" dirty="0">
                <a:latin typeface="微软雅黑" panose="020B0503020204020204" pitchFamily="34" charset="-122"/>
                <a:ea typeface="微软雅黑" panose="020B0503020204020204" pitchFamily="34" charset="-122"/>
              </a:rPr>
              <a:t>六、应用情况</a:t>
            </a:r>
            <a:endParaRPr lang="en-US" altLang="zh-CN" sz="2800"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8"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目录</a:t>
            </a:r>
          </a:p>
        </p:txBody>
      </p:sp>
    </p:spTree>
    <p:extLst>
      <p:ext uri="{BB962C8B-B14F-4D97-AF65-F5344CB8AC3E}">
        <p14:creationId xmlns:p14="http://schemas.microsoft.com/office/powerpoint/2010/main" val="265307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ACB4D5E-A207-4559-AB1D-FA2867B480D4}" type="slidenum">
              <a:rPr lang="zh-CN" altLang="en-US">
                <a:latin typeface="微软雅黑" panose="020B0503020204020204" pitchFamily="34" charset="-122"/>
                <a:ea typeface="微软雅黑" panose="020B0503020204020204" pitchFamily="34" charset="-122"/>
              </a:rPr>
              <a:pPr/>
              <a:t>20</a:t>
            </a:fld>
            <a:endParaRPr lang="zh-CN" altLang="en-US">
              <a:latin typeface="微软雅黑" panose="020B0503020204020204" pitchFamily="34" charset="-122"/>
              <a:ea typeface="微软雅黑" panose="020B0503020204020204" pitchFamily="34" charset="-122"/>
            </a:endParaRPr>
          </a:p>
        </p:txBody>
      </p:sp>
      <p:sp>
        <p:nvSpPr>
          <p:cNvPr id="149" name="圆角矩形 797">
            <a:extLst>
              <a:ext uri="{FF2B5EF4-FFF2-40B4-BE49-F238E27FC236}">
                <a16:creationId xmlns:a16="http://schemas.microsoft.com/office/drawing/2014/main" id="{FB3547E2-EED7-46F0-810C-8DD88AF35EC9}"/>
              </a:ext>
            </a:extLst>
          </p:cNvPr>
          <p:cNvSpPr/>
          <p:nvPr/>
        </p:nvSpPr>
        <p:spPr>
          <a:xfrm>
            <a:off x="242484" y="671195"/>
            <a:ext cx="9577791" cy="1900976"/>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algn="just" eaLnBrk="1" hangingPunct="1">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cs typeface="方正大黑简体"/>
              </a:rPr>
              <a:t>考虑动态时空关联特性的联合概率密度预测：</a:t>
            </a:r>
            <a:r>
              <a:rPr lang="zh-CN" altLang="en-US" sz="2000" dirty="0">
                <a:solidFill>
                  <a:prstClr val="black"/>
                </a:solidFill>
                <a:latin typeface="微软雅黑" panose="020B0503020204020204" pitchFamily="34" charset="-122"/>
                <a:ea typeface="微软雅黑" panose="020B0503020204020204" pitchFamily="34" charset="-122"/>
                <a:cs typeface="方正大黑简体"/>
              </a:rPr>
              <a:t>对多个新能源场站预测误差的统计特性进行分析，采用动态条件相关回归方法构建多场站预测误差的动态条件相关系数矩阵，从而定量描述多场站输出功率的动态时空相关特性，在此基础上，采用多元随机抽样和联合概率密度预测对新能源场站输出功率进行多维场景预测。</a:t>
            </a:r>
            <a:endParaRPr lang="en-US" altLang="zh-CN" sz="2000" dirty="0">
              <a:solidFill>
                <a:prstClr val="black"/>
              </a:solidFill>
              <a:latin typeface="微软雅黑" panose="020B0503020204020204" pitchFamily="34" charset="-122"/>
              <a:ea typeface="微软雅黑" panose="020B0503020204020204" pitchFamily="34" charset="-122"/>
              <a:cs typeface="方正大黑简体"/>
            </a:endParaRPr>
          </a:p>
        </p:txBody>
      </p:sp>
      <p:pic>
        <p:nvPicPr>
          <p:cNvPr id="2" name="图片 1">
            <a:extLst>
              <a:ext uri="{FF2B5EF4-FFF2-40B4-BE49-F238E27FC236}">
                <a16:creationId xmlns:a16="http://schemas.microsoft.com/office/drawing/2014/main" id="{69B84706-1F1C-4FE8-B0E2-6930C277216E}"/>
              </a:ext>
            </a:extLst>
          </p:cNvPr>
          <p:cNvPicPr>
            <a:picLocks noChangeAspect="1"/>
          </p:cNvPicPr>
          <p:nvPr/>
        </p:nvPicPr>
        <p:blipFill>
          <a:blip r:embed="rId4"/>
          <a:stretch>
            <a:fillRect/>
          </a:stretch>
        </p:blipFill>
        <p:spPr>
          <a:xfrm>
            <a:off x="154546" y="2933972"/>
            <a:ext cx="1608739" cy="3214435"/>
          </a:xfrm>
          <a:prstGeom prst="rect">
            <a:avLst/>
          </a:prstGeom>
        </p:spPr>
      </p:pic>
      <p:sp>
        <p:nvSpPr>
          <p:cNvPr id="7" name="文本框 6">
            <a:extLst>
              <a:ext uri="{FF2B5EF4-FFF2-40B4-BE49-F238E27FC236}">
                <a16:creationId xmlns:a16="http://schemas.microsoft.com/office/drawing/2014/main" id="{522E58FD-49C0-4B8A-BDE1-EBBD1BAAC9E6}"/>
              </a:ext>
            </a:extLst>
          </p:cNvPr>
          <p:cNvSpPr txBox="1"/>
          <p:nvPr/>
        </p:nvSpPr>
        <p:spPr>
          <a:xfrm>
            <a:off x="2371081" y="4102718"/>
            <a:ext cx="179166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预测误差序列互相性</a:t>
            </a:r>
          </a:p>
        </p:txBody>
      </p:sp>
      <p:sp>
        <p:nvSpPr>
          <p:cNvPr id="13" name="文本框 12">
            <a:extLst>
              <a:ext uri="{FF2B5EF4-FFF2-40B4-BE49-F238E27FC236}">
                <a16:creationId xmlns:a16="http://schemas.microsoft.com/office/drawing/2014/main" id="{C400C56B-97AE-4D0B-BE69-1B8AA8B028F5}"/>
              </a:ext>
            </a:extLst>
          </p:cNvPr>
          <p:cNvSpPr txBox="1"/>
          <p:nvPr/>
        </p:nvSpPr>
        <p:spPr>
          <a:xfrm>
            <a:off x="2282501" y="6300529"/>
            <a:ext cx="196882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预测误差相关系数矩阵</a:t>
            </a:r>
          </a:p>
        </p:txBody>
      </p:sp>
      <p:pic>
        <p:nvPicPr>
          <p:cNvPr id="10" name="图片 9">
            <a:extLst>
              <a:ext uri="{FF2B5EF4-FFF2-40B4-BE49-F238E27FC236}">
                <a16:creationId xmlns:a16="http://schemas.microsoft.com/office/drawing/2014/main" id="{A81EEA88-5364-4AD3-BA95-08C2E56B90A2}"/>
              </a:ext>
            </a:extLst>
          </p:cNvPr>
          <p:cNvPicPr>
            <a:picLocks noChangeAspect="1"/>
          </p:cNvPicPr>
          <p:nvPr/>
        </p:nvPicPr>
        <p:blipFill>
          <a:blip r:embed="rId5"/>
          <a:stretch>
            <a:fillRect/>
          </a:stretch>
        </p:blipFill>
        <p:spPr>
          <a:xfrm>
            <a:off x="4686010" y="2720190"/>
            <a:ext cx="2038350" cy="1058120"/>
          </a:xfrm>
          <a:prstGeom prst="rect">
            <a:avLst/>
          </a:prstGeom>
        </p:spPr>
      </p:pic>
      <p:pic>
        <p:nvPicPr>
          <p:cNvPr id="11" name="图片 10">
            <a:extLst>
              <a:ext uri="{FF2B5EF4-FFF2-40B4-BE49-F238E27FC236}">
                <a16:creationId xmlns:a16="http://schemas.microsoft.com/office/drawing/2014/main" id="{050984E6-EC23-4842-8D1A-C588B8F28DF1}"/>
              </a:ext>
            </a:extLst>
          </p:cNvPr>
          <p:cNvPicPr>
            <a:picLocks noChangeAspect="1"/>
          </p:cNvPicPr>
          <p:nvPr/>
        </p:nvPicPr>
        <p:blipFill>
          <a:blip r:embed="rId6"/>
          <a:stretch>
            <a:fillRect/>
          </a:stretch>
        </p:blipFill>
        <p:spPr>
          <a:xfrm>
            <a:off x="4676630" y="5688732"/>
            <a:ext cx="2038641" cy="1087589"/>
          </a:xfrm>
          <a:prstGeom prst="rect">
            <a:avLst/>
          </a:prstGeom>
        </p:spPr>
      </p:pic>
      <p:sp>
        <p:nvSpPr>
          <p:cNvPr id="15" name="Rectangle 4">
            <a:extLst>
              <a:ext uri="{FF2B5EF4-FFF2-40B4-BE49-F238E27FC236}">
                <a16:creationId xmlns:a16="http://schemas.microsoft.com/office/drawing/2014/main" id="{B89F2857-1A1A-4C85-A891-41E74D80534A}"/>
              </a:ext>
            </a:extLst>
          </p:cNvPr>
          <p:cNvSpPr>
            <a:spLocks noChangeArrowheads="1"/>
          </p:cNvSpPr>
          <p:nvPr/>
        </p:nvSpPr>
        <p:spPr bwMode="auto">
          <a:xfrm>
            <a:off x="7473650" y="3216383"/>
            <a:ext cx="384151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矩形 16">
            <a:extLst>
              <a:ext uri="{FF2B5EF4-FFF2-40B4-BE49-F238E27FC236}">
                <a16:creationId xmlns:a16="http://schemas.microsoft.com/office/drawing/2014/main" id="{E42C9EA2-D18A-4F93-A13F-48DCD8B45C89}"/>
              </a:ext>
            </a:extLst>
          </p:cNvPr>
          <p:cNvSpPr/>
          <p:nvPr/>
        </p:nvSpPr>
        <p:spPr>
          <a:xfrm>
            <a:off x="4686301" y="4285831"/>
            <a:ext cx="2038350" cy="952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考虑时空关联特性的新能源场站输出功率联合概率密度预测</a:t>
            </a:r>
            <a:endParaRPr lang="zh-CN" altLang="en-US" sz="16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57BDB7D9-6AA4-4291-9849-1EFEF4A4C4BD}"/>
              </a:ext>
            </a:extLst>
          </p:cNvPr>
          <p:cNvSpPr/>
          <p:nvPr/>
        </p:nvSpPr>
        <p:spPr>
          <a:xfrm>
            <a:off x="7229476" y="3134227"/>
            <a:ext cx="2443077" cy="3109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对象 15">
            <a:extLst>
              <a:ext uri="{FF2B5EF4-FFF2-40B4-BE49-F238E27FC236}">
                <a16:creationId xmlns:a16="http://schemas.microsoft.com/office/drawing/2014/main" id="{1443DD34-EFDE-490D-B831-44E40642F318}"/>
              </a:ext>
            </a:extLst>
          </p:cNvPr>
          <p:cNvGraphicFramePr>
            <a:graphicFrameLocks noChangeAspect="1"/>
          </p:cNvGraphicFramePr>
          <p:nvPr/>
        </p:nvGraphicFramePr>
        <p:xfrm>
          <a:off x="7289322" y="3252408"/>
          <a:ext cx="2323382" cy="3056316"/>
        </p:xfrm>
        <a:graphic>
          <a:graphicData uri="http://schemas.openxmlformats.org/presentationml/2006/ole">
            <mc:AlternateContent xmlns:mc="http://schemas.openxmlformats.org/markup-compatibility/2006">
              <mc:Choice xmlns:v="urn:schemas-microsoft-com:vml" Requires="v">
                <p:oleObj spid="_x0000_s5154" name="Visio" r:id="rId7" imgW="2857500" imgH="3143368" progId="Visio.Drawing.15">
                  <p:embed/>
                </p:oleObj>
              </mc:Choice>
              <mc:Fallback>
                <p:oleObj name="Visio" r:id="rId7" imgW="2857500" imgH="3143368" progId="Visio.Drawing.15">
                  <p:embed/>
                  <p:pic>
                    <p:nvPicPr>
                      <p:cNvPr id="16" name="对象 15">
                        <a:extLst>
                          <a:ext uri="{FF2B5EF4-FFF2-40B4-BE49-F238E27FC236}">
                            <a16:creationId xmlns:a16="http://schemas.microsoft.com/office/drawing/2014/main" id="{1443DD34-EFDE-490D-B831-44E40642F3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9322" y="3252408"/>
                        <a:ext cx="2323382" cy="3056316"/>
                      </a:xfrm>
                      <a:prstGeom prst="rect">
                        <a:avLst/>
                      </a:prstGeom>
                      <a:noFill/>
                    </p:spPr>
                  </p:pic>
                </p:oleObj>
              </mc:Fallback>
            </mc:AlternateContent>
          </a:graphicData>
        </a:graphic>
      </p:graphicFrame>
      <p:sp>
        <p:nvSpPr>
          <p:cNvPr id="25" name="箭头: 右 24">
            <a:extLst>
              <a:ext uri="{FF2B5EF4-FFF2-40B4-BE49-F238E27FC236}">
                <a16:creationId xmlns:a16="http://schemas.microsoft.com/office/drawing/2014/main" id="{C3CBEF0E-6B61-4E03-8157-4C9FB0F592D9}"/>
              </a:ext>
            </a:extLst>
          </p:cNvPr>
          <p:cNvSpPr/>
          <p:nvPr/>
        </p:nvSpPr>
        <p:spPr>
          <a:xfrm flipV="1">
            <a:off x="6762406" y="4538935"/>
            <a:ext cx="451740" cy="30777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05AAE759-4614-4B03-8738-AD6794B226F7}"/>
              </a:ext>
            </a:extLst>
          </p:cNvPr>
          <p:cNvSpPr/>
          <p:nvPr/>
        </p:nvSpPr>
        <p:spPr>
          <a:xfrm>
            <a:off x="4686010" y="4181056"/>
            <a:ext cx="2038350" cy="952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考虑时空关联特性的新能源场站输出功率联合概率密度预测</a:t>
            </a:r>
            <a:endParaRPr lang="zh-CN" altLang="en-US" sz="1600" dirty="0">
              <a:latin typeface="微软雅黑" panose="020B0503020204020204" pitchFamily="34" charset="-122"/>
              <a:ea typeface="微软雅黑" panose="020B0503020204020204" pitchFamily="34" charset="-122"/>
            </a:endParaRPr>
          </a:p>
        </p:txBody>
      </p:sp>
      <p:sp>
        <p:nvSpPr>
          <p:cNvPr id="29" name="箭头: 右 28">
            <a:extLst>
              <a:ext uri="{FF2B5EF4-FFF2-40B4-BE49-F238E27FC236}">
                <a16:creationId xmlns:a16="http://schemas.microsoft.com/office/drawing/2014/main" id="{C160E7E4-65CA-4991-BA4E-51A959C731CF}"/>
              </a:ext>
            </a:extLst>
          </p:cNvPr>
          <p:cNvSpPr/>
          <p:nvPr/>
        </p:nvSpPr>
        <p:spPr>
          <a:xfrm flipV="1">
            <a:off x="1797162" y="5235162"/>
            <a:ext cx="497704" cy="236225"/>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箭头: 右 29">
            <a:extLst>
              <a:ext uri="{FF2B5EF4-FFF2-40B4-BE49-F238E27FC236}">
                <a16:creationId xmlns:a16="http://schemas.microsoft.com/office/drawing/2014/main" id="{12CBEA44-22C9-450E-9374-308908F92250}"/>
              </a:ext>
            </a:extLst>
          </p:cNvPr>
          <p:cNvSpPr/>
          <p:nvPr/>
        </p:nvSpPr>
        <p:spPr>
          <a:xfrm rot="1978880" flipV="1">
            <a:off x="4186753" y="3834090"/>
            <a:ext cx="486456" cy="230004"/>
          </a:xfrm>
          <a:prstGeom prst="rightArrow">
            <a:avLst>
              <a:gd name="adj1" fmla="val 50000"/>
              <a:gd name="adj2"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箭头: 右 30">
            <a:extLst>
              <a:ext uri="{FF2B5EF4-FFF2-40B4-BE49-F238E27FC236}">
                <a16:creationId xmlns:a16="http://schemas.microsoft.com/office/drawing/2014/main" id="{EEB7E5DD-1365-446F-9BF2-014ABA7ED9CE}"/>
              </a:ext>
            </a:extLst>
          </p:cNvPr>
          <p:cNvSpPr/>
          <p:nvPr/>
        </p:nvSpPr>
        <p:spPr>
          <a:xfrm rot="5400000" flipV="1">
            <a:off x="5546792" y="3834656"/>
            <a:ext cx="381049" cy="268363"/>
          </a:xfrm>
          <a:prstGeom prst="rightArrow">
            <a:avLst>
              <a:gd name="adj1" fmla="val 50000"/>
              <a:gd name="adj2" fmla="val 5168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箭头: 右 31">
            <a:extLst>
              <a:ext uri="{FF2B5EF4-FFF2-40B4-BE49-F238E27FC236}">
                <a16:creationId xmlns:a16="http://schemas.microsoft.com/office/drawing/2014/main" id="{38CFB997-CBAB-41B8-8B16-163F58486512}"/>
              </a:ext>
            </a:extLst>
          </p:cNvPr>
          <p:cNvSpPr/>
          <p:nvPr/>
        </p:nvSpPr>
        <p:spPr>
          <a:xfrm rot="16200000" flipV="1">
            <a:off x="5547725" y="5328029"/>
            <a:ext cx="366652" cy="255835"/>
          </a:xfrm>
          <a:prstGeom prst="rightArrow">
            <a:avLst>
              <a:gd name="adj1" fmla="val 50000"/>
              <a:gd name="adj2" fmla="val 5168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8A368B2A-9EA1-49D4-8655-61B38FE5D6A3}"/>
              </a:ext>
            </a:extLst>
          </p:cNvPr>
          <p:cNvSpPr txBox="1"/>
          <p:nvPr/>
        </p:nvSpPr>
        <p:spPr>
          <a:xfrm>
            <a:off x="7775159" y="6261099"/>
            <a:ext cx="1627499" cy="369332"/>
          </a:xfrm>
          <a:prstGeom prst="rect">
            <a:avLst/>
          </a:prstGeom>
          <a:noFill/>
        </p:spPr>
        <p:txBody>
          <a:bodyPr wrap="square" rtlCol="0">
            <a:spAutoFit/>
          </a:bodyPr>
          <a:lstStyle/>
          <a:p>
            <a:r>
              <a:rPr lang="zh-CN" altLang="en-US" dirty="0"/>
              <a:t>概率预测结果</a:t>
            </a:r>
          </a:p>
        </p:txBody>
      </p:sp>
      <p:pic>
        <p:nvPicPr>
          <p:cNvPr id="4" name="图片 3">
            <a:extLst>
              <a:ext uri="{FF2B5EF4-FFF2-40B4-BE49-F238E27FC236}">
                <a16:creationId xmlns:a16="http://schemas.microsoft.com/office/drawing/2014/main" id="{C9387804-2285-4F8D-98F6-53BB7FE26FC0}"/>
              </a:ext>
            </a:extLst>
          </p:cNvPr>
          <p:cNvPicPr>
            <a:picLocks noChangeAspect="1"/>
          </p:cNvPicPr>
          <p:nvPr/>
        </p:nvPicPr>
        <p:blipFill>
          <a:blip r:embed="rId9">
            <a:grayscl/>
          </a:blip>
          <a:stretch>
            <a:fillRect/>
          </a:stretch>
        </p:blipFill>
        <p:spPr>
          <a:xfrm>
            <a:off x="2325247" y="2978053"/>
            <a:ext cx="1831621" cy="1178722"/>
          </a:xfrm>
          <a:prstGeom prst="rect">
            <a:avLst/>
          </a:prstGeom>
          <a:noFill/>
        </p:spPr>
      </p:pic>
      <p:pic>
        <p:nvPicPr>
          <p:cNvPr id="5" name="图片 4">
            <a:extLst>
              <a:ext uri="{FF2B5EF4-FFF2-40B4-BE49-F238E27FC236}">
                <a16:creationId xmlns:a16="http://schemas.microsoft.com/office/drawing/2014/main" id="{4B0E5718-0A1F-43D1-87B8-5CD07EFEA56A}"/>
              </a:ext>
            </a:extLst>
          </p:cNvPr>
          <p:cNvPicPr>
            <a:picLocks noChangeAspect="1"/>
          </p:cNvPicPr>
          <p:nvPr/>
        </p:nvPicPr>
        <p:blipFill>
          <a:blip r:embed="rId10"/>
          <a:stretch>
            <a:fillRect/>
          </a:stretch>
        </p:blipFill>
        <p:spPr>
          <a:xfrm>
            <a:off x="2325246" y="5127033"/>
            <a:ext cx="1770848" cy="1225429"/>
          </a:xfrm>
          <a:prstGeom prst="rect">
            <a:avLst/>
          </a:prstGeom>
        </p:spPr>
      </p:pic>
      <p:sp>
        <p:nvSpPr>
          <p:cNvPr id="26" name="箭头: 右 25">
            <a:extLst>
              <a:ext uri="{FF2B5EF4-FFF2-40B4-BE49-F238E27FC236}">
                <a16:creationId xmlns:a16="http://schemas.microsoft.com/office/drawing/2014/main" id="{9C3F6068-1DF0-469E-8E0A-A25BC400B537}"/>
              </a:ext>
            </a:extLst>
          </p:cNvPr>
          <p:cNvSpPr/>
          <p:nvPr/>
        </p:nvSpPr>
        <p:spPr>
          <a:xfrm flipV="1">
            <a:off x="1781282" y="3508687"/>
            <a:ext cx="497704" cy="236225"/>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164D282C-65D3-43C6-8B2D-8CEDE5BE3006}"/>
              </a:ext>
            </a:extLst>
          </p:cNvPr>
          <p:cNvSpPr/>
          <p:nvPr/>
        </p:nvSpPr>
        <p:spPr>
          <a:xfrm rot="20321347" flipV="1">
            <a:off x="4159403" y="5250038"/>
            <a:ext cx="485019" cy="223274"/>
          </a:xfrm>
          <a:prstGeom prst="rightArrow">
            <a:avLst>
              <a:gd name="adj1" fmla="val 50000"/>
              <a:gd name="adj2"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箭头: 右 33">
            <a:extLst>
              <a:ext uri="{FF2B5EF4-FFF2-40B4-BE49-F238E27FC236}">
                <a16:creationId xmlns:a16="http://schemas.microsoft.com/office/drawing/2014/main" id="{72CEA09B-F534-495B-85BB-B43B22BC5C8F}"/>
              </a:ext>
            </a:extLst>
          </p:cNvPr>
          <p:cNvSpPr/>
          <p:nvPr/>
        </p:nvSpPr>
        <p:spPr>
          <a:xfrm flipV="1">
            <a:off x="1782733" y="4494524"/>
            <a:ext cx="2843430" cy="236226"/>
          </a:xfrm>
          <a:prstGeom prst="rightArrow">
            <a:avLst>
              <a:gd name="adj1" fmla="val 50000"/>
              <a:gd name="adj2" fmla="val 9332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3B05320C-2A48-4AC0-B8A4-6751BE290237}"/>
              </a:ext>
            </a:extLst>
          </p:cNvPr>
          <p:cNvSpPr txBox="1"/>
          <p:nvPr/>
        </p:nvSpPr>
        <p:spPr>
          <a:xfrm>
            <a:off x="5819952" y="3799120"/>
            <a:ext cx="130474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资源预报数据</a:t>
            </a:r>
          </a:p>
        </p:txBody>
      </p:sp>
      <p:sp>
        <p:nvSpPr>
          <p:cNvPr id="36" name="文本框 35">
            <a:extLst>
              <a:ext uri="{FF2B5EF4-FFF2-40B4-BE49-F238E27FC236}">
                <a16:creationId xmlns:a16="http://schemas.microsoft.com/office/drawing/2014/main" id="{EB4FF31D-CB74-4FC0-8EC8-3841F8A2A4B6}"/>
              </a:ext>
            </a:extLst>
          </p:cNvPr>
          <p:cNvSpPr txBox="1"/>
          <p:nvPr/>
        </p:nvSpPr>
        <p:spPr>
          <a:xfrm>
            <a:off x="5833022" y="5296691"/>
            <a:ext cx="130474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气象监测数据</a:t>
            </a:r>
          </a:p>
        </p:txBody>
      </p:sp>
      <p:sp>
        <p:nvSpPr>
          <p:cNvPr id="27" name="标题 1">
            <a:extLst>
              <a:ext uri="{FF2B5EF4-FFF2-40B4-BE49-F238E27FC236}">
                <a16:creationId xmlns:a16="http://schemas.microsoft.com/office/drawing/2014/main" id="{CDCD0301-AA32-D242-B215-D425963C2DCB}"/>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3549661392"/>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A9EB4D-95A0-43A4-8A5D-28A07DFF2315}" type="slidenum">
              <a:rPr lang="zh-CN" altLang="en-US">
                <a:latin typeface="微软雅黑" panose="020B0503020204020204" pitchFamily="34" charset="-122"/>
                <a:ea typeface="微软雅黑" panose="020B0503020204020204" pitchFamily="34" charset="-122"/>
              </a:rPr>
              <a:pPr/>
              <a:t>21</a:t>
            </a:fld>
            <a:endParaRPr lang="zh-CN" altLang="en-US">
              <a:latin typeface="微软雅黑" panose="020B0503020204020204" pitchFamily="34" charset="-122"/>
              <a:ea typeface="微软雅黑" panose="020B0503020204020204" pitchFamily="34" charset="-122"/>
            </a:endParaRPr>
          </a:p>
        </p:txBody>
      </p:sp>
      <p:graphicFrame>
        <p:nvGraphicFramePr>
          <p:cNvPr id="9" name="表格 9">
            <a:extLst>
              <a:ext uri="{FF2B5EF4-FFF2-40B4-BE49-F238E27FC236}">
                <a16:creationId xmlns:a16="http://schemas.microsoft.com/office/drawing/2014/main" id="{90EE82DB-46F4-448F-871F-F5B2DB2EBE41}"/>
              </a:ext>
            </a:extLst>
          </p:cNvPr>
          <p:cNvGraphicFramePr>
            <a:graphicFrameLocks noGrp="1"/>
          </p:cNvGraphicFramePr>
          <p:nvPr/>
        </p:nvGraphicFramePr>
        <p:xfrm>
          <a:off x="4624088" y="946404"/>
          <a:ext cx="4866686" cy="2482596"/>
        </p:xfrm>
        <a:graphic>
          <a:graphicData uri="http://schemas.openxmlformats.org/drawingml/2006/table">
            <a:tbl>
              <a:tblPr firstRow="1" bandRow="1">
                <a:tableStyleId>{5C22544A-7EE6-4342-B048-85BDC9FD1C3A}</a:tableStyleId>
              </a:tblPr>
              <a:tblGrid>
                <a:gridCol w="1434496">
                  <a:extLst>
                    <a:ext uri="{9D8B030D-6E8A-4147-A177-3AD203B41FA5}">
                      <a16:colId xmlns:a16="http://schemas.microsoft.com/office/drawing/2014/main" val="1348907780"/>
                    </a:ext>
                  </a:extLst>
                </a:gridCol>
                <a:gridCol w="841540">
                  <a:extLst>
                    <a:ext uri="{9D8B030D-6E8A-4147-A177-3AD203B41FA5}">
                      <a16:colId xmlns:a16="http://schemas.microsoft.com/office/drawing/2014/main" val="2051657262"/>
                    </a:ext>
                  </a:extLst>
                </a:gridCol>
                <a:gridCol w="863550">
                  <a:extLst>
                    <a:ext uri="{9D8B030D-6E8A-4147-A177-3AD203B41FA5}">
                      <a16:colId xmlns:a16="http://schemas.microsoft.com/office/drawing/2014/main" val="4252993350"/>
                    </a:ext>
                  </a:extLst>
                </a:gridCol>
                <a:gridCol w="863550">
                  <a:extLst>
                    <a:ext uri="{9D8B030D-6E8A-4147-A177-3AD203B41FA5}">
                      <a16:colId xmlns:a16="http://schemas.microsoft.com/office/drawing/2014/main" val="795628815"/>
                    </a:ext>
                  </a:extLst>
                </a:gridCol>
                <a:gridCol w="863550">
                  <a:extLst>
                    <a:ext uri="{9D8B030D-6E8A-4147-A177-3AD203B41FA5}">
                      <a16:colId xmlns:a16="http://schemas.microsoft.com/office/drawing/2014/main" val="1445489108"/>
                    </a:ext>
                  </a:extLst>
                </a:gridCol>
              </a:tblGrid>
              <a:tr h="372618">
                <a:tc>
                  <a:txBody>
                    <a:bodyPr/>
                    <a:lstStyle/>
                    <a:p>
                      <a:endParaRPr lang="zh-CN" altLang="en-US" sz="1600" dirty="0">
                        <a:latin typeface="微软雅黑" panose="020B0503020204020204" pitchFamily="34" charset="-122"/>
                        <a:ea typeface="微软雅黑" panose="020B0503020204020204" pitchFamily="34" charset="-122"/>
                      </a:endParaRPr>
                    </a:p>
                  </a:txBody>
                  <a:tcPr/>
                </a:tc>
                <a:tc gridSpan="2">
                  <a:txBody>
                    <a:bodyPr/>
                    <a:lstStyle/>
                    <a:p>
                      <a:pPr algn="ctr"/>
                      <a:r>
                        <a:rPr lang="zh-CN" altLang="en-US" sz="1600" dirty="0">
                          <a:latin typeface="微软雅黑" panose="020B0503020204020204" pitchFamily="34" charset="-122"/>
                          <a:ea typeface="微软雅黑" panose="020B0503020204020204" pitchFamily="34" charset="-122"/>
                        </a:rPr>
                        <a:t>基于参数预测方法</a:t>
                      </a:r>
                    </a:p>
                  </a:txBody>
                  <a:tcPr anchor="ctr"/>
                </a:tc>
                <a:tc hMerge="1">
                  <a:txBody>
                    <a:bodyPr/>
                    <a:lstStyle/>
                    <a:p>
                      <a:endParaRPr lang="zh-CN" alt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基于非参数预测方法</a:t>
                      </a:r>
                    </a:p>
                  </a:txBody>
                  <a:tcPr anchor="ctr"/>
                </a:tc>
                <a:tc hMerge="1">
                  <a:txBody>
                    <a:bodyPr/>
                    <a:lstStyle/>
                    <a:p>
                      <a:endParaRPr lang="zh-CN" altLang="en-US" dirty="0"/>
                    </a:p>
                  </a:txBody>
                  <a:tcPr/>
                </a:tc>
                <a:extLst>
                  <a:ext uri="{0D108BD9-81ED-4DB2-BD59-A6C34878D82A}">
                    <a16:rowId xmlns:a16="http://schemas.microsoft.com/office/drawing/2014/main" val="1253295734"/>
                  </a:ext>
                </a:extLst>
              </a:tr>
              <a:tr h="372618">
                <a:tc>
                  <a:txBody>
                    <a:bodyPr/>
                    <a:lstStyle/>
                    <a:p>
                      <a:pPr algn="ctr"/>
                      <a:r>
                        <a:rPr lang="zh-CN" altLang="en-US" sz="1600">
                          <a:latin typeface="微软雅黑" panose="020B0503020204020204" pitchFamily="34" charset="-122"/>
                          <a:ea typeface="微软雅黑" panose="020B0503020204020204" pitchFamily="34" charset="-122"/>
                        </a:rPr>
                        <a:t>评价指标</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b="1" kern="1200" dirty="0">
                          <a:solidFill>
                            <a:schemeClr val="accent1">
                              <a:lumMod val="75000"/>
                            </a:schemeClr>
                          </a:solidFill>
                          <a:effectLst/>
                          <a:latin typeface="微软雅黑" panose="020B0503020204020204" pitchFamily="34" charset="-122"/>
                          <a:ea typeface="微软雅黑" panose="020B0503020204020204" pitchFamily="34" charset="-122"/>
                          <a:cs typeface="+mn-cs"/>
                        </a:rPr>
                        <a:t>可靠性</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b="1" kern="1200" dirty="0">
                          <a:solidFill>
                            <a:schemeClr val="accent1">
                              <a:lumMod val="75000"/>
                            </a:schemeClr>
                          </a:solidFill>
                          <a:effectLst/>
                          <a:latin typeface="微软雅黑" panose="020B0503020204020204" pitchFamily="34" charset="-122"/>
                          <a:ea typeface="微软雅黑" panose="020B0503020204020204" pitchFamily="34" charset="-122"/>
                          <a:cs typeface="+mn-cs"/>
                        </a:rPr>
                        <a:t>敏锐度</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b="1" kern="1200" dirty="0">
                          <a:solidFill>
                            <a:schemeClr val="accent1">
                              <a:lumMod val="75000"/>
                            </a:schemeClr>
                          </a:solidFill>
                          <a:effectLst/>
                          <a:latin typeface="微软雅黑" panose="020B0503020204020204" pitchFamily="34" charset="-122"/>
                          <a:ea typeface="微软雅黑" panose="020B0503020204020204" pitchFamily="34" charset="-122"/>
                          <a:cs typeface="+mn-cs"/>
                        </a:rPr>
                        <a:t>可靠性</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b="1" kern="1200" dirty="0">
                          <a:solidFill>
                            <a:schemeClr val="accent1">
                              <a:lumMod val="75000"/>
                            </a:schemeClr>
                          </a:solidFill>
                          <a:effectLst/>
                          <a:latin typeface="微软雅黑" panose="020B0503020204020204" pitchFamily="34" charset="-122"/>
                          <a:ea typeface="微软雅黑" panose="020B0503020204020204" pitchFamily="34" charset="-122"/>
                          <a:cs typeface="+mn-cs"/>
                        </a:rPr>
                        <a:t>敏锐度</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48222290"/>
                  </a:ext>
                </a:extLst>
              </a:tr>
              <a:tr h="3791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不考虑新能源资源预报</a:t>
                      </a:r>
                    </a:p>
                  </a:txBody>
                  <a:tcPr anchor="ctr"/>
                </a:tc>
                <a:tc>
                  <a:txBody>
                    <a:bodyPr/>
                    <a:lstStyle/>
                    <a:p>
                      <a:pPr marL="0" indent="0" algn="ctr">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0.9327</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0.4179</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0.9127</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0.3479</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85860680"/>
                  </a:ext>
                </a:extLst>
              </a:tr>
              <a:tr h="3726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latin typeface="微软雅黑" panose="020B0503020204020204" pitchFamily="34" charset="-122"/>
                          <a:ea typeface="微软雅黑" panose="020B0503020204020204" pitchFamily="34" charset="-122"/>
                        </a:rPr>
                        <a:t>考虑新能源资源预报</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indent="0" algn="ctr">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0.9231</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0.1734</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0</a:t>
                      </a:r>
                      <a:r>
                        <a:rPr 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.90</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43</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0.1634</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98814839"/>
                  </a:ext>
                </a:extLst>
              </a:tr>
              <a:tr h="372618">
                <a:tc>
                  <a:txBody>
                    <a:bodyPr/>
                    <a:lstStyle/>
                    <a:p>
                      <a:pPr algn="ctr"/>
                      <a:r>
                        <a:rPr lang="zh-CN" altLang="en-US" sz="1600" dirty="0">
                          <a:latin typeface="微软雅黑" panose="020B0503020204020204" pitchFamily="34" charset="-122"/>
                          <a:ea typeface="微软雅黑" panose="020B0503020204020204" pitchFamily="34" charset="-122"/>
                        </a:rPr>
                        <a:t>提升效果</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a:latin typeface="微软雅黑" panose="020B0503020204020204" pitchFamily="34" charset="-122"/>
                          <a:ea typeface="微软雅黑" panose="020B0503020204020204" pitchFamily="34" charset="-122"/>
                        </a:rPr>
                        <a:t>0.96</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a:latin typeface="微软雅黑" panose="020B0503020204020204" pitchFamily="34" charset="-122"/>
                          <a:ea typeface="微软雅黑" panose="020B0503020204020204" pitchFamily="34" charset="-122"/>
                        </a:rPr>
                        <a:t>0.5851</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a:latin typeface="微软雅黑" panose="020B0503020204020204" pitchFamily="34" charset="-122"/>
                          <a:ea typeface="微软雅黑" panose="020B0503020204020204" pitchFamily="34" charset="-122"/>
                        </a:rPr>
                        <a:t>0.84</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a:latin typeface="微软雅黑" panose="020B0503020204020204" pitchFamily="34" charset="-122"/>
                          <a:ea typeface="微软雅黑" panose="020B0503020204020204" pitchFamily="34" charset="-122"/>
                        </a:rPr>
                        <a:t>53.03</a:t>
                      </a: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594839739"/>
                  </a:ext>
                </a:extLst>
              </a:tr>
            </a:tbl>
          </a:graphicData>
        </a:graphic>
      </p:graphicFrame>
      <p:graphicFrame>
        <p:nvGraphicFramePr>
          <p:cNvPr id="12" name="表格 11">
            <a:extLst>
              <a:ext uri="{FF2B5EF4-FFF2-40B4-BE49-F238E27FC236}">
                <a16:creationId xmlns:a16="http://schemas.microsoft.com/office/drawing/2014/main" id="{284209E9-7B27-4AA5-959B-D5B35046FC61}"/>
              </a:ext>
            </a:extLst>
          </p:cNvPr>
          <p:cNvGraphicFramePr>
            <a:graphicFrameLocks noGrp="1"/>
          </p:cNvGraphicFramePr>
          <p:nvPr/>
        </p:nvGraphicFramePr>
        <p:xfrm>
          <a:off x="4733329" y="3868988"/>
          <a:ext cx="4866686" cy="2497648"/>
        </p:xfrm>
        <a:graphic>
          <a:graphicData uri="http://schemas.openxmlformats.org/drawingml/2006/table">
            <a:tbl>
              <a:tblPr firstRow="1" bandRow="1">
                <a:tableStyleId>{5C22544A-7EE6-4342-B048-85BDC9FD1C3A}</a:tableStyleId>
              </a:tblPr>
              <a:tblGrid>
                <a:gridCol w="1450903">
                  <a:extLst>
                    <a:ext uri="{9D8B030D-6E8A-4147-A177-3AD203B41FA5}">
                      <a16:colId xmlns:a16="http://schemas.microsoft.com/office/drawing/2014/main" val="371865852"/>
                    </a:ext>
                  </a:extLst>
                </a:gridCol>
                <a:gridCol w="825133">
                  <a:extLst>
                    <a:ext uri="{9D8B030D-6E8A-4147-A177-3AD203B41FA5}">
                      <a16:colId xmlns:a16="http://schemas.microsoft.com/office/drawing/2014/main" val="266976200"/>
                    </a:ext>
                  </a:extLst>
                </a:gridCol>
                <a:gridCol w="863550">
                  <a:extLst>
                    <a:ext uri="{9D8B030D-6E8A-4147-A177-3AD203B41FA5}">
                      <a16:colId xmlns:a16="http://schemas.microsoft.com/office/drawing/2014/main" val="415582474"/>
                    </a:ext>
                  </a:extLst>
                </a:gridCol>
                <a:gridCol w="863550">
                  <a:extLst>
                    <a:ext uri="{9D8B030D-6E8A-4147-A177-3AD203B41FA5}">
                      <a16:colId xmlns:a16="http://schemas.microsoft.com/office/drawing/2014/main" val="916008713"/>
                    </a:ext>
                  </a:extLst>
                </a:gridCol>
                <a:gridCol w="863550">
                  <a:extLst>
                    <a:ext uri="{9D8B030D-6E8A-4147-A177-3AD203B41FA5}">
                      <a16:colId xmlns:a16="http://schemas.microsoft.com/office/drawing/2014/main" val="1054850175"/>
                    </a:ext>
                  </a:extLst>
                </a:gridCol>
              </a:tblGrid>
              <a:tr h="380144">
                <a:tc>
                  <a:txBody>
                    <a:bodyPr/>
                    <a:lstStyle/>
                    <a:p>
                      <a:endParaRPr lang="zh-CN" altLang="en-US" sz="1600" dirty="0">
                        <a:latin typeface="微软雅黑" panose="020B0503020204020204" pitchFamily="34" charset="-122"/>
                        <a:ea typeface="微软雅黑" panose="020B0503020204020204" pitchFamily="34" charset="-122"/>
                      </a:endParaRPr>
                    </a:p>
                  </a:txBody>
                  <a:tcPr/>
                </a:tc>
                <a:tc gridSpan="2">
                  <a:txBody>
                    <a:bodyPr/>
                    <a:lstStyle/>
                    <a:p>
                      <a:pPr algn="ctr"/>
                      <a:r>
                        <a:rPr lang="zh-CN" altLang="en-US" sz="1600" dirty="0">
                          <a:latin typeface="微软雅黑" panose="020B0503020204020204" pitchFamily="34" charset="-122"/>
                          <a:ea typeface="微软雅黑" panose="020B0503020204020204" pitchFamily="34" charset="-122"/>
                        </a:rPr>
                        <a:t>不考虑时空相关特性</a:t>
                      </a:r>
                    </a:p>
                  </a:txBody>
                  <a:tcPr anchor="ctr"/>
                </a:tc>
                <a:tc hMerge="1">
                  <a:txBody>
                    <a:bodyPr/>
                    <a:lstStyle/>
                    <a:p>
                      <a:endParaRPr lang="zh-CN" alt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考虑时空相关特性</a:t>
                      </a:r>
                    </a:p>
                  </a:txBody>
                  <a:tcPr anchor="ctr"/>
                </a:tc>
                <a:tc hMerge="1">
                  <a:txBody>
                    <a:bodyPr/>
                    <a:lstStyle/>
                    <a:p>
                      <a:endParaRPr lang="zh-CN" altLang="en-US" dirty="0"/>
                    </a:p>
                  </a:txBody>
                  <a:tcPr/>
                </a:tc>
                <a:extLst>
                  <a:ext uri="{0D108BD9-81ED-4DB2-BD59-A6C34878D82A}">
                    <a16:rowId xmlns:a16="http://schemas.microsoft.com/office/drawing/2014/main" val="3751759518"/>
                  </a:ext>
                </a:extLst>
              </a:tr>
              <a:tr h="380144">
                <a:tc>
                  <a:txBody>
                    <a:bodyPr/>
                    <a:lstStyle/>
                    <a:p>
                      <a:pPr algn="ctr"/>
                      <a:r>
                        <a:rPr lang="zh-CN" altLang="en-US" sz="1600" dirty="0">
                          <a:latin typeface="微软雅黑" panose="020B0503020204020204" pitchFamily="34" charset="-122"/>
                          <a:ea typeface="微软雅黑" panose="020B0503020204020204" pitchFamily="34" charset="-122"/>
                        </a:rPr>
                        <a:t>评价指标</a:t>
                      </a:r>
                    </a:p>
                  </a:txBody>
                  <a:tcPr anchor="ctr"/>
                </a:tc>
                <a:tc>
                  <a:txBody>
                    <a:bodyPr/>
                    <a:lstStyle/>
                    <a:p>
                      <a:pPr algn="ctr"/>
                      <a:r>
                        <a:rPr lang="zh-CN" altLang="en-US" sz="1600" b="1" kern="1200" dirty="0">
                          <a:solidFill>
                            <a:schemeClr val="accent1">
                              <a:lumMod val="75000"/>
                            </a:schemeClr>
                          </a:solidFill>
                          <a:effectLst/>
                          <a:latin typeface="微软雅黑" panose="020B0503020204020204" pitchFamily="34" charset="-122"/>
                          <a:ea typeface="微软雅黑" panose="020B0503020204020204" pitchFamily="34" charset="-122"/>
                          <a:cs typeface="+mn-cs"/>
                        </a:rPr>
                        <a:t>可靠性</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b="1" kern="1200" dirty="0">
                          <a:solidFill>
                            <a:schemeClr val="accent1">
                              <a:lumMod val="75000"/>
                            </a:schemeClr>
                          </a:solidFill>
                          <a:effectLst/>
                          <a:latin typeface="微软雅黑" panose="020B0503020204020204" pitchFamily="34" charset="-122"/>
                          <a:ea typeface="微软雅黑" panose="020B0503020204020204" pitchFamily="34" charset="-122"/>
                          <a:cs typeface="+mn-cs"/>
                        </a:rPr>
                        <a:t>敏锐度</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b="1" kern="1200" dirty="0">
                          <a:solidFill>
                            <a:schemeClr val="accent1">
                              <a:lumMod val="75000"/>
                            </a:schemeClr>
                          </a:solidFill>
                          <a:effectLst/>
                          <a:latin typeface="微软雅黑" panose="020B0503020204020204" pitchFamily="34" charset="-122"/>
                          <a:ea typeface="微软雅黑" panose="020B0503020204020204" pitchFamily="34" charset="-122"/>
                          <a:cs typeface="+mn-cs"/>
                        </a:rPr>
                        <a:t>可靠性</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600" b="1" kern="1200" dirty="0">
                          <a:solidFill>
                            <a:schemeClr val="accent1">
                              <a:lumMod val="75000"/>
                            </a:schemeClr>
                          </a:solidFill>
                          <a:effectLst/>
                          <a:latin typeface="微软雅黑" panose="020B0503020204020204" pitchFamily="34" charset="-122"/>
                          <a:ea typeface="微软雅黑" panose="020B0503020204020204" pitchFamily="34" charset="-122"/>
                          <a:cs typeface="+mn-cs"/>
                        </a:rPr>
                        <a:t>敏锐度</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697723740"/>
                  </a:ext>
                </a:extLst>
              </a:tr>
              <a:tr h="3801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不考虑新能源资源预报</a:t>
                      </a:r>
                    </a:p>
                  </a:txBody>
                  <a:tcPr anchor="ctr"/>
                </a:tc>
                <a:tc>
                  <a:txBody>
                    <a:bodyPr/>
                    <a:lstStyle/>
                    <a:p>
                      <a:pPr marL="0" indent="0" algn="ctr">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0.9227</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0.3953</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0.9217</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0.1573</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7490798"/>
                  </a:ext>
                </a:extLst>
              </a:tr>
              <a:tr h="3801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考虑新能源资源预报</a:t>
                      </a:r>
                    </a:p>
                  </a:txBody>
                  <a:tcPr anchor="ctr"/>
                </a:tc>
                <a:tc>
                  <a:txBody>
                    <a:bodyPr/>
                    <a:lstStyle/>
                    <a:p>
                      <a:pPr marL="0" indent="0" algn="ctr">
                        <a:lnSpc>
                          <a:spcPct val="150000"/>
                        </a:lnSpc>
                        <a:spcAft>
                          <a:spcPts val="0"/>
                        </a:spcAft>
                      </a:pPr>
                      <a:r>
                        <a:rPr lang="en-US" altLang="zh-CN"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0.9125</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altLang="zh-CN"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0.1864</a:t>
                      </a:r>
                      <a:endParaRPr lang="zh-CN" altLang="en-US" sz="1600"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0.9146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indent="0"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0.0714</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0867687"/>
                  </a:ext>
                </a:extLst>
              </a:tr>
              <a:tr h="380144">
                <a:tc>
                  <a:txBody>
                    <a:bodyPr/>
                    <a:lstStyle/>
                    <a:p>
                      <a:pPr algn="ctr"/>
                      <a:r>
                        <a:rPr lang="zh-CN" altLang="en-US" sz="1600" dirty="0">
                          <a:latin typeface="微软雅黑" panose="020B0503020204020204" pitchFamily="34" charset="-122"/>
                          <a:ea typeface="微软雅黑" panose="020B0503020204020204" pitchFamily="34" charset="-122"/>
                        </a:rPr>
                        <a:t>提升效果（</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p>
                  </a:txBody>
                  <a:tcPr anchor="ctr"/>
                </a:tc>
                <a:tc>
                  <a:txBody>
                    <a:bodyPr/>
                    <a:lstStyle/>
                    <a:p>
                      <a:pPr algn="ctr"/>
                      <a:r>
                        <a:rPr lang="en-US" altLang="zh-CN" sz="1600" dirty="0">
                          <a:latin typeface="微软雅黑" panose="020B0503020204020204" pitchFamily="34" charset="-122"/>
                          <a:ea typeface="微软雅黑" panose="020B0503020204020204" pitchFamily="34" charset="-122"/>
                        </a:rPr>
                        <a:t>1.11</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a:latin typeface="微软雅黑" panose="020B0503020204020204" pitchFamily="34" charset="-122"/>
                          <a:ea typeface="微软雅黑" panose="020B0503020204020204" pitchFamily="34" charset="-122"/>
                        </a:rPr>
                        <a:t>52.84</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a:latin typeface="微软雅黑" panose="020B0503020204020204" pitchFamily="34" charset="-122"/>
                          <a:ea typeface="微软雅黑" panose="020B0503020204020204" pitchFamily="34" charset="-122"/>
                        </a:rPr>
                        <a:t>0.71</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600" dirty="0">
                          <a:latin typeface="微软雅黑" panose="020B0503020204020204" pitchFamily="34" charset="-122"/>
                          <a:ea typeface="微软雅黑" panose="020B0503020204020204" pitchFamily="34" charset="-122"/>
                        </a:rPr>
                        <a:t>54.61</a:t>
                      </a: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514116514"/>
                  </a:ext>
                </a:extLst>
              </a:tr>
            </a:tbl>
          </a:graphicData>
        </a:graphic>
      </p:graphicFrame>
      <p:sp>
        <p:nvSpPr>
          <p:cNvPr id="13" name="矩形 12">
            <a:extLst>
              <a:ext uri="{FF2B5EF4-FFF2-40B4-BE49-F238E27FC236}">
                <a16:creationId xmlns:a16="http://schemas.microsoft.com/office/drawing/2014/main" id="{897AB199-68B8-4E8B-B84D-7BACA3B46149}"/>
              </a:ext>
            </a:extLst>
          </p:cNvPr>
          <p:cNvSpPr/>
          <p:nvPr/>
        </p:nvSpPr>
        <p:spPr>
          <a:xfrm>
            <a:off x="119573" y="1154188"/>
            <a:ext cx="4205856" cy="4673844"/>
          </a:xfrm>
          <a:prstGeom prst="rect">
            <a:avLst/>
          </a:prstGeom>
        </p:spPr>
        <p:txBody>
          <a:bodyPr wrap="square">
            <a:spAutoFit/>
          </a:bodyPr>
          <a:lstStyle/>
          <a:p>
            <a:pPr marL="342900" indent="-342900" algn="just" defTabSz="914400" eaLnBrk="1">
              <a:lnSpc>
                <a:spcPct val="125000"/>
              </a:lnSpc>
              <a:buClr>
                <a:srgbClr val="006666"/>
              </a:buClr>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提出的概率预测方法能对复杂气象条件下的新能源输出功率进行可靠的预测。</a:t>
            </a:r>
            <a:endParaRPr lang="en-US" altLang="zh-CN" sz="2000" dirty="0">
              <a:latin typeface="微软雅黑" panose="020B0503020204020204" pitchFamily="34" charset="-122"/>
              <a:ea typeface="微软雅黑" panose="020B0503020204020204" pitchFamily="34" charset="-122"/>
            </a:endParaRPr>
          </a:p>
          <a:p>
            <a:pPr marL="342900" indent="-342900" algn="just" defTabSz="914400" eaLnBrk="1">
              <a:lnSpc>
                <a:spcPct val="125000"/>
              </a:lnSpc>
              <a:buClr>
                <a:srgbClr val="006666"/>
              </a:buClr>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结合新能源场站所在区域的资源预报数据，能显著提升复杂气象条件下新能源输出功率概率预测结果的敏锐度。</a:t>
            </a:r>
            <a:endParaRPr lang="en-US" altLang="zh-CN" sz="2000" dirty="0">
              <a:latin typeface="微软雅黑" panose="020B0503020204020204" pitchFamily="34" charset="-122"/>
              <a:ea typeface="微软雅黑" panose="020B0503020204020204" pitchFamily="34" charset="-122"/>
            </a:endParaRPr>
          </a:p>
          <a:p>
            <a:pPr marL="342900" indent="-342900" algn="just" defTabSz="914400" eaLnBrk="1">
              <a:lnSpc>
                <a:spcPct val="125000"/>
              </a:lnSpc>
              <a:buClr>
                <a:srgbClr val="006666"/>
              </a:buClr>
              <a:buFont typeface="Wingdings" panose="05000000000000000000" pitchFamily="2" charset="2"/>
              <a:buChar char="Ø"/>
              <a:defRPr/>
            </a:pPr>
            <a:r>
              <a:rPr lang="zh-CN" altLang="en-US" sz="2000" dirty="0">
                <a:latin typeface="微软雅黑" panose="020B0503020204020204" pitchFamily="34" charset="-122"/>
                <a:ea typeface="微软雅黑" panose="020B0503020204020204" pitchFamily="34" charset="-122"/>
              </a:rPr>
              <a:t>考虑区域内多个新能源场站之间的动态时空关联特性，有利于提升预测结果的敏锐度，使预测结果更符合实际情况。</a:t>
            </a:r>
            <a:endParaRPr lang="en-US" altLang="zh-CN" sz="2000" dirty="0">
              <a:latin typeface="微软雅黑" panose="020B0503020204020204" pitchFamily="34" charset="-122"/>
              <a:ea typeface="微软雅黑" panose="020B0503020204020204" pitchFamily="34" charset="-122"/>
            </a:endParaRPr>
          </a:p>
          <a:p>
            <a:pPr lvl="0" algn="just" defTabSz="914400" eaLnBrk="1">
              <a:lnSpc>
                <a:spcPct val="125000"/>
              </a:lnSpc>
              <a:buClr>
                <a:srgbClr val="006666"/>
              </a:buClr>
              <a:defRPr/>
            </a:pPr>
            <a:endParaRPr lang="en-US" altLang="zh-CN" sz="2000" dirty="0">
              <a:latin typeface="微软雅黑" panose="020B0503020204020204" pitchFamily="34" charset="-122"/>
              <a:ea typeface="微软雅黑" panose="020B0503020204020204" pitchFamily="34" charset="-122"/>
            </a:endParaRPr>
          </a:p>
        </p:txBody>
      </p:sp>
      <p:graphicFrame>
        <p:nvGraphicFramePr>
          <p:cNvPr id="17" name="图表 16">
            <a:extLst>
              <a:ext uri="{FF2B5EF4-FFF2-40B4-BE49-F238E27FC236}">
                <a16:creationId xmlns:a16="http://schemas.microsoft.com/office/drawing/2014/main" id="{149AECD0-3AB2-4660-8051-F7650EE48579}"/>
              </a:ext>
            </a:extLst>
          </p:cNvPr>
          <p:cNvGraphicFramePr>
            <a:graphicFrameLocks/>
          </p:cNvGraphicFramePr>
          <p:nvPr/>
        </p:nvGraphicFramePr>
        <p:xfrm>
          <a:off x="4514850" y="3844244"/>
          <a:ext cx="5085162" cy="2522392"/>
        </p:xfrm>
        <a:graphic>
          <a:graphicData uri="http://schemas.openxmlformats.org/drawingml/2006/chart">
            <c:chart xmlns:c="http://schemas.openxmlformats.org/drawingml/2006/chart" xmlns:r="http://schemas.openxmlformats.org/officeDocument/2006/relationships" r:id="rId3"/>
          </a:graphicData>
        </a:graphic>
      </p:graphicFrame>
      <p:sp>
        <p:nvSpPr>
          <p:cNvPr id="22" name="文本框 21">
            <a:extLst>
              <a:ext uri="{FF2B5EF4-FFF2-40B4-BE49-F238E27FC236}">
                <a16:creationId xmlns:a16="http://schemas.microsoft.com/office/drawing/2014/main" id="{808B401A-B005-43D5-93B8-BB282D85A07C}"/>
              </a:ext>
            </a:extLst>
          </p:cNvPr>
          <p:cNvSpPr txBox="1"/>
          <p:nvPr/>
        </p:nvSpPr>
        <p:spPr>
          <a:xfrm rot="16200000">
            <a:off x="4280292" y="4257075"/>
            <a:ext cx="992148" cy="461665"/>
          </a:xfrm>
          <a:prstGeom prst="rect">
            <a:avLst/>
          </a:prstGeom>
          <a:solidFill>
            <a:schemeClr val="accent2">
              <a:lumMod val="60000"/>
              <a:lumOff val="40000"/>
            </a:schemeClr>
          </a:solid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考虑动态相关特效</a:t>
            </a:r>
          </a:p>
        </p:txBody>
      </p:sp>
      <p:graphicFrame>
        <p:nvGraphicFramePr>
          <p:cNvPr id="24" name="图表 23">
            <a:extLst>
              <a:ext uri="{FF2B5EF4-FFF2-40B4-BE49-F238E27FC236}">
                <a16:creationId xmlns:a16="http://schemas.microsoft.com/office/drawing/2014/main" id="{53C4C249-DA29-477A-9964-9EC06B1A147F}"/>
              </a:ext>
            </a:extLst>
          </p:cNvPr>
          <p:cNvGraphicFramePr>
            <a:graphicFrameLocks/>
          </p:cNvGraphicFramePr>
          <p:nvPr/>
        </p:nvGraphicFramePr>
        <p:xfrm>
          <a:off x="4514851" y="777579"/>
          <a:ext cx="5085162" cy="2659978"/>
        </p:xfrm>
        <a:graphic>
          <a:graphicData uri="http://schemas.openxmlformats.org/drawingml/2006/chart">
            <c:chart xmlns:c="http://schemas.openxmlformats.org/drawingml/2006/chart" xmlns:r="http://schemas.openxmlformats.org/officeDocument/2006/relationships" r:id="rId4"/>
          </a:graphicData>
        </a:graphic>
      </p:graphicFrame>
      <p:sp>
        <p:nvSpPr>
          <p:cNvPr id="23" name="文本框 22">
            <a:extLst>
              <a:ext uri="{FF2B5EF4-FFF2-40B4-BE49-F238E27FC236}">
                <a16:creationId xmlns:a16="http://schemas.microsoft.com/office/drawing/2014/main" id="{65AE657B-FB53-491F-A9ED-5136270A6C6B}"/>
              </a:ext>
            </a:extLst>
          </p:cNvPr>
          <p:cNvSpPr txBox="1"/>
          <p:nvPr/>
        </p:nvSpPr>
        <p:spPr>
          <a:xfrm rot="16200000">
            <a:off x="4281075" y="5340496"/>
            <a:ext cx="992146" cy="461665"/>
          </a:xfrm>
          <a:prstGeom prst="rect">
            <a:avLst/>
          </a:prstGeom>
          <a:solidFill>
            <a:schemeClr val="accent2">
              <a:lumMod val="60000"/>
              <a:lumOff val="40000"/>
            </a:schemeClr>
          </a:solid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不考虑动态相关特效</a:t>
            </a:r>
          </a:p>
        </p:txBody>
      </p:sp>
      <p:sp>
        <p:nvSpPr>
          <p:cNvPr id="6" name="文本框 5">
            <a:extLst>
              <a:ext uri="{FF2B5EF4-FFF2-40B4-BE49-F238E27FC236}">
                <a16:creationId xmlns:a16="http://schemas.microsoft.com/office/drawing/2014/main" id="{C9A66239-2DEE-4B5E-ADA6-13050A853FDF}"/>
              </a:ext>
            </a:extLst>
          </p:cNvPr>
          <p:cNvSpPr txBox="1"/>
          <p:nvPr/>
        </p:nvSpPr>
        <p:spPr>
          <a:xfrm rot="16200000">
            <a:off x="4333193" y="1479221"/>
            <a:ext cx="843929" cy="276999"/>
          </a:xfrm>
          <a:prstGeom prst="rect">
            <a:avLst/>
          </a:prstGeom>
          <a:solidFill>
            <a:schemeClr val="accent2">
              <a:lumMod val="60000"/>
              <a:lumOff val="40000"/>
            </a:schemeClr>
          </a:solid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参数预测</a:t>
            </a:r>
          </a:p>
        </p:txBody>
      </p:sp>
      <p:sp>
        <p:nvSpPr>
          <p:cNvPr id="21" name="文本框 20">
            <a:extLst>
              <a:ext uri="{FF2B5EF4-FFF2-40B4-BE49-F238E27FC236}">
                <a16:creationId xmlns:a16="http://schemas.microsoft.com/office/drawing/2014/main" id="{35DD816C-B8C7-4A00-8099-2E352AC0F52E}"/>
              </a:ext>
            </a:extLst>
          </p:cNvPr>
          <p:cNvSpPr txBox="1"/>
          <p:nvPr/>
        </p:nvSpPr>
        <p:spPr>
          <a:xfrm rot="16200000">
            <a:off x="4261841" y="2487942"/>
            <a:ext cx="1006996" cy="276999"/>
          </a:xfrm>
          <a:prstGeom prst="rect">
            <a:avLst/>
          </a:prstGeom>
          <a:solidFill>
            <a:schemeClr val="accent2">
              <a:lumMod val="60000"/>
              <a:lumOff val="40000"/>
            </a:schemeClr>
          </a:solid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非参数预测</a:t>
            </a:r>
          </a:p>
        </p:txBody>
      </p:sp>
      <p:sp>
        <p:nvSpPr>
          <p:cNvPr id="14" name="标题 1">
            <a:extLst>
              <a:ext uri="{FF2B5EF4-FFF2-40B4-BE49-F238E27FC236}">
                <a16:creationId xmlns:a16="http://schemas.microsoft.com/office/drawing/2014/main" id="{24EC8424-3E13-874F-9FBF-2EBB2FDBBC66}"/>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46969983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A7056D-9149-445B-B9C0-116122D5E2E1}" type="slidenum">
              <a:rPr lang="zh-CN" altLang="en-US">
                <a:latin typeface="Times New Roman" panose="02020603050405020304" pitchFamily="18" charset="0"/>
              </a:rPr>
              <a:pPr/>
              <a:t>22</a:t>
            </a:fld>
            <a:endParaRPr lang="zh-CN" altLang="en-US" dirty="0">
              <a:latin typeface="Times New Roman" panose="02020603050405020304" pitchFamily="18" charset="0"/>
            </a:endParaRPr>
          </a:p>
        </p:txBody>
      </p:sp>
      <p:sp>
        <p:nvSpPr>
          <p:cNvPr id="41" name="矩形 40"/>
          <p:cNvSpPr/>
          <p:nvPr/>
        </p:nvSpPr>
        <p:spPr>
          <a:xfrm>
            <a:off x="766715" y="4483019"/>
            <a:ext cx="8595946" cy="1220612"/>
          </a:xfrm>
          <a:prstGeom prst="rect">
            <a:avLst/>
          </a:prstGeom>
          <a:solidFill>
            <a:sysClr val="window" lastClr="FFFFFF">
              <a:alpha val="70000"/>
            </a:sysClr>
          </a:solidFill>
          <a:ln w="25400" cap="flat" cmpd="sng" algn="ctr">
            <a:noFill/>
            <a:prstDash val="solid"/>
          </a:ln>
          <a:effectLst>
            <a:glow rad="101600">
              <a:sysClr val="window" lastClr="FFFFFF">
                <a:lumMod val="75000"/>
                <a:alpha val="40000"/>
              </a:sysClr>
            </a:glow>
            <a:outerShdw blurRad="50800" dist="38100" dir="5400000" algn="t" rotWithShape="0">
              <a:prstClr val="black">
                <a:alpha val="40000"/>
              </a:prstClr>
            </a:outerShdw>
          </a:effectLst>
        </p:spPr>
        <p:txBody>
          <a:bodyPr anchor="ctr"/>
          <a:lstStyle/>
          <a:p>
            <a:pPr algn="ctr" defTabSz="914400" eaLnBrk="1" hangingPunct="1">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35848" name="Rectangle 14"/>
          <p:cNvSpPr>
            <a:spLocks noGrp="1" noChangeArrowheads="1"/>
          </p:cNvSpPr>
          <p:nvPr/>
        </p:nvSpPr>
        <p:spPr bwMode="auto">
          <a:xfrm>
            <a:off x="871251" y="4676382"/>
            <a:ext cx="8441715" cy="71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25000"/>
              </a:lnSpc>
              <a:buFont typeface="Arial" panose="020B0604020202020204" pitchFamily="34" charset="0"/>
              <a:buNone/>
            </a:pPr>
            <a:r>
              <a:rPr lang="zh-CN" altLang="en-US" sz="2400" dirty="0">
                <a:solidFill>
                  <a:srgbClr val="000000"/>
                </a:solidFill>
                <a:latin typeface="微软雅黑" panose="020B0503020204020204" pitchFamily="34" charset="-122"/>
                <a:ea typeface="微软雅黑" panose="020B0503020204020204" pitchFamily="34" charset="-122"/>
              </a:rPr>
              <a:t>考虑云团运动影响的光伏发电功率分钟级快速波动预测</a:t>
            </a:r>
          </a:p>
        </p:txBody>
      </p:sp>
      <p:sp>
        <p:nvSpPr>
          <p:cNvPr id="43" name="矩形 42"/>
          <p:cNvSpPr/>
          <p:nvPr/>
        </p:nvSpPr>
        <p:spPr>
          <a:xfrm>
            <a:off x="766959" y="3979607"/>
            <a:ext cx="8595703" cy="503237"/>
          </a:xfrm>
          <a:prstGeom prst="rect">
            <a:avLst/>
          </a:prstGeom>
          <a:blipFill>
            <a:blip r:embed="rId3"/>
            <a:stretch>
              <a:fillRect/>
            </a:stretch>
          </a:blipFill>
          <a:ln w="25400" cap="flat" cmpd="sng" algn="ctr">
            <a:noFill/>
            <a:prstDash val="solid"/>
          </a:ln>
          <a:effectLst>
            <a:outerShdw blurRad="50800" dist="38100" dir="5400000" algn="t" rotWithShape="0">
              <a:prstClr val="black">
                <a:alpha val="40000"/>
              </a:prstClr>
            </a:outerShdw>
          </a:effectLst>
        </p:spPr>
        <p:txBody>
          <a:bodyPr anchor="ctr"/>
          <a:lstStyle/>
          <a:p>
            <a:pPr defTabSz="914400" eaLnBrk="1" fontAlgn="auto" hangingPunct="1">
              <a:spcBef>
                <a:spcPts val="0"/>
              </a:spcBef>
              <a:spcAft>
                <a:spcPts val="0"/>
              </a:spcAft>
              <a:defRPr/>
            </a:pPr>
            <a:endParaRPr lang="zh-CN" altLang="en-US" sz="2400" b="1" kern="0">
              <a:solidFill>
                <a:prstClr val="white"/>
              </a:solidFill>
              <a:latin typeface="微软雅黑" panose="020B0503020204020204" pitchFamily="34" charset="-122"/>
              <a:ea typeface="微软雅黑" panose="020B0503020204020204" pitchFamily="34" charset="-122"/>
            </a:endParaRPr>
          </a:p>
        </p:txBody>
      </p:sp>
      <p:sp>
        <p:nvSpPr>
          <p:cNvPr id="44" name="矩形 43"/>
          <p:cNvSpPr/>
          <p:nvPr/>
        </p:nvSpPr>
        <p:spPr>
          <a:xfrm>
            <a:off x="627258" y="3954205"/>
            <a:ext cx="2086278" cy="523220"/>
          </a:xfrm>
          <a:prstGeom prst="rect">
            <a:avLst/>
          </a:prstGeom>
        </p:spPr>
        <p:txBody>
          <a:bodyPr wrap="none">
            <a:spAutoFit/>
          </a:bodyPr>
          <a:lstStyle/>
          <a:p>
            <a:pPr defTabSz="914400" fontAlgn="auto">
              <a:spcBef>
                <a:spcPts val="0"/>
              </a:spcBef>
              <a:spcAft>
                <a:spcPts val="0"/>
              </a:spcAft>
              <a:defRPr/>
            </a:pPr>
            <a:r>
              <a:rPr lang="zh-CN" altLang="en-US" sz="2800" b="1"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研究内容三</a:t>
            </a:r>
          </a:p>
        </p:txBody>
      </p:sp>
      <p:sp>
        <p:nvSpPr>
          <p:cNvPr id="35851" name="等腰三角形 18"/>
          <p:cNvSpPr>
            <a:spLocks noChangeArrowheads="1"/>
          </p:cNvSpPr>
          <p:nvPr/>
        </p:nvSpPr>
        <p:spPr bwMode="auto">
          <a:xfrm rot="5400000">
            <a:off x="537564" y="999931"/>
            <a:ext cx="322262" cy="285750"/>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2" name="等腰三角形 19"/>
          <p:cNvSpPr>
            <a:spLocks noChangeArrowheads="1"/>
          </p:cNvSpPr>
          <p:nvPr/>
        </p:nvSpPr>
        <p:spPr bwMode="auto">
          <a:xfrm rot="5400000">
            <a:off x="394690" y="1034857"/>
            <a:ext cx="250825" cy="214313"/>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3" name="矩形 49"/>
          <p:cNvSpPr>
            <a:spLocks noChangeArrowheads="1"/>
          </p:cNvSpPr>
          <p:nvPr/>
        </p:nvSpPr>
        <p:spPr bwMode="auto">
          <a:xfrm>
            <a:off x="859033" y="921351"/>
            <a:ext cx="26597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r>
              <a:rPr lang="zh-CN" altLang="en-US" sz="2400" b="1" dirty="0">
                <a:solidFill>
                  <a:srgbClr val="002060"/>
                </a:solidFill>
                <a:latin typeface="微软雅黑" panose="020B0503020204020204" pitchFamily="34" charset="-122"/>
                <a:ea typeface="微软雅黑" panose="020B0503020204020204" pitchFamily="34" charset="-122"/>
              </a:rPr>
              <a:t>现有方法存在问题</a:t>
            </a:r>
          </a:p>
        </p:txBody>
      </p:sp>
      <p:sp>
        <p:nvSpPr>
          <p:cNvPr id="35854" name="等腰三角形 19"/>
          <p:cNvSpPr>
            <a:spLocks noChangeArrowheads="1"/>
          </p:cNvSpPr>
          <p:nvPr/>
        </p:nvSpPr>
        <p:spPr bwMode="auto">
          <a:xfrm rot="5400000">
            <a:off x="996352" y="1488881"/>
            <a:ext cx="250825" cy="214312"/>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5" name="等腰三角形 19"/>
          <p:cNvSpPr>
            <a:spLocks noChangeArrowheads="1"/>
          </p:cNvSpPr>
          <p:nvPr/>
        </p:nvSpPr>
        <p:spPr bwMode="auto">
          <a:xfrm rot="5400000">
            <a:off x="996352" y="2324454"/>
            <a:ext cx="250825" cy="214312"/>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6" name="矩形 1"/>
          <p:cNvSpPr>
            <a:spLocks noChangeArrowheads="1"/>
          </p:cNvSpPr>
          <p:nvPr/>
        </p:nvSpPr>
        <p:spPr bwMode="auto">
          <a:xfrm>
            <a:off x="1308295" y="1369025"/>
            <a:ext cx="8248650" cy="1695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5000"/>
              </a:lnSpc>
              <a:spcAft>
                <a:spcPts val="600"/>
              </a:spcAft>
              <a:buClr>
                <a:srgbClr val="006666"/>
              </a:buClr>
              <a:buFont typeface="Arial" panose="020B0604020202020204" pitchFamily="34" charset="0"/>
              <a:buNone/>
            </a:pP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复杂气象条件下云团运动预测准确率低：</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受复杂气象环境影响，云团运动会呈现出多种模式，生消、位移规律迥异，传统算法预测精度过低</a:t>
            </a:r>
            <a:endPar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5000"/>
              </a:lnSpc>
              <a:spcAft>
                <a:spcPts val="600"/>
              </a:spcAft>
              <a:buClr>
                <a:srgbClr val="006666"/>
              </a:buClr>
              <a:buFont typeface="Arial" panose="020B0604020202020204" pitchFamily="34" charset="0"/>
              <a:buNone/>
            </a:pP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分钟级光伏发电功率预测建模难度大：</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天空云团到光伏功率的映射关系复杂，且随气象环境不断改变，现有方法难以建立精确可靠的模型</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标题 1">
            <a:extLst>
              <a:ext uri="{FF2B5EF4-FFF2-40B4-BE49-F238E27FC236}">
                <a16:creationId xmlns:a16="http://schemas.microsoft.com/office/drawing/2014/main" id="{A0A56321-7045-C04F-BE11-17AE1F0B267B}"/>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153787791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bwMode="auto">
          <a:xfrm>
            <a:off x="381001" y="887414"/>
            <a:ext cx="9097963" cy="1978720"/>
          </a:xfrm>
          <a:prstGeom prst="roundRect">
            <a:avLst>
              <a:gd name="adj" fmla="val 3030"/>
            </a:avLst>
          </a:prstGeom>
          <a:solidFill>
            <a:sysClr val="window" lastClr="FFFFFF">
              <a:alpha val="0"/>
            </a:sysClr>
          </a:solidFill>
          <a:ln w="12700" cap="flat" cmpd="sng" algn="ctr">
            <a:solidFill>
              <a:srgbClr val="A5A5A5">
                <a:lumMod val="60000"/>
                <a:lumOff val="40000"/>
              </a:srgbClr>
            </a:solidFill>
            <a:prstDash val="solid"/>
            <a:miter lim="800000"/>
          </a:ln>
          <a:effectLst>
            <a:outerShdw blurRad="25400" dist="25400" dir="18900000" algn="bl" rotWithShape="0">
              <a:prstClr val="black">
                <a:alpha val="60000"/>
              </a:prstClr>
            </a:outerShdw>
          </a:effectLst>
        </p:spPr>
        <p:txBody>
          <a:bodyPr anchor="ctr"/>
          <a:lstStyle/>
          <a:p>
            <a:pPr algn="just" eaLnBrk="1" fontAlgn="auto" hangingPunct="1">
              <a:lnSpc>
                <a:spcPct val="130000"/>
              </a:lnSpc>
              <a:spcBef>
                <a:spcPts val="0"/>
              </a:spcBef>
              <a:spcAft>
                <a:spcPts val="0"/>
              </a:spcAft>
              <a:defRPr/>
            </a:pPr>
            <a:endParaRPr lang="zh-CN" altLang="en-US" sz="2000" b="1" kern="0" dirty="0">
              <a:solidFill>
                <a:srgbClr val="44546A"/>
              </a:solidFill>
              <a:latin typeface="微软雅黑" pitchFamily="34" charset="-122"/>
              <a:ea typeface="微软雅黑" pitchFamily="34" charset="-122"/>
            </a:endParaRPr>
          </a:p>
        </p:txBody>
      </p:sp>
      <p:sp>
        <p:nvSpPr>
          <p:cNvPr id="36974" name="矩形 3"/>
          <p:cNvSpPr>
            <a:spLocks noChangeArrowheads="1"/>
          </p:cNvSpPr>
          <p:nvPr/>
        </p:nvSpPr>
        <p:spPr bwMode="auto">
          <a:xfrm>
            <a:off x="466725" y="923931"/>
            <a:ext cx="8909050" cy="1874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914400" eaLnBrk="1">
              <a:lnSpc>
                <a:spcPct val="125000"/>
              </a:lnSpc>
              <a:buClr>
                <a:srgbClr val="006666"/>
              </a:buClr>
              <a:buFont typeface="Wingdings" panose="05000000000000000000" pitchFamily="2" charset="2"/>
              <a:buChar char="n"/>
            </a:pPr>
            <a:r>
              <a:rPr lang="zh-CN" altLang="en-US" sz="2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复杂气象条件下云团多模式运动预测方法：</a:t>
            </a:r>
            <a:endParaRPr lang="en-US" altLang="zh-CN" sz="2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defTabSz="914400" eaLnBrk="1">
              <a:lnSpc>
                <a:spcPct val="150000"/>
              </a:lnSpc>
              <a:buClr>
                <a:srgbClr val="006666"/>
              </a:buClr>
              <a:buFont typeface="Wingdings" panose="05000000000000000000" pitchFamily="2" charset="2"/>
              <a:buChar char="n"/>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基于新能源资源预报与地基观测图像，提取云况特征进而识别云团运动模式，分析天空图像在云团运动过程中的相移不变特性，研究云团位移矢量计算方法，最后建立云团运动多模式优化融合模型。</a:t>
            </a:r>
          </a:p>
        </p:txBody>
      </p:sp>
      <p:sp>
        <p:nvSpPr>
          <p:cNvPr id="36868"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ACB4D5E-A207-4559-AB1D-FA2867B480D4}" type="slidenum">
              <a:rPr lang="zh-CN" altLang="en-US">
                <a:latin typeface="Times New Roman" panose="02020603050405020304" pitchFamily="18" charset="0"/>
              </a:rPr>
              <a:pPr/>
              <a:t>23</a:t>
            </a:fld>
            <a:endParaRPr lang="zh-CN" altLang="en-US">
              <a:latin typeface="Times New Roman" panose="02020603050405020304" pitchFamily="18" charset="0"/>
            </a:endParaRPr>
          </a:p>
        </p:txBody>
      </p:sp>
      <p:sp>
        <p:nvSpPr>
          <p:cNvPr id="36871" name="矩形 340"/>
          <p:cNvSpPr>
            <a:spLocks noChangeArrowheads="1"/>
          </p:cNvSpPr>
          <p:nvPr/>
        </p:nvSpPr>
        <p:spPr bwMode="auto">
          <a:xfrm>
            <a:off x="7664164" y="5732570"/>
            <a:ext cx="162095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多模式优化融合</a:t>
            </a:r>
          </a:p>
        </p:txBody>
      </p:sp>
      <p:grpSp>
        <p:nvGrpSpPr>
          <p:cNvPr id="5" name="组合 4">
            <a:extLst>
              <a:ext uri="{FF2B5EF4-FFF2-40B4-BE49-F238E27FC236}">
                <a16:creationId xmlns:a16="http://schemas.microsoft.com/office/drawing/2014/main" id="{DA697962-34FF-3D49-89C5-54EEEF3DBB16}"/>
              </a:ext>
            </a:extLst>
          </p:cNvPr>
          <p:cNvGrpSpPr/>
          <p:nvPr/>
        </p:nvGrpSpPr>
        <p:grpSpPr>
          <a:xfrm>
            <a:off x="1995933" y="3251647"/>
            <a:ext cx="1981827" cy="2141564"/>
            <a:chOff x="273959" y="3491694"/>
            <a:chExt cx="1981827" cy="2141564"/>
          </a:xfrm>
        </p:grpSpPr>
        <p:sp>
          <p:nvSpPr>
            <p:cNvPr id="156" name="矩形 155">
              <a:extLst>
                <a:ext uri="{FF2B5EF4-FFF2-40B4-BE49-F238E27FC236}">
                  <a16:creationId xmlns:a16="http://schemas.microsoft.com/office/drawing/2014/main" id="{AAAB5308-7AFB-9640-9E5E-8A8BE10C0A60}"/>
                </a:ext>
              </a:extLst>
            </p:cNvPr>
            <p:cNvSpPr/>
            <p:nvPr/>
          </p:nvSpPr>
          <p:spPr>
            <a:xfrm>
              <a:off x="273959" y="3491694"/>
              <a:ext cx="1981827" cy="2141564"/>
            </a:xfrm>
            <a:prstGeom prst="rect">
              <a:avLst/>
            </a:prstGeom>
            <a:noFill/>
            <a:ln>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158" name="组合 157">
              <a:extLst>
                <a:ext uri="{FF2B5EF4-FFF2-40B4-BE49-F238E27FC236}">
                  <a16:creationId xmlns:a16="http://schemas.microsoft.com/office/drawing/2014/main" id="{DAD34E21-3503-0D49-BE89-5EABBCA835BE}"/>
                </a:ext>
              </a:extLst>
            </p:cNvPr>
            <p:cNvGrpSpPr/>
            <p:nvPr/>
          </p:nvGrpSpPr>
          <p:grpSpPr>
            <a:xfrm>
              <a:off x="330945" y="3560683"/>
              <a:ext cx="1867853" cy="2003585"/>
              <a:chOff x="4765895" y="4383913"/>
              <a:chExt cx="2110338" cy="2171315"/>
            </a:xfrm>
          </p:grpSpPr>
          <p:pic>
            <p:nvPicPr>
              <p:cNvPr id="160" name="图片 159">
                <a:extLst>
                  <a:ext uri="{FF2B5EF4-FFF2-40B4-BE49-F238E27FC236}">
                    <a16:creationId xmlns:a16="http://schemas.microsoft.com/office/drawing/2014/main" id="{2BF11BC2-9378-D942-AABA-FD021F470A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65895" y="4383913"/>
                <a:ext cx="1008000" cy="1008000"/>
              </a:xfrm>
              <a:prstGeom prst="rect">
                <a:avLst/>
              </a:prstGeom>
            </p:spPr>
          </p:pic>
          <p:pic>
            <p:nvPicPr>
              <p:cNvPr id="161" name="图片 160">
                <a:extLst>
                  <a:ext uri="{FF2B5EF4-FFF2-40B4-BE49-F238E27FC236}">
                    <a16:creationId xmlns:a16="http://schemas.microsoft.com/office/drawing/2014/main" id="{3F99D0DD-4B29-404C-B21F-6608A746565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68233" y="4383913"/>
                <a:ext cx="1008000" cy="1008000"/>
              </a:xfrm>
              <a:prstGeom prst="rect">
                <a:avLst/>
              </a:prstGeom>
            </p:spPr>
          </p:pic>
          <p:pic>
            <p:nvPicPr>
              <p:cNvPr id="162" name="图片 161">
                <a:extLst>
                  <a:ext uri="{FF2B5EF4-FFF2-40B4-BE49-F238E27FC236}">
                    <a16:creationId xmlns:a16="http://schemas.microsoft.com/office/drawing/2014/main" id="{BE1E9214-B8FB-E644-B573-4D4607122EB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65895" y="5547228"/>
                <a:ext cx="1008000" cy="1008000"/>
              </a:xfrm>
              <a:prstGeom prst="rect">
                <a:avLst/>
              </a:prstGeom>
            </p:spPr>
          </p:pic>
          <p:pic>
            <p:nvPicPr>
              <p:cNvPr id="163" name="图片 162">
                <a:extLst>
                  <a:ext uri="{FF2B5EF4-FFF2-40B4-BE49-F238E27FC236}">
                    <a16:creationId xmlns:a16="http://schemas.microsoft.com/office/drawing/2014/main" id="{F148626B-1789-0E45-A5CB-96653CEDC28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68233" y="5542763"/>
                <a:ext cx="1008000" cy="1008000"/>
              </a:xfrm>
              <a:prstGeom prst="rect">
                <a:avLst/>
              </a:prstGeom>
            </p:spPr>
          </p:pic>
        </p:grpSp>
      </p:grpSp>
      <p:pic>
        <p:nvPicPr>
          <p:cNvPr id="164" name="图片 163">
            <a:extLst>
              <a:ext uri="{FF2B5EF4-FFF2-40B4-BE49-F238E27FC236}">
                <a16:creationId xmlns:a16="http://schemas.microsoft.com/office/drawing/2014/main" id="{FEACE7A9-E2CA-6545-B718-1E32FFFBFBF6}"/>
              </a:ext>
            </a:extLst>
          </p:cNvPr>
          <p:cNvPicPr>
            <a:picLocks noChangeAspect="1"/>
          </p:cNvPicPr>
          <p:nvPr/>
        </p:nvPicPr>
        <p:blipFill>
          <a:blip r:embed="rId8"/>
          <a:stretch>
            <a:fillRect/>
          </a:stretch>
        </p:blipFill>
        <p:spPr>
          <a:xfrm>
            <a:off x="7492839" y="2979254"/>
            <a:ext cx="2028047" cy="2686355"/>
          </a:xfrm>
          <a:prstGeom prst="rect">
            <a:avLst/>
          </a:prstGeom>
        </p:spPr>
      </p:pic>
      <p:sp>
        <p:nvSpPr>
          <p:cNvPr id="166" name="矩形 340">
            <a:extLst>
              <a:ext uri="{FF2B5EF4-FFF2-40B4-BE49-F238E27FC236}">
                <a16:creationId xmlns:a16="http://schemas.microsoft.com/office/drawing/2014/main" id="{268344E1-07ED-4948-A090-D3B8FE3393B7}"/>
              </a:ext>
            </a:extLst>
          </p:cNvPr>
          <p:cNvSpPr>
            <a:spLocks noChangeArrowheads="1"/>
          </p:cNvSpPr>
          <p:nvPr/>
        </p:nvSpPr>
        <p:spPr bwMode="auto">
          <a:xfrm>
            <a:off x="4814827" y="5732570"/>
            <a:ext cx="182614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云团位移矢量计算</a:t>
            </a:r>
          </a:p>
        </p:txBody>
      </p:sp>
      <p:grpSp>
        <p:nvGrpSpPr>
          <p:cNvPr id="15" name="组合 14">
            <a:extLst>
              <a:ext uri="{FF2B5EF4-FFF2-40B4-BE49-F238E27FC236}">
                <a16:creationId xmlns:a16="http://schemas.microsoft.com/office/drawing/2014/main" id="{18CCC9E5-CC71-6A4B-8C29-697C628DE019}"/>
              </a:ext>
            </a:extLst>
          </p:cNvPr>
          <p:cNvGrpSpPr/>
          <p:nvPr/>
        </p:nvGrpSpPr>
        <p:grpSpPr>
          <a:xfrm>
            <a:off x="4023987" y="3155808"/>
            <a:ext cx="3422624" cy="2333247"/>
            <a:chOff x="2737849" y="3538881"/>
            <a:chExt cx="3320872" cy="2253613"/>
          </a:xfrm>
        </p:grpSpPr>
        <p:graphicFrame>
          <p:nvGraphicFramePr>
            <p:cNvPr id="150" name="对象 149">
              <a:extLst>
                <a:ext uri="{FF2B5EF4-FFF2-40B4-BE49-F238E27FC236}">
                  <a16:creationId xmlns:a16="http://schemas.microsoft.com/office/drawing/2014/main" id="{9A3BBD91-5193-5D48-9C76-948385F21BA7}"/>
                </a:ext>
              </a:extLst>
            </p:cNvPr>
            <p:cNvGraphicFramePr>
              <a:graphicFrameLocks noChangeAspect="1"/>
            </p:cNvGraphicFramePr>
            <p:nvPr/>
          </p:nvGraphicFramePr>
          <p:xfrm>
            <a:off x="2737849" y="3538881"/>
            <a:ext cx="3320872" cy="997542"/>
          </p:xfrm>
          <a:graphic>
            <a:graphicData uri="http://schemas.openxmlformats.org/presentationml/2006/ole">
              <mc:AlternateContent xmlns:mc="http://schemas.openxmlformats.org/markup-compatibility/2006">
                <mc:Choice xmlns:v="urn:schemas-microsoft-com:vml" Requires="v">
                  <p:oleObj spid="_x0000_s10265" name="Visio" r:id="rId9" imgW="5661625" imgH="1676463" progId="Visio.Drawing.15">
                    <p:embed/>
                  </p:oleObj>
                </mc:Choice>
                <mc:Fallback>
                  <p:oleObj name="Visio" r:id="rId9" imgW="5661625" imgH="1676463" progId="Visio.Drawing.15">
                    <p:embed/>
                    <p:pic>
                      <p:nvPicPr>
                        <p:cNvPr id="150" name="对象 149">
                          <a:extLst>
                            <a:ext uri="{FF2B5EF4-FFF2-40B4-BE49-F238E27FC236}">
                              <a16:creationId xmlns:a16="http://schemas.microsoft.com/office/drawing/2014/main" id="{9A3BBD91-5193-5D48-9C76-948385F21BA7}"/>
                            </a:ext>
                          </a:extLst>
                        </p:cNvPr>
                        <p:cNvPicPr>
                          <a:picLocks noChangeAspect="1" noChangeArrowheads="1"/>
                        </p:cNvPicPr>
                        <p:nvPr/>
                      </p:nvPicPr>
                      <p:blipFill>
                        <a:blip r:embed="rId10"/>
                        <a:srcRect/>
                        <a:stretch>
                          <a:fillRect/>
                        </a:stretch>
                      </p:blipFill>
                      <p:spPr bwMode="auto">
                        <a:xfrm>
                          <a:off x="2737849" y="3538881"/>
                          <a:ext cx="3320872" cy="997542"/>
                        </a:xfrm>
                        <a:prstGeom prst="rect">
                          <a:avLst/>
                        </a:prstGeom>
                        <a:noFill/>
                      </p:spPr>
                    </p:pic>
                  </p:oleObj>
                </mc:Fallback>
              </mc:AlternateContent>
            </a:graphicData>
          </a:graphic>
        </p:graphicFrame>
        <p:sp>
          <p:nvSpPr>
            <p:cNvPr id="9" name="下箭头 8">
              <a:extLst>
                <a:ext uri="{FF2B5EF4-FFF2-40B4-BE49-F238E27FC236}">
                  <a16:creationId xmlns:a16="http://schemas.microsoft.com/office/drawing/2014/main" id="{7B14E4EC-45F9-264E-9B8D-952244A1B847}"/>
                </a:ext>
              </a:extLst>
            </p:cNvPr>
            <p:cNvSpPr/>
            <p:nvPr/>
          </p:nvSpPr>
          <p:spPr>
            <a:xfrm>
              <a:off x="3879031" y="4488565"/>
              <a:ext cx="1050950" cy="1855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03F31CCE-2A35-B548-BBD0-CA5BAEF6DD18}"/>
                </a:ext>
              </a:extLst>
            </p:cNvPr>
            <p:cNvGrpSpPr/>
            <p:nvPr/>
          </p:nvGrpSpPr>
          <p:grpSpPr>
            <a:xfrm>
              <a:off x="3051108" y="4712494"/>
              <a:ext cx="2694354" cy="1080000"/>
              <a:chOff x="3051108" y="4712494"/>
              <a:chExt cx="2694354" cy="1080000"/>
            </a:xfrm>
          </p:grpSpPr>
          <p:pic>
            <p:nvPicPr>
              <p:cNvPr id="151" name="图片 484">
                <a:extLst>
                  <a:ext uri="{FF2B5EF4-FFF2-40B4-BE49-F238E27FC236}">
                    <a16:creationId xmlns:a16="http://schemas.microsoft.com/office/drawing/2014/main" id="{4CF63C13-A35B-6148-9EF8-1B0B960BFC4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407" t="4768" r="5976" b="18136"/>
              <a:stretch/>
            </p:blipFill>
            <p:spPr bwMode="auto">
              <a:xfrm>
                <a:off x="3051108" y="4712494"/>
                <a:ext cx="1106520" cy="1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2" name="图片 485">
                <a:extLst>
                  <a:ext uri="{FF2B5EF4-FFF2-40B4-BE49-F238E27FC236}">
                    <a16:creationId xmlns:a16="http://schemas.microsoft.com/office/drawing/2014/main" id="{2B7352B8-DCAB-6D4E-9CE9-D981551BC8B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265" t="5731" r="6806" b="18761"/>
              <a:stretch/>
            </p:blipFill>
            <p:spPr bwMode="auto">
              <a:xfrm>
                <a:off x="4637187" y="4712494"/>
                <a:ext cx="1108275" cy="1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直线箭头连接符 10">
                <a:extLst>
                  <a:ext uri="{FF2B5EF4-FFF2-40B4-BE49-F238E27FC236}">
                    <a16:creationId xmlns:a16="http://schemas.microsoft.com/office/drawing/2014/main" id="{D0066F07-3FA1-E649-9089-5C8347DDAEDF}"/>
                  </a:ext>
                </a:extLst>
              </p:cNvPr>
              <p:cNvCxnSpPr>
                <a:stCxn id="151" idx="3"/>
                <a:endCxn id="152" idx="1"/>
              </p:cNvCxnSpPr>
              <p:nvPr/>
            </p:nvCxnSpPr>
            <p:spPr>
              <a:xfrm>
                <a:off x="4157628" y="5252494"/>
                <a:ext cx="4795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E2EBEE2-8660-0542-A645-AAAF7E15E635}"/>
                  </a:ext>
                </a:extLst>
              </p:cNvPr>
              <p:cNvSpPr txBox="1"/>
              <p:nvPr/>
            </p:nvSpPr>
            <p:spPr>
              <a:xfrm>
                <a:off x="4123452" y="4841937"/>
                <a:ext cx="477803" cy="445908"/>
              </a:xfrm>
              <a:prstGeom prst="rect">
                <a:avLst/>
              </a:prstGeom>
              <a:noFill/>
            </p:spPr>
            <p:txBody>
              <a:bodyPr wrap="none" rtlCol="0">
                <a:spAutoFit/>
              </a:bodyPr>
              <a:lstStyle/>
              <a:p>
                <a:r>
                  <a:rPr kumimoji="1" lang="zh-CN" altLang="en-US" sz="1200" dirty="0"/>
                  <a:t>矢量</a:t>
                </a:r>
                <a:endParaRPr kumimoji="1" lang="en-US" altLang="zh-CN" sz="1200" dirty="0"/>
              </a:p>
              <a:p>
                <a:r>
                  <a:rPr kumimoji="1" lang="zh-CN" altLang="en-US" sz="1200" dirty="0"/>
                  <a:t>筛选</a:t>
                </a:r>
              </a:p>
            </p:txBody>
          </p:sp>
        </p:grpSp>
      </p:grpSp>
      <p:sp>
        <p:nvSpPr>
          <p:cNvPr id="40" name="矩形 340">
            <a:extLst>
              <a:ext uri="{FF2B5EF4-FFF2-40B4-BE49-F238E27FC236}">
                <a16:creationId xmlns:a16="http://schemas.microsoft.com/office/drawing/2014/main" id="{FDF3EE0A-818F-B147-AA03-5DB460D5E282}"/>
              </a:ext>
            </a:extLst>
          </p:cNvPr>
          <p:cNvSpPr>
            <a:spLocks noChangeArrowheads="1"/>
          </p:cNvSpPr>
          <p:nvPr/>
        </p:nvSpPr>
        <p:spPr bwMode="auto">
          <a:xfrm>
            <a:off x="2285421" y="5732570"/>
            <a:ext cx="141577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云团模式识别</a:t>
            </a:r>
          </a:p>
        </p:txBody>
      </p:sp>
      <p:sp>
        <p:nvSpPr>
          <p:cNvPr id="41" name="矩形 340">
            <a:extLst>
              <a:ext uri="{FF2B5EF4-FFF2-40B4-BE49-F238E27FC236}">
                <a16:creationId xmlns:a16="http://schemas.microsoft.com/office/drawing/2014/main" id="{67E549B8-C5E2-6F46-80A3-D7CC821DF539}"/>
              </a:ext>
            </a:extLst>
          </p:cNvPr>
          <p:cNvSpPr>
            <a:spLocks noChangeArrowheads="1"/>
          </p:cNvSpPr>
          <p:nvPr/>
        </p:nvSpPr>
        <p:spPr bwMode="auto">
          <a:xfrm>
            <a:off x="635882" y="5732570"/>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云况特征</a:t>
            </a:r>
          </a:p>
        </p:txBody>
      </p:sp>
      <p:cxnSp>
        <p:nvCxnSpPr>
          <p:cNvPr id="3" name="直线箭头连接符 2">
            <a:extLst>
              <a:ext uri="{FF2B5EF4-FFF2-40B4-BE49-F238E27FC236}">
                <a16:creationId xmlns:a16="http://schemas.microsoft.com/office/drawing/2014/main" id="{51ECD665-44D4-2849-8100-BBD0B339F33F}"/>
              </a:ext>
            </a:extLst>
          </p:cNvPr>
          <p:cNvCxnSpPr>
            <a:stCxn id="41" idx="3"/>
            <a:endCxn id="40" idx="1"/>
          </p:cNvCxnSpPr>
          <p:nvPr/>
        </p:nvCxnSpPr>
        <p:spPr>
          <a:xfrm>
            <a:off x="1641285" y="5901847"/>
            <a:ext cx="6441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0854A539-C109-ED43-949B-BCF7073FB181}"/>
              </a:ext>
            </a:extLst>
          </p:cNvPr>
          <p:cNvCxnSpPr>
            <a:stCxn id="40" idx="3"/>
            <a:endCxn id="166" idx="1"/>
          </p:cNvCxnSpPr>
          <p:nvPr/>
        </p:nvCxnSpPr>
        <p:spPr>
          <a:xfrm>
            <a:off x="3701193" y="5901847"/>
            <a:ext cx="11136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E85370AA-E1D7-2741-91D1-D46700154EDB}"/>
              </a:ext>
            </a:extLst>
          </p:cNvPr>
          <p:cNvCxnSpPr>
            <a:endCxn id="36871" idx="1"/>
          </p:cNvCxnSpPr>
          <p:nvPr/>
        </p:nvCxnSpPr>
        <p:spPr>
          <a:xfrm>
            <a:off x="6652397" y="5901847"/>
            <a:ext cx="10117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B907F3B-62B9-9D45-901C-CA670B69A42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5767" y="3242784"/>
            <a:ext cx="1475436" cy="2159295"/>
          </a:xfrm>
          <a:prstGeom prst="rect">
            <a:avLst/>
          </a:prstGeom>
        </p:spPr>
      </p:pic>
      <p:sp>
        <p:nvSpPr>
          <p:cNvPr id="31" name="标题 1">
            <a:extLst>
              <a:ext uri="{FF2B5EF4-FFF2-40B4-BE49-F238E27FC236}">
                <a16:creationId xmlns:a16="http://schemas.microsoft.com/office/drawing/2014/main" id="{7DAA11B5-2B66-1344-B722-10E606634925}"/>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44503354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bwMode="auto">
          <a:xfrm>
            <a:off x="381001" y="887412"/>
            <a:ext cx="9097963" cy="1923394"/>
          </a:xfrm>
          <a:prstGeom prst="roundRect">
            <a:avLst>
              <a:gd name="adj" fmla="val 3030"/>
            </a:avLst>
          </a:prstGeom>
          <a:solidFill>
            <a:sysClr val="window" lastClr="FFFFFF">
              <a:alpha val="0"/>
            </a:sysClr>
          </a:solidFill>
          <a:ln w="12700" cap="flat" cmpd="sng" algn="ctr">
            <a:solidFill>
              <a:srgbClr val="A5A5A5">
                <a:lumMod val="60000"/>
                <a:lumOff val="40000"/>
              </a:srgbClr>
            </a:solidFill>
            <a:prstDash val="solid"/>
            <a:miter lim="800000"/>
          </a:ln>
          <a:effectLst>
            <a:outerShdw blurRad="25400" dist="25400" dir="18900000" algn="bl" rotWithShape="0">
              <a:prstClr val="black">
                <a:alpha val="60000"/>
              </a:prstClr>
            </a:outerShdw>
          </a:effectLst>
        </p:spPr>
        <p:txBody>
          <a:bodyPr anchor="ctr"/>
          <a:lstStyle/>
          <a:p>
            <a:pPr algn="just" eaLnBrk="1" fontAlgn="auto" hangingPunct="1">
              <a:lnSpc>
                <a:spcPct val="130000"/>
              </a:lnSpc>
              <a:spcBef>
                <a:spcPts val="0"/>
              </a:spcBef>
              <a:spcAft>
                <a:spcPts val="0"/>
              </a:spcAft>
              <a:defRPr/>
            </a:pPr>
            <a:endParaRPr lang="zh-CN" altLang="en-US" sz="2000" b="1" kern="0" dirty="0">
              <a:solidFill>
                <a:srgbClr val="44546A"/>
              </a:solidFill>
              <a:latin typeface="微软雅黑" pitchFamily="34" charset="-122"/>
              <a:ea typeface="微软雅黑" pitchFamily="34" charset="-122"/>
            </a:endParaRPr>
          </a:p>
        </p:txBody>
      </p:sp>
      <p:sp>
        <p:nvSpPr>
          <p:cNvPr id="36974" name="矩形 3"/>
          <p:cNvSpPr>
            <a:spLocks noChangeArrowheads="1"/>
          </p:cNvSpPr>
          <p:nvPr/>
        </p:nvSpPr>
        <p:spPr bwMode="auto">
          <a:xfrm>
            <a:off x="466725" y="923931"/>
            <a:ext cx="8909050" cy="1874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914400" eaLnBrk="1">
              <a:lnSpc>
                <a:spcPct val="125000"/>
              </a:lnSpc>
              <a:buClr>
                <a:srgbClr val="006666"/>
              </a:buClr>
              <a:buFont typeface="Wingdings" panose="05000000000000000000" pitchFamily="2" charset="2"/>
              <a:buChar char="n"/>
            </a:pPr>
            <a:r>
              <a:rPr lang="zh-CN" altLang="en-US" sz="2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考虑云团复杂运动影响的光伏发电功率分钟级预测模型：</a:t>
            </a:r>
            <a:endParaRPr lang="en-US" altLang="zh-CN" sz="22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defTabSz="914400" eaLnBrk="1">
              <a:lnSpc>
                <a:spcPct val="150000"/>
              </a:lnSpc>
              <a:buClr>
                <a:srgbClr val="006666"/>
              </a:buClr>
              <a:buFont typeface="Wingdings" panose="05000000000000000000" pitchFamily="2" charset="2"/>
              <a:buChar char="n"/>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基于云团运动预测结果，研究辐射传输模型与地表辐照度映射方法，实现辐照度快速波动的分钟级预测；通过关联数据挖掘技术，建立以分钟级辐照度和数值天气预报为输入的光伏发电功率分步预测模型。</a:t>
            </a:r>
          </a:p>
        </p:txBody>
      </p:sp>
      <p:sp>
        <p:nvSpPr>
          <p:cNvPr id="36868"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ACB4D5E-A207-4559-AB1D-FA2867B480D4}" type="slidenum">
              <a:rPr lang="zh-CN" altLang="en-US">
                <a:latin typeface="Times New Roman" panose="02020603050405020304" pitchFamily="18" charset="0"/>
              </a:rPr>
              <a:pPr/>
              <a:t>24</a:t>
            </a:fld>
            <a:endParaRPr lang="zh-CN" altLang="en-US" dirty="0">
              <a:latin typeface="Times New Roman" panose="02020603050405020304" pitchFamily="18" charset="0"/>
            </a:endParaRPr>
          </a:p>
        </p:txBody>
      </p:sp>
      <p:pic>
        <p:nvPicPr>
          <p:cNvPr id="5" name="图片 4">
            <a:extLst>
              <a:ext uri="{FF2B5EF4-FFF2-40B4-BE49-F238E27FC236}">
                <a16:creationId xmlns:a16="http://schemas.microsoft.com/office/drawing/2014/main" id="{64866D95-2035-2D40-8546-518BE69E07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30" t="2469" r="36155"/>
          <a:stretch/>
        </p:blipFill>
        <p:spPr>
          <a:xfrm>
            <a:off x="2788396" y="2926897"/>
            <a:ext cx="1641199" cy="3046285"/>
          </a:xfrm>
          <a:prstGeom prst="rect">
            <a:avLst/>
          </a:prstGeom>
        </p:spPr>
      </p:pic>
      <p:grpSp>
        <p:nvGrpSpPr>
          <p:cNvPr id="8" name="组合 7">
            <a:extLst>
              <a:ext uri="{FF2B5EF4-FFF2-40B4-BE49-F238E27FC236}">
                <a16:creationId xmlns:a16="http://schemas.microsoft.com/office/drawing/2014/main" id="{E871E8BD-77A1-C841-9765-CD912C2DA3BA}"/>
              </a:ext>
            </a:extLst>
          </p:cNvPr>
          <p:cNvGrpSpPr/>
          <p:nvPr/>
        </p:nvGrpSpPr>
        <p:grpSpPr>
          <a:xfrm>
            <a:off x="483786" y="2930850"/>
            <a:ext cx="2062811" cy="3109079"/>
            <a:chOff x="529505" y="3010858"/>
            <a:chExt cx="2062811" cy="3109079"/>
          </a:xfrm>
        </p:grpSpPr>
        <p:pic>
          <p:nvPicPr>
            <p:cNvPr id="2" name="图片 1">
              <a:extLst>
                <a:ext uri="{FF2B5EF4-FFF2-40B4-BE49-F238E27FC236}">
                  <a16:creationId xmlns:a16="http://schemas.microsoft.com/office/drawing/2014/main" id="{748C2762-022C-AD4B-8C82-BFFB5433B52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10349" b="15655"/>
            <a:stretch/>
          </p:blipFill>
          <p:spPr>
            <a:xfrm>
              <a:off x="529505" y="3010858"/>
              <a:ext cx="2062811" cy="1382295"/>
            </a:xfrm>
            <a:prstGeom prst="rect">
              <a:avLst/>
            </a:prstGeom>
          </p:spPr>
        </p:pic>
        <p:pic>
          <p:nvPicPr>
            <p:cNvPr id="16" name="图片 1">
              <a:extLst>
                <a:ext uri="{FF2B5EF4-FFF2-40B4-BE49-F238E27FC236}">
                  <a16:creationId xmlns:a16="http://schemas.microsoft.com/office/drawing/2014/main" id="{D191D61D-86A1-2048-B1BF-8E025E86A9CE}"/>
                </a:ext>
              </a:extLst>
            </p:cNvPr>
            <p:cNvPicPr>
              <a:picLocks noChangeAspect="1"/>
            </p:cNvPicPr>
            <p:nvPr/>
          </p:nvPicPr>
          <p:blipFill rotWithShape="1">
            <a:blip r:embed="rId5">
              <a:extLst>
                <a:ext uri="{28A0092B-C50C-407E-A947-70E740481C1C}">
                  <a14:useLocalDpi xmlns:a14="http://schemas.microsoft.com/office/drawing/2010/main"/>
                </a:ext>
              </a:extLst>
            </a:blip>
            <a:srcRect b="4682"/>
            <a:stretch/>
          </p:blipFill>
          <p:spPr bwMode="auto">
            <a:xfrm>
              <a:off x="529506" y="4668209"/>
              <a:ext cx="2062810" cy="1451728"/>
            </a:xfrm>
            <a:prstGeom prst="rect">
              <a:avLst/>
            </a:prstGeom>
            <a:noFill/>
            <a:ln>
              <a:noFill/>
            </a:ln>
          </p:spPr>
        </p:pic>
        <p:sp>
          <p:nvSpPr>
            <p:cNvPr id="9" name="下箭头 8">
              <a:extLst>
                <a:ext uri="{FF2B5EF4-FFF2-40B4-BE49-F238E27FC236}">
                  <a16:creationId xmlns:a16="http://schemas.microsoft.com/office/drawing/2014/main" id="{CAD77D8C-122F-7A4D-A783-A91A0B704808}"/>
                </a:ext>
              </a:extLst>
            </p:cNvPr>
            <p:cNvSpPr/>
            <p:nvPr/>
          </p:nvSpPr>
          <p:spPr>
            <a:xfrm>
              <a:off x="1340777" y="4405624"/>
              <a:ext cx="440266" cy="2501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 name="组合 9">
            <a:extLst>
              <a:ext uri="{FF2B5EF4-FFF2-40B4-BE49-F238E27FC236}">
                <a16:creationId xmlns:a16="http://schemas.microsoft.com/office/drawing/2014/main" id="{C769ABE6-0DA4-C849-B96B-12676FA92CE6}"/>
              </a:ext>
            </a:extLst>
          </p:cNvPr>
          <p:cNvGrpSpPr/>
          <p:nvPr/>
        </p:nvGrpSpPr>
        <p:grpSpPr>
          <a:xfrm>
            <a:off x="4628360" y="2943142"/>
            <a:ext cx="1800184" cy="3189001"/>
            <a:chOff x="4432903" y="3023150"/>
            <a:chExt cx="1800184" cy="3189001"/>
          </a:xfrm>
        </p:grpSpPr>
        <p:pic>
          <p:nvPicPr>
            <p:cNvPr id="19" name="图片 18">
              <a:extLst>
                <a:ext uri="{FF2B5EF4-FFF2-40B4-BE49-F238E27FC236}">
                  <a16:creationId xmlns:a16="http://schemas.microsoft.com/office/drawing/2014/main" id="{C3955CE8-2261-584D-AA92-BBC7F95BEFF5}"/>
                </a:ext>
              </a:extLst>
            </p:cNvPr>
            <p:cNvPicPr>
              <a:picLocks/>
            </p:cNvPicPr>
            <p:nvPr/>
          </p:nvPicPr>
          <p:blipFill rotWithShape="1">
            <a:blip r:embed="rId6" cstate="print">
              <a:extLst>
                <a:ext uri="{28A0092B-C50C-407E-A947-70E740481C1C}">
                  <a14:useLocalDpi xmlns:a14="http://schemas.microsoft.com/office/drawing/2010/main" val="0"/>
                </a:ext>
              </a:extLst>
            </a:blip>
            <a:srcRect l="13086" t="8201" r="9940" b="10716"/>
            <a:stretch/>
          </p:blipFill>
          <p:spPr bwMode="auto">
            <a:xfrm>
              <a:off x="4710018" y="3023150"/>
              <a:ext cx="1404000" cy="1368000"/>
            </a:xfrm>
            <a:prstGeom prst="rect">
              <a:avLst/>
            </a:prstGeom>
            <a:noFill/>
            <a:ln>
              <a:noFill/>
            </a:ln>
          </p:spPr>
        </p:pic>
        <p:pic>
          <p:nvPicPr>
            <p:cNvPr id="20" name="图片 19">
              <a:extLst>
                <a:ext uri="{FF2B5EF4-FFF2-40B4-BE49-F238E27FC236}">
                  <a16:creationId xmlns:a16="http://schemas.microsoft.com/office/drawing/2014/main" id="{EAA4F7BD-A448-6D42-9814-90046CC737ED}"/>
                </a:ext>
              </a:extLst>
            </p:cNvPr>
            <p:cNvPicPr>
              <a:picLocks noChangeAspect="1"/>
            </p:cNvPicPr>
            <p:nvPr/>
          </p:nvPicPr>
          <p:blipFill rotWithShape="1">
            <a:blip r:embed="rId7"/>
            <a:srcRect r="8000"/>
            <a:stretch/>
          </p:blipFill>
          <p:spPr>
            <a:xfrm>
              <a:off x="4432903" y="4628151"/>
              <a:ext cx="1800184" cy="1584000"/>
            </a:xfrm>
            <a:prstGeom prst="rect">
              <a:avLst/>
            </a:prstGeom>
          </p:spPr>
        </p:pic>
        <p:sp>
          <p:nvSpPr>
            <p:cNvPr id="22" name="下箭头 21">
              <a:extLst>
                <a:ext uri="{FF2B5EF4-FFF2-40B4-BE49-F238E27FC236}">
                  <a16:creationId xmlns:a16="http://schemas.microsoft.com/office/drawing/2014/main" id="{821BC992-C976-5F46-8C53-974F167DB4B7}"/>
                </a:ext>
              </a:extLst>
            </p:cNvPr>
            <p:cNvSpPr/>
            <p:nvPr/>
          </p:nvSpPr>
          <p:spPr>
            <a:xfrm>
              <a:off x="5191885" y="4391150"/>
              <a:ext cx="440266" cy="309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3" name="矩形 340">
            <a:extLst>
              <a:ext uri="{FF2B5EF4-FFF2-40B4-BE49-F238E27FC236}">
                <a16:creationId xmlns:a16="http://schemas.microsoft.com/office/drawing/2014/main" id="{0C89CA36-A267-E642-B154-CCA2051296F4}"/>
              </a:ext>
            </a:extLst>
          </p:cNvPr>
          <p:cNvSpPr>
            <a:spLocks noChangeArrowheads="1"/>
          </p:cNvSpPr>
          <p:nvPr/>
        </p:nvSpPr>
        <p:spPr bwMode="auto">
          <a:xfrm>
            <a:off x="551566" y="6051275"/>
            <a:ext cx="191590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天空云团</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地表云影</a:t>
            </a:r>
          </a:p>
        </p:txBody>
      </p:sp>
      <p:sp>
        <p:nvSpPr>
          <p:cNvPr id="24" name="矩形 340">
            <a:extLst>
              <a:ext uri="{FF2B5EF4-FFF2-40B4-BE49-F238E27FC236}">
                <a16:creationId xmlns:a16="http://schemas.microsoft.com/office/drawing/2014/main" id="{A37A03FE-8E0B-6F44-9F10-8271EAC5886E}"/>
              </a:ext>
            </a:extLst>
          </p:cNvPr>
          <p:cNvSpPr>
            <a:spLocks noChangeArrowheads="1"/>
          </p:cNvSpPr>
          <p:nvPr/>
        </p:nvSpPr>
        <p:spPr bwMode="auto">
          <a:xfrm>
            <a:off x="4789760" y="6051275"/>
            <a:ext cx="162095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地表辐照度映射</a:t>
            </a:r>
          </a:p>
        </p:txBody>
      </p:sp>
      <p:sp>
        <p:nvSpPr>
          <p:cNvPr id="25" name="矩形 340">
            <a:extLst>
              <a:ext uri="{FF2B5EF4-FFF2-40B4-BE49-F238E27FC236}">
                <a16:creationId xmlns:a16="http://schemas.microsoft.com/office/drawing/2014/main" id="{E276911A-67B7-7443-A2F5-8F71257F56B6}"/>
              </a:ext>
            </a:extLst>
          </p:cNvPr>
          <p:cNvSpPr>
            <a:spLocks noChangeArrowheads="1"/>
          </p:cNvSpPr>
          <p:nvPr/>
        </p:nvSpPr>
        <p:spPr bwMode="auto">
          <a:xfrm>
            <a:off x="2908611" y="6051275"/>
            <a:ext cx="141577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辐射传输模型</a:t>
            </a:r>
          </a:p>
        </p:txBody>
      </p:sp>
      <p:sp>
        <p:nvSpPr>
          <p:cNvPr id="26" name="矩形 340">
            <a:extLst>
              <a:ext uri="{FF2B5EF4-FFF2-40B4-BE49-F238E27FC236}">
                <a16:creationId xmlns:a16="http://schemas.microsoft.com/office/drawing/2014/main" id="{5BD143DE-9B4F-E14E-AB0D-3B1A02A9B29C}"/>
              </a:ext>
            </a:extLst>
          </p:cNvPr>
          <p:cNvSpPr>
            <a:spLocks noChangeArrowheads="1"/>
          </p:cNvSpPr>
          <p:nvPr/>
        </p:nvSpPr>
        <p:spPr bwMode="auto">
          <a:xfrm>
            <a:off x="6816204" y="5928165"/>
            <a:ext cx="2441694"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基于关联数据挖掘的</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光伏发电功率分钟级预测</a:t>
            </a:r>
          </a:p>
        </p:txBody>
      </p:sp>
      <p:cxnSp>
        <p:nvCxnSpPr>
          <p:cNvPr id="11" name="直线箭头连接符 10">
            <a:extLst>
              <a:ext uri="{FF2B5EF4-FFF2-40B4-BE49-F238E27FC236}">
                <a16:creationId xmlns:a16="http://schemas.microsoft.com/office/drawing/2014/main" id="{646D75A2-CE21-7E4E-90D6-9FE687B3E154}"/>
              </a:ext>
            </a:extLst>
          </p:cNvPr>
          <p:cNvCxnSpPr>
            <a:stCxn id="23" idx="3"/>
            <a:endCxn id="25" idx="1"/>
          </p:cNvCxnSpPr>
          <p:nvPr/>
        </p:nvCxnSpPr>
        <p:spPr>
          <a:xfrm>
            <a:off x="2467475" y="6220552"/>
            <a:ext cx="4411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DD884F80-CC7F-C14D-B0D2-62BEE439B6D1}"/>
              </a:ext>
            </a:extLst>
          </p:cNvPr>
          <p:cNvCxnSpPr>
            <a:stCxn id="25" idx="3"/>
            <a:endCxn id="24" idx="1"/>
          </p:cNvCxnSpPr>
          <p:nvPr/>
        </p:nvCxnSpPr>
        <p:spPr>
          <a:xfrm>
            <a:off x="4324383" y="6220552"/>
            <a:ext cx="4653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7CDB8D74-B6B0-874F-9CE2-330C94538565}"/>
              </a:ext>
            </a:extLst>
          </p:cNvPr>
          <p:cNvCxnSpPr>
            <a:stCxn id="24" idx="3"/>
            <a:endCxn id="26" idx="1"/>
          </p:cNvCxnSpPr>
          <p:nvPr/>
        </p:nvCxnSpPr>
        <p:spPr>
          <a:xfrm>
            <a:off x="6410717" y="6220552"/>
            <a:ext cx="40548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8"/>
          <a:stretch>
            <a:fillRect/>
          </a:stretch>
        </p:blipFill>
        <p:spPr>
          <a:xfrm>
            <a:off x="6713374" y="3077902"/>
            <a:ext cx="2647355" cy="2717928"/>
          </a:xfrm>
          <a:prstGeom prst="rect">
            <a:avLst/>
          </a:prstGeom>
        </p:spPr>
      </p:pic>
      <p:sp>
        <p:nvSpPr>
          <p:cNvPr id="28" name="标题 1">
            <a:extLst>
              <a:ext uri="{FF2B5EF4-FFF2-40B4-BE49-F238E27FC236}">
                <a16:creationId xmlns:a16="http://schemas.microsoft.com/office/drawing/2014/main" id="{4E31EB79-C897-7844-A635-51C29AD5AFB3}"/>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61731605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组合 1"/>
          <p:cNvGrpSpPr>
            <a:grpSpLocks/>
          </p:cNvGrpSpPr>
          <p:nvPr/>
        </p:nvGrpSpPr>
        <p:grpSpPr bwMode="auto">
          <a:xfrm>
            <a:off x="501651" y="1220788"/>
            <a:ext cx="3944938" cy="4995862"/>
            <a:chOff x="385763" y="947133"/>
            <a:chExt cx="8382000" cy="1806918"/>
          </a:xfrm>
        </p:grpSpPr>
        <p:sp>
          <p:nvSpPr>
            <p:cNvPr id="62" name="圆角矩形 61"/>
            <p:cNvSpPr/>
            <p:nvPr/>
          </p:nvSpPr>
          <p:spPr>
            <a:xfrm>
              <a:off x="385763" y="947133"/>
              <a:ext cx="8382000" cy="1806918"/>
            </a:xfrm>
            <a:prstGeom prst="roundRect">
              <a:avLst>
                <a:gd name="adj" fmla="val 3030"/>
              </a:avLst>
            </a:prstGeom>
            <a:solidFill>
              <a:sysClr val="window" lastClr="FFFFFF">
                <a:alpha val="0"/>
              </a:sysClr>
            </a:solidFill>
            <a:ln w="12700" cap="flat" cmpd="sng" algn="ctr">
              <a:solidFill>
                <a:srgbClr val="A5A5A5">
                  <a:lumMod val="60000"/>
                  <a:lumOff val="40000"/>
                </a:srgbClr>
              </a:solidFill>
              <a:prstDash val="solid"/>
              <a:miter lim="800000"/>
            </a:ln>
            <a:effectLst>
              <a:outerShdw blurRad="25400" dist="25400" dir="18900000" algn="bl" rotWithShape="0">
                <a:prstClr val="black">
                  <a:alpha val="60000"/>
                </a:prstClr>
              </a:outerShdw>
            </a:effectLst>
          </p:spPr>
          <p:txBody>
            <a:bodyPr anchor="ctr"/>
            <a:lstStyle/>
            <a:p>
              <a:pPr algn="just" eaLnBrk="1" fontAlgn="auto" hangingPunct="1">
                <a:lnSpc>
                  <a:spcPct val="130000"/>
                </a:lnSpc>
                <a:spcBef>
                  <a:spcPts val="0"/>
                </a:spcBef>
                <a:spcAft>
                  <a:spcPts val="0"/>
                </a:spcAft>
                <a:defRPr/>
              </a:pPr>
              <a:endParaRPr lang="zh-CN" altLang="en-US" sz="2000" b="1" kern="0" dirty="0">
                <a:solidFill>
                  <a:srgbClr val="44546A"/>
                </a:solidFill>
                <a:latin typeface="微软雅黑" pitchFamily="34" charset="-122"/>
                <a:ea typeface="微软雅黑" pitchFamily="34" charset="-122"/>
              </a:endParaRPr>
            </a:p>
          </p:txBody>
        </p:sp>
        <p:sp>
          <p:nvSpPr>
            <p:cNvPr id="37926" name="矩形 3"/>
            <p:cNvSpPr>
              <a:spLocks noChangeArrowheads="1"/>
            </p:cNvSpPr>
            <p:nvPr/>
          </p:nvSpPr>
          <p:spPr bwMode="auto">
            <a:xfrm>
              <a:off x="464742" y="983350"/>
              <a:ext cx="8207953" cy="1558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914400" eaLnBrk="1">
                <a:lnSpc>
                  <a:spcPct val="125000"/>
                </a:lnSpc>
                <a:buClr>
                  <a:srgbClr val="006666"/>
                </a:buClr>
                <a:buFont typeface="Wingdings" panose="05000000000000000000" pitchFamily="2" charset="2"/>
                <a:buChar char="n"/>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提高了云团运动预测精度，</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复杂云团运动模式下预测准确率提升达</a:t>
              </a: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28.5%</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a:t>
              </a:r>
            </a:p>
            <a:p>
              <a:pPr algn="just" defTabSz="914400" eaLnBrk="1">
                <a:lnSpc>
                  <a:spcPct val="125000"/>
                </a:lnSpc>
                <a:buClr>
                  <a:srgbClr val="006666"/>
                </a:buClr>
                <a:buFont typeface="Wingdings" panose="05000000000000000000" pitchFamily="2" charset="2"/>
                <a:buChar char="n"/>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基于云团运动预测结果建立了光伏发电功率分钟级分步预测模型。</a:t>
              </a:r>
            </a:p>
            <a:p>
              <a:pPr algn="just" defTabSz="914400" eaLnBrk="1">
                <a:lnSpc>
                  <a:spcPct val="125000"/>
                </a:lnSpc>
                <a:buClr>
                  <a:srgbClr val="006666"/>
                </a:buClr>
                <a:buFont typeface="Wingdings" panose="05000000000000000000" pitchFamily="2" charset="2"/>
                <a:buChar char="n"/>
              </a:pP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首次实现了对光伏发电功率分钟级快速波动的准确预测</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，预测均方根误差低于</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7892"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A9EB4D-95A0-43A4-8A5D-28A07DFF2315}" type="slidenum">
              <a:rPr lang="zh-CN" altLang="en-US">
                <a:latin typeface="Times New Roman" panose="02020603050405020304" pitchFamily="18" charset="0"/>
              </a:rPr>
              <a:pPr/>
              <a:t>25</a:t>
            </a:fld>
            <a:endParaRPr lang="zh-CN" altLang="en-US">
              <a:latin typeface="Times New Roman" panose="02020603050405020304" pitchFamily="18" charset="0"/>
            </a:endParaRPr>
          </a:p>
        </p:txBody>
      </p:sp>
      <p:pic>
        <p:nvPicPr>
          <p:cNvPr id="4" name="图片 3">
            <a:extLst>
              <a:ext uri="{FF2B5EF4-FFF2-40B4-BE49-F238E27FC236}">
                <a16:creationId xmlns:a16="http://schemas.microsoft.com/office/drawing/2014/main" id="{F6B75B84-4BC7-6841-B562-9C5F8CC8CF60}"/>
              </a:ext>
            </a:extLst>
          </p:cNvPr>
          <p:cNvPicPr>
            <a:picLocks noChangeAspect="1"/>
          </p:cNvPicPr>
          <p:nvPr/>
        </p:nvPicPr>
        <p:blipFill rotWithShape="1">
          <a:blip r:embed="rId3"/>
          <a:srcRect l="6325" t="30916" r="7461"/>
          <a:stretch/>
        </p:blipFill>
        <p:spPr>
          <a:xfrm>
            <a:off x="4615564" y="3816542"/>
            <a:ext cx="4500000" cy="2342442"/>
          </a:xfrm>
          <a:prstGeom prst="rect">
            <a:avLst/>
          </a:prstGeom>
        </p:spPr>
      </p:pic>
      <p:sp>
        <p:nvSpPr>
          <p:cNvPr id="14" name="矩形 340">
            <a:extLst>
              <a:ext uri="{FF2B5EF4-FFF2-40B4-BE49-F238E27FC236}">
                <a16:creationId xmlns:a16="http://schemas.microsoft.com/office/drawing/2014/main" id="{3E7B684F-88E8-1C4B-A398-02DA8EA441C0}"/>
              </a:ext>
            </a:extLst>
          </p:cNvPr>
          <p:cNvSpPr>
            <a:spLocks noChangeArrowheads="1"/>
          </p:cNvSpPr>
          <p:nvPr/>
        </p:nvSpPr>
        <p:spPr bwMode="auto">
          <a:xfrm>
            <a:off x="9037450" y="1370665"/>
            <a:ext cx="494180" cy="2062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云团运动预测结果</a:t>
            </a:r>
          </a:p>
        </p:txBody>
      </p:sp>
      <p:sp>
        <p:nvSpPr>
          <p:cNvPr id="16" name="矩形 340">
            <a:extLst>
              <a:ext uri="{FF2B5EF4-FFF2-40B4-BE49-F238E27FC236}">
                <a16:creationId xmlns:a16="http://schemas.microsoft.com/office/drawing/2014/main" id="{37F47742-D83E-484F-B5BB-E83E98443AAE}"/>
              </a:ext>
            </a:extLst>
          </p:cNvPr>
          <p:cNvSpPr>
            <a:spLocks noChangeArrowheads="1"/>
          </p:cNvSpPr>
          <p:nvPr/>
        </p:nvSpPr>
        <p:spPr bwMode="auto">
          <a:xfrm>
            <a:off x="9037450" y="3912101"/>
            <a:ext cx="494180" cy="1815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微软雅黑" panose="020B0503020204020204" pitchFamily="34" charset="-122"/>
                <a:ea typeface="微软雅黑" panose="020B0503020204020204" pitchFamily="34" charset="-122"/>
              </a:rPr>
              <a:t>分钟级预测结果</a:t>
            </a:r>
          </a:p>
        </p:txBody>
      </p:sp>
      <p:pic>
        <p:nvPicPr>
          <p:cNvPr id="3" name="图片 2">
            <a:extLst>
              <a:ext uri="{FF2B5EF4-FFF2-40B4-BE49-F238E27FC236}">
                <a16:creationId xmlns:a16="http://schemas.microsoft.com/office/drawing/2014/main" id="{2BD0B87F-6174-DD42-9ADA-E8AAA3F09FF5}"/>
              </a:ext>
            </a:extLst>
          </p:cNvPr>
          <p:cNvPicPr>
            <a:picLocks noChangeAspect="1"/>
          </p:cNvPicPr>
          <p:nvPr/>
        </p:nvPicPr>
        <p:blipFill>
          <a:blip r:embed="rId4"/>
          <a:stretch>
            <a:fillRect/>
          </a:stretch>
        </p:blipFill>
        <p:spPr>
          <a:xfrm>
            <a:off x="4615564" y="1320923"/>
            <a:ext cx="4500000" cy="2330000"/>
          </a:xfrm>
          <a:prstGeom prst="rect">
            <a:avLst/>
          </a:prstGeom>
        </p:spPr>
      </p:pic>
      <p:sp>
        <p:nvSpPr>
          <p:cNvPr id="11" name="标题 1">
            <a:extLst>
              <a:ext uri="{FF2B5EF4-FFF2-40B4-BE49-F238E27FC236}">
                <a16:creationId xmlns:a16="http://schemas.microsoft.com/office/drawing/2014/main" id="{4EC3DD94-15D2-3B4B-857D-8B770AAEAA16}"/>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554789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E4955B-2C4D-8B48-9970-406CC913F8E3}"/>
              </a:ext>
            </a:extLst>
          </p:cNvPr>
          <p:cNvPicPr>
            <a:picLocks noChangeAspect="1"/>
          </p:cNvPicPr>
          <p:nvPr/>
        </p:nvPicPr>
        <p:blipFill rotWithShape="1">
          <a:blip r:embed="rId3"/>
          <a:srcRect r="52588"/>
          <a:stretch/>
        </p:blipFill>
        <p:spPr>
          <a:xfrm>
            <a:off x="376237" y="1367632"/>
            <a:ext cx="1947862" cy="2320448"/>
          </a:xfrm>
          <a:prstGeom prst="rect">
            <a:avLst/>
          </a:prstGeom>
        </p:spPr>
      </p:pic>
      <p:sp>
        <p:nvSpPr>
          <p:cNvPr id="35844"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A7056D-9149-445B-B9C0-116122D5E2E1}" type="slidenum">
              <a:rPr lang="zh-CN" altLang="en-US">
                <a:latin typeface="Times New Roman" panose="02020603050405020304" pitchFamily="18" charset="0"/>
              </a:rPr>
              <a:pPr/>
              <a:t>26</a:t>
            </a:fld>
            <a:endParaRPr lang="zh-CN" altLang="en-US">
              <a:latin typeface="Times New Roman" panose="02020603050405020304" pitchFamily="18" charset="0"/>
            </a:endParaRPr>
          </a:p>
        </p:txBody>
      </p:sp>
      <p:sp>
        <p:nvSpPr>
          <p:cNvPr id="41" name="矩形 40"/>
          <p:cNvSpPr/>
          <p:nvPr/>
        </p:nvSpPr>
        <p:spPr>
          <a:xfrm>
            <a:off x="2631833" y="1876603"/>
            <a:ext cx="6893169" cy="1811479"/>
          </a:xfrm>
          <a:prstGeom prst="rect">
            <a:avLst/>
          </a:prstGeom>
          <a:solidFill>
            <a:sysClr val="window" lastClr="FFFFFF">
              <a:alpha val="70000"/>
            </a:sysClr>
          </a:solidFill>
          <a:ln w="25400" cap="flat" cmpd="sng" algn="ctr">
            <a:noFill/>
            <a:prstDash val="solid"/>
          </a:ln>
          <a:effectLst>
            <a:glow rad="101600">
              <a:sysClr val="window" lastClr="FFFFFF">
                <a:lumMod val="75000"/>
                <a:alpha val="40000"/>
              </a:sysClr>
            </a:glow>
            <a:outerShdw blurRad="50800" dist="38100" dir="5400000" algn="t" rotWithShape="0">
              <a:prstClr val="black">
                <a:alpha val="40000"/>
              </a:prstClr>
            </a:outerShdw>
          </a:effectLst>
        </p:spPr>
        <p:txBody>
          <a:bodyPr anchor="ctr"/>
          <a:lstStyle/>
          <a:p>
            <a:pPr algn="ctr" defTabSz="914400" eaLnBrk="1" hangingPunct="1">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35848" name="Rectangle 14"/>
          <p:cNvSpPr>
            <a:spLocks noGrp="1" noChangeArrowheads="1"/>
          </p:cNvSpPr>
          <p:nvPr/>
        </p:nvSpPr>
        <p:spPr bwMode="auto">
          <a:xfrm>
            <a:off x="2786063" y="2378075"/>
            <a:ext cx="6623050" cy="71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lnSpc>
                <a:spcPct val="125000"/>
              </a:lnSpc>
              <a:buFont typeface="Arial" panose="020B0604020202020204" pitchFamily="34" charset="0"/>
              <a:buNone/>
            </a:pPr>
            <a:r>
              <a:rPr lang="zh-CN" altLang="en-US" sz="2800" b="1" dirty="0">
                <a:solidFill>
                  <a:srgbClr val="000000"/>
                </a:solidFill>
                <a:latin typeface="微软雅黑" panose="020B0503020204020204" pitchFamily="34" charset="-122"/>
                <a:ea typeface="微软雅黑" panose="020B0503020204020204" pitchFamily="34" charset="-122"/>
              </a:rPr>
              <a:t>研究基于新能源发电概率预测与分钟级预测的多时间尺度优化调度和消纳提升策略</a:t>
            </a:r>
          </a:p>
        </p:txBody>
      </p:sp>
      <p:sp>
        <p:nvSpPr>
          <p:cNvPr id="43" name="矩形 42"/>
          <p:cNvSpPr/>
          <p:nvPr/>
        </p:nvSpPr>
        <p:spPr>
          <a:xfrm>
            <a:off x="2632075" y="1373190"/>
            <a:ext cx="6892925" cy="503237"/>
          </a:xfrm>
          <a:prstGeom prst="rect">
            <a:avLst/>
          </a:prstGeom>
          <a:blipFill>
            <a:blip r:embed="rId4"/>
            <a:stretch>
              <a:fillRect/>
            </a:stretch>
          </a:blipFill>
          <a:ln w="25400" cap="flat" cmpd="sng" algn="ctr">
            <a:noFill/>
            <a:prstDash val="solid"/>
          </a:ln>
          <a:effectLst>
            <a:outerShdw blurRad="50800" dist="38100" dir="5400000" algn="t" rotWithShape="0">
              <a:prstClr val="black">
                <a:alpha val="40000"/>
              </a:prstClr>
            </a:outerShdw>
          </a:effectLst>
        </p:spPr>
        <p:txBody>
          <a:bodyPr anchor="ctr"/>
          <a:lstStyle/>
          <a:p>
            <a:pPr defTabSz="914400" eaLnBrk="1" fontAlgn="auto" hangingPunct="1">
              <a:spcBef>
                <a:spcPts val="0"/>
              </a:spcBef>
              <a:spcAft>
                <a:spcPts val="0"/>
              </a:spcAft>
              <a:defRPr/>
            </a:pPr>
            <a:endParaRPr lang="zh-CN" altLang="en-US" sz="2400" b="1" kern="0">
              <a:solidFill>
                <a:prstClr val="white"/>
              </a:solidFill>
              <a:latin typeface="微软雅黑" panose="020B0503020204020204" pitchFamily="34" charset="-122"/>
              <a:ea typeface="微软雅黑" panose="020B0503020204020204" pitchFamily="34" charset="-122"/>
            </a:endParaRPr>
          </a:p>
        </p:txBody>
      </p:sp>
      <p:sp>
        <p:nvSpPr>
          <p:cNvPr id="44" name="矩形 43"/>
          <p:cNvSpPr/>
          <p:nvPr/>
        </p:nvSpPr>
        <p:spPr>
          <a:xfrm>
            <a:off x="2492376" y="1347788"/>
            <a:ext cx="2086278" cy="523220"/>
          </a:xfrm>
          <a:prstGeom prst="rect">
            <a:avLst/>
          </a:prstGeom>
        </p:spPr>
        <p:txBody>
          <a:bodyPr wrap="none">
            <a:spAutoFit/>
          </a:bodyPr>
          <a:lstStyle/>
          <a:p>
            <a:pPr defTabSz="914400" fontAlgn="auto">
              <a:spcBef>
                <a:spcPts val="0"/>
              </a:spcBef>
              <a:spcAft>
                <a:spcPts val="0"/>
              </a:spcAft>
              <a:defRPr/>
            </a:pPr>
            <a:r>
              <a:rPr lang="zh-CN" altLang="en-US" sz="2800" b="1"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研究内容四</a:t>
            </a:r>
          </a:p>
        </p:txBody>
      </p:sp>
      <p:sp>
        <p:nvSpPr>
          <p:cNvPr id="35851" name="等腰三角形 18"/>
          <p:cNvSpPr>
            <a:spLocks noChangeArrowheads="1"/>
          </p:cNvSpPr>
          <p:nvPr/>
        </p:nvSpPr>
        <p:spPr bwMode="auto">
          <a:xfrm rot="5400000">
            <a:off x="505620" y="3987886"/>
            <a:ext cx="322262" cy="285750"/>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2" name="等腰三角形 19"/>
          <p:cNvSpPr>
            <a:spLocks noChangeArrowheads="1"/>
          </p:cNvSpPr>
          <p:nvPr/>
        </p:nvSpPr>
        <p:spPr bwMode="auto">
          <a:xfrm rot="5400000">
            <a:off x="362745" y="4022813"/>
            <a:ext cx="250825" cy="214313"/>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3" name="矩形 49"/>
          <p:cNvSpPr>
            <a:spLocks noChangeArrowheads="1"/>
          </p:cNvSpPr>
          <p:nvPr/>
        </p:nvSpPr>
        <p:spPr bwMode="auto">
          <a:xfrm>
            <a:off x="827088" y="3909305"/>
            <a:ext cx="121058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a:r>
              <a:rPr lang="zh-CN" altLang="en-US" sz="2000" b="1">
                <a:solidFill>
                  <a:srgbClr val="002060"/>
                </a:solidFill>
                <a:latin typeface="微软雅黑" panose="020B0503020204020204" pitchFamily="34" charset="-122"/>
                <a:ea typeface="微软雅黑" panose="020B0503020204020204" pitchFamily="34" charset="-122"/>
              </a:rPr>
              <a:t>技术难点</a:t>
            </a:r>
          </a:p>
        </p:txBody>
      </p:sp>
      <p:sp>
        <p:nvSpPr>
          <p:cNvPr id="35854" name="等腰三角形 19"/>
          <p:cNvSpPr>
            <a:spLocks noChangeArrowheads="1"/>
          </p:cNvSpPr>
          <p:nvPr/>
        </p:nvSpPr>
        <p:spPr bwMode="auto">
          <a:xfrm rot="5400000">
            <a:off x="964407" y="4476837"/>
            <a:ext cx="250825" cy="214312"/>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5" name="等腰三角形 19"/>
          <p:cNvSpPr>
            <a:spLocks noChangeArrowheads="1"/>
          </p:cNvSpPr>
          <p:nvPr/>
        </p:nvSpPr>
        <p:spPr bwMode="auto">
          <a:xfrm rot="5400000">
            <a:off x="964407" y="5585797"/>
            <a:ext cx="250825" cy="214312"/>
          </a:xfrm>
          <a:prstGeom prst="triangle">
            <a:avLst>
              <a:gd name="adj" fmla="val 50000"/>
            </a:avLst>
          </a:prstGeom>
          <a:solidFill>
            <a:srgbClr val="00B0F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endParaRPr lang="zh-CN" altLang="en-US" sz="2400" b="1">
              <a:solidFill>
                <a:srgbClr val="FFFFFF"/>
              </a:solidFill>
              <a:ea typeface="黑体" panose="02010609060101010101" pitchFamily="49" charset="-122"/>
            </a:endParaRPr>
          </a:p>
        </p:txBody>
      </p:sp>
      <p:sp>
        <p:nvSpPr>
          <p:cNvPr id="35856" name="矩形 1"/>
          <p:cNvSpPr>
            <a:spLocks noChangeArrowheads="1"/>
          </p:cNvSpPr>
          <p:nvPr/>
        </p:nvSpPr>
        <p:spPr bwMode="auto">
          <a:xfrm>
            <a:off x="1276351" y="4356981"/>
            <a:ext cx="7978775" cy="2581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5000"/>
              </a:lnSpc>
              <a:spcAft>
                <a:spcPts val="600"/>
              </a:spcAft>
              <a:buClr>
                <a:srgbClr val="006666"/>
              </a:buClr>
              <a:buFont typeface="Arial" panose="020B0604020202020204" pitchFamily="34" charset="0"/>
              <a:buNone/>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基于确定性预测的传统调度决策备用成本高：</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传统调度方法在决策时没有考虑新能源功率的概率分布特征，为一些极小概率事件提高了系统的备用成本，影响了系统运行整体的经济性。</a:t>
            </a:r>
          </a:p>
          <a:p>
            <a:pPr algn="just">
              <a:lnSpc>
                <a:spcPct val="125000"/>
              </a:lnSpc>
              <a:spcAft>
                <a:spcPts val="600"/>
              </a:spcAft>
              <a:buClr>
                <a:srgbClr val="006666"/>
              </a:buClr>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15</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分钟分辨率的滚动控制消纳空间利用不充分：</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原有基于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分钟级功率预测数据的有功控制策略难以适应光伏功率快速波动，造成部分光伏电站发电指标过剩而部分光伏电站发电能力剩余，导致新能源外送断面未能满发运行。</a:t>
            </a:r>
          </a:p>
        </p:txBody>
      </p:sp>
      <p:sp>
        <p:nvSpPr>
          <p:cNvPr id="15" name="标题 1">
            <a:extLst>
              <a:ext uri="{FF2B5EF4-FFF2-40B4-BE49-F238E27FC236}">
                <a16:creationId xmlns:a16="http://schemas.microsoft.com/office/drawing/2014/main" id="{D3DFE050-2F9E-AD47-8EB4-AE0E43777652}"/>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350068575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bwMode="auto">
          <a:xfrm>
            <a:off x="381001" y="887415"/>
            <a:ext cx="9097963" cy="1821621"/>
          </a:xfrm>
          <a:prstGeom prst="roundRect">
            <a:avLst>
              <a:gd name="adj" fmla="val 3030"/>
            </a:avLst>
          </a:prstGeom>
          <a:solidFill>
            <a:sysClr val="window" lastClr="FFFFFF">
              <a:alpha val="0"/>
            </a:sysClr>
          </a:solidFill>
          <a:ln w="12700" cap="flat" cmpd="sng" algn="ctr">
            <a:solidFill>
              <a:srgbClr val="A5A5A5">
                <a:lumMod val="60000"/>
                <a:lumOff val="40000"/>
              </a:srgbClr>
            </a:solidFill>
            <a:prstDash val="solid"/>
            <a:miter lim="800000"/>
          </a:ln>
          <a:effectLst>
            <a:outerShdw blurRad="25400" dist="25400" dir="18900000" algn="bl" rotWithShape="0">
              <a:prstClr val="black">
                <a:alpha val="60000"/>
              </a:prstClr>
            </a:outerShdw>
          </a:effectLst>
        </p:spPr>
        <p:txBody>
          <a:bodyPr anchor="ctr"/>
          <a:lstStyle/>
          <a:p>
            <a:pPr algn="just" eaLnBrk="1" fontAlgn="auto" hangingPunct="1">
              <a:lnSpc>
                <a:spcPct val="130000"/>
              </a:lnSpc>
              <a:spcBef>
                <a:spcPts val="0"/>
              </a:spcBef>
              <a:spcAft>
                <a:spcPts val="0"/>
              </a:spcAft>
              <a:defRPr/>
            </a:pPr>
            <a:endParaRPr lang="zh-CN" altLang="en-US" sz="2000" b="1" kern="0" dirty="0">
              <a:solidFill>
                <a:srgbClr val="44546A"/>
              </a:solidFill>
              <a:latin typeface="微软雅黑" pitchFamily="34" charset="-122"/>
              <a:ea typeface="微软雅黑" pitchFamily="34" charset="-122"/>
            </a:endParaRPr>
          </a:p>
        </p:txBody>
      </p:sp>
      <p:sp>
        <p:nvSpPr>
          <p:cNvPr id="36974" name="矩形 3"/>
          <p:cNvSpPr>
            <a:spLocks noChangeArrowheads="1"/>
          </p:cNvSpPr>
          <p:nvPr/>
        </p:nvSpPr>
        <p:spPr bwMode="auto">
          <a:xfrm>
            <a:off x="466725" y="923931"/>
            <a:ext cx="8909050" cy="1770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914400" eaLnBrk="1">
              <a:lnSpc>
                <a:spcPct val="125000"/>
              </a:lnSpc>
              <a:buClr>
                <a:srgbClr val="006666"/>
              </a:buClr>
              <a:buFont typeface="Wingdings" panose="05000000000000000000" pitchFamily="2" charset="2"/>
              <a:buChar char="n"/>
            </a:pP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基于新能源分区出力概率分布的备用优化</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：由于断面受限区域会影响概率分布，根据分区出力概率分布计算全网出力概率分布，综合弃风风险和失负荷风险确定最优置信度，高峰时段，按照置信下限留取上备用；低谷时段，按照置信上限留取下备用。</a:t>
            </a:r>
          </a:p>
        </p:txBody>
      </p:sp>
      <p:sp>
        <p:nvSpPr>
          <p:cNvPr id="36868"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ACB4D5E-A207-4559-AB1D-FA2867B480D4}" type="slidenum">
              <a:rPr lang="zh-CN" altLang="en-US">
                <a:latin typeface="Times New Roman" panose="02020603050405020304" pitchFamily="18" charset="0"/>
              </a:rPr>
              <a:pPr/>
              <a:t>27</a:t>
            </a:fld>
            <a:endParaRPr lang="zh-CN" altLang="en-US">
              <a:latin typeface="Times New Roman" panose="02020603050405020304" pitchFamily="18" charset="0"/>
            </a:endParaRPr>
          </a:p>
        </p:txBody>
      </p:sp>
      <p:grpSp>
        <p:nvGrpSpPr>
          <p:cNvPr id="66" name="组合 65"/>
          <p:cNvGrpSpPr/>
          <p:nvPr/>
        </p:nvGrpSpPr>
        <p:grpSpPr>
          <a:xfrm>
            <a:off x="381001" y="2899255"/>
            <a:ext cx="8811129" cy="4079354"/>
            <a:chOff x="381000" y="2571898"/>
            <a:chExt cx="8811129" cy="4407908"/>
          </a:xfrm>
        </p:grpSpPr>
        <p:grpSp>
          <p:nvGrpSpPr>
            <p:cNvPr id="59" name="组合 58"/>
            <p:cNvGrpSpPr/>
            <p:nvPr/>
          </p:nvGrpSpPr>
          <p:grpSpPr>
            <a:xfrm>
              <a:off x="381000" y="2571898"/>
              <a:ext cx="4610285" cy="4407908"/>
              <a:chOff x="147335" y="2463674"/>
              <a:chExt cx="4610285" cy="4407908"/>
            </a:xfrm>
          </p:grpSpPr>
          <p:grpSp>
            <p:nvGrpSpPr>
              <p:cNvPr id="50" name="组合 49"/>
              <p:cNvGrpSpPr/>
              <p:nvPr/>
            </p:nvGrpSpPr>
            <p:grpSpPr>
              <a:xfrm>
                <a:off x="1111322" y="2655665"/>
                <a:ext cx="3227008" cy="3276798"/>
                <a:chOff x="944346" y="2532446"/>
                <a:chExt cx="3227008" cy="3276798"/>
              </a:xfrm>
            </p:grpSpPr>
            <p:grpSp>
              <p:nvGrpSpPr>
                <p:cNvPr id="32" name="组合 31"/>
                <p:cNvGrpSpPr/>
                <p:nvPr/>
              </p:nvGrpSpPr>
              <p:grpSpPr>
                <a:xfrm>
                  <a:off x="944346" y="2532446"/>
                  <a:ext cx="3227007" cy="521675"/>
                  <a:chOff x="944346" y="2618172"/>
                  <a:chExt cx="3227007" cy="521675"/>
                </a:xfrm>
              </p:grpSpPr>
              <p:sp>
                <p:nvSpPr>
                  <p:cNvPr id="2" name="矩形 1"/>
                  <p:cNvSpPr/>
                  <p:nvPr/>
                </p:nvSpPr>
                <p:spPr>
                  <a:xfrm>
                    <a:off x="944346" y="2635847"/>
                    <a:ext cx="1331264" cy="50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b="1" dirty="0">
                        <a:latin typeface="Times New Roman" panose="02020603050405020304" pitchFamily="18" charset="0"/>
                        <a:ea typeface="微软雅黑" panose="020B0503020204020204" pitchFamily="34" charset="-122"/>
                      </a:rPr>
                      <a:t>弃风风险</a:t>
                    </a:r>
                  </a:p>
                </p:txBody>
              </p:sp>
              <p:sp>
                <p:nvSpPr>
                  <p:cNvPr id="8" name="矩形 7"/>
                  <p:cNvSpPr/>
                  <p:nvPr/>
                </p:nvSpPr>
                <p:spPr>
                  <a:xfrm>
                    <a:off x="2833254" y="2635846"/>
                    <a:ext cx="1338099" cy="50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b="1" dirty="0">
                        <a:latin typeface="Times New Roman" panose="02020603050405020304" pitchFamily="18" charset="0"/>
                        <a:ea typeface="微软雅黑" panose="020B0503020204020204" pitchFamily="34" charset="-122"/>
                      </a:rPr>
                      <a:t>失负荷风险</a:t>
                    </a:r>
                  </a:p>
                </p:txBody>
              </p:sp>
              <p:cxnSp>
                <p:nvCxnSpPr>
                  <p:cNvPr id="4" name="直接箭头连接符 3"/>
                  <p:cNvCxnSpPr>
                    <a:stCxn id="2" idx="3"/>
                    <a:endCxn id="8" idx="1"/>
                  </p:cNvCxnSpPr>
                  <p:nvPr/>
                </p:nvCxnSpPr>
                <p:spPr>
                  <a:xfrm flipV="1">
                    <a:off x="2275610" y="2887847"/>
                    <a:ext cx="557644" cy="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318212" y="2618172"/>
                    <a:ext cx="492443" cy="299309"/>
                  </a:xfrm>
                  <a:prstGeom prst="rect">
                    <a:avLst/>
                  </a:prstGeom>
                </p:spPr>
                <p:txBody>
                  <a:bodyPr wrap="none">
                    <a:spAutoFit/>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均衡</a:t>
                    </a:r>
                    <a:endParaRPr lang="zh-CN" altLang="en-US" sz="1200" dirty="0"/>
                  </a:p>
                </p:txBody>
              </p:sp>
            </p:grpSp>
            <p:sp>
              <p:nvSpPr>
                <p:cNvPr id="12" name="矩形 11"/>
                <p:cNvSpPr/>
                <p:nvPr/>
              </p:nvSpPr>
              <p:spPr>
                <a:xfrm>
                  <a:off x="944346" y="3865734"/>
                  <a:ext cx="3227008" cy="50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b="1" dirty="0">
                      <a:latin typeface="Times New Roman" panose="02020603050405020304" pitchFamily="18" charset="0"/>
                      <a:ea typeface="微软雅黑" panose="020B0503020204020204" pitchFamily="34" charset="-122"/>
                    </a:rPr>
                    <a:t>基于分区出力概率分布的备用优化模型</a:t>
                  </a:r>
                </a:p>
              </p:txBody>
            </p:sp>
            <p:grpSp>
              <p:nvGrpSpPr>
                <p:cNvPr id="27" name="组合 26"/>
                <p:cNvGrpSpPr/>
                <p:nvPr/>
              </p:nvGrpSpPr>
              <p:grpSpPr>
                <a:xfrm>
                  <a:off x="1641764" y="3057543"/>
                  <a:ext cx="1824038" cy="808190"/>
                  <a:chOff x="1641764" y="3017853"/>
                  <a:chExt cx="1824038" cy="284984"/>
                </a:xfrm>
              </p:grpSpPr>
              <p:cxnSp>
                <p:nvCxnSpPr>
                  <p:cNvPr id="31" name="直接连接符 30"/>
                  <p:cNvCxnSpPr/>
                  <p:nvPr/>
                </p:nvCxnSpPr>
                <p:spPr>
                  <a:xfrm>
                    <a:off x="3465802" y="3017853"/>
                    <a:ext cx="0" cy="1042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641764" y="3123645"/>
                    <a:ext cx="182403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12" idx="0"/>
                  </p:cNvCxnSpPr>
                  <p:nvPr/>
                </p:nvCxnSpPr>
                <p:spPr>
                  <a:xfrm>
                    <a:off x="2551473" y="3122150"/>
                    <a:ext cx="6377" cy="180687"/>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cxnSp>
              <p:nvCxnSpPr>
                <p:cNvPr id="30" name="直接箭头连接符 29"/>
                <p:cNvCxnSpPr/>
                <p:nvPr/>
              </p:nvCxnSpPr>
              <p:spPr>
                <a:xfrm flipV="1">
                  <a:off x="2548224" y="4389208"/>
                  <a:ext cx="0" cy="641921"/>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564433" y="5558358"/>
                  <a:ext cx="0" cy="250886"/>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53" name="直接连接符 52"/>
              <p:cNvCxnSpPr/>
              <p:nvPr/>
            </p:nvCxnSpPr>
            <p:spPr>
              <a:xfrm>
                <a:off x="828990" y="3623289"/>
                <a:ext cx="392863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28990" y="4791023"/>
                <a:ext cx="392863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147335" y="2463674"/>
                <a:ext cx="784831" cy="1596313"/>
              </a:xfrm>
              <a:prstGeom prst="rect">
                <a:avLst/>
              </a:prstGeom>
            </p:spPr>
            <p:txBody>
              <a:bodyPr wrap="square">
                <a:spAutoFit/>
              </a:bodyPr>
              <a:lstStyle/>
              <a:p>
                <a:pPr algn="ctr"/>
                <a:r>
                  <a:rPr lang="zh-CN" altLang="en-US" b="1" dirty="0">
                    <a:latin typeface="Times New Roman" panose="02020603050405020304" pitchFamily="18" charset="0"/>
                    <a:ea typeface="微软雅黑" panose="020B0503020204020204" pitchFamily="34" charset="-122"/>
                  </a:rPr>
                  <a:t>消纳风险评估</a:t>
                </a:r>
              </a:p>
            </p:txBody>
          </p:sp>
          <p:sp>
            <p:nvSpPr>
              <p:cNvPr id="64" name="矩形 63"/>
              <p:cNvSpPr/>
              <p:nvPr/>
            </p:nvSpPr>
            <p:spPr>
              <a:xfrm>
                <a:off x="147512" y="3635903"/>
                <a:ext cx="784831" cy="1596313"/>
              </a:xfrm>
              <a:prstGeom prst="rect">
                <a:avLst/>
              </a:prstGeom>
            </p:spPr>
            <p:txBody>
              <a:bodyPr wrap="square">
                <a:spAutoFit/>
              </a:bodyPr>
              <a:lstStyle/>
              <a:p>
                <a:pPr algn="ctr"/>
                <a:r>
                  <a:rPr lang="zh-CN" altLang="en-US" b="1" dirty="0">
                    <a:latin typeface="Times New Roman" panose="02020603050405020304" pitchFamily="18" charset="0"/>
                    <a:ea typeface="微软雅黑" panose="020B0503020204020204" pitchFamily="34" charset="-122"/>
                  </a:rPr>
                  <a:t>优化调度建模</a:t>
                </a:r>
              </a:p>
            </p:txBody>
          </p:sp>
          <p:sp>
            <p:nvSpPr>
              <p:cNvPr id="65" name="矩形 64"/>
              <p:cNvSpPr/>
              <p:nvPr/>
            </p:nvSpPr>
            <p:spPr>
              <a:xfrm>
                <a:off x="147335" y="5275269"/>
                <a:ext cx="784831" cy="1596313"/>
              </a:xfrm>
              <a:prstGeom prst="rect">
                <a:avLst/>
              </a:prstGeom>
            </p:spPr>
            <p:txBody>
              <a:bodyPr wrap="square">
                <a:spAutoFit/>
              </a:bodyPr>
              <a:lstStyle/>
              <a:p>
                <a:pPr algn="ctr"/>
                <a:r>
                  <a:rPr lang="zh-CN" altLang="en-US" b="1" dirty="0">
                    <a:latin typeface="Times New Roman" panose="02020603050405020304" pitchFamily="18" charset="0"/>
                    <a:ea typeface="微软雅黑" panose="020B0503020204020204" pitchFamily="34" charset="-122"/>
                  </a:rPr>
                  <a:t>备用求解算法</a:t>
                </a:r>
              </a:p>
            </p:txBody>
          </p:sp>
        </p:grpSp>
        <p:pic>
          <p:nvPicPr>
            <p:cNvPr id="60" name="图片 59"/>
            <p:cNvPicPr>
              <a:picLocks noChangeAspect="1"/>
            </p:cNvPicPr>
            <p:nvPr/>
          </p:nvPicPr>
          <p:blipFill rotWithShape="1">
            <a:blip r:embed="rId4"/>
            <a:srcRect t="2208" r="1015"/>
            <a:stretch/>
          </p:blipFill>
          <p:spPr>
            <a:xfrm>
              <a:off x="5175478" y="2571898"/>
              <a:ext cx="4016651" cy="1781893"/>
            </a:xfrm>
            <a:prstGeom prst="rect">
              <a:avLst/>
            </a:prstGeom>
          </p:spPr>
        </p:pic>
        <p:sp>
          <p:nvSpPr>
            <p:cNvPr id="69" name="矩形 68"/>
            <p:cNvSpPr/>
            <p:nvPr/>
          </p:nvSpPr>
          <p:spPr>
            <a:xfrm>
              <a:off x="6115068" y="4195290"/>
              <a:ext cx="2346595" cy="332566"/>
            </a:xfrm>
            <a:prstGeom prst="rect">
              <a:avLst/>
            </a:prstGeom>
          </p:spPr>
          <p:txBody>
            <a:bodyPr wrap="square">
              <a:spAutoFit/>
            </a:bodyPr>
            <a:lstStyle/>
            <a:p>
              <a:pPr algn="ctr"/>
              <a:r>
                <a:rPr lang="zh-CN" altLang="en-US" sz="1400" b="1" dirty="0">
                  <a:latin typeface="Times New Roman" panose="02020603050405020304" pitchFamily="18" charset="0"/>
                  <a:ea typeface="微软雅黑" panose="020B0503020204020204" pitchFamily="34" charset="-122"/>
                </a:rPr>
                <a:t>接纳风险评估</a:t>
              </a:r>
            </a:p>
          </p:txBody>
        </p:sp>
        <p:sp>
          <p:nvSpPr>
            <p:cNvPr id="70" name="矩形 69"/>
            <p:cNvSpPr/>
            <p:nvPr/>
          </p:nvSpPr>
          <p:spPr>
            <a:xfrm>
              <a:off x="6115067" y="6514775"/>
              <a:ext cx="2346595" cy="332566"/>
            </a:xfrm>
            <a:prstGeom prst="rect">
              <a:avLst/>
            </a:prstGeom>
          </p:spPr>
          <p:txBody>
            <a:bodyPr wrap="square">
              <a:spAutoFit/>
            </a:bodyPr>
            <a:lstStyle/>
            <a:p>
              <a:pPr algn="ctr"/>
              <a:r>
                <a:rPr lang="zh-CN" altLang="en-US" sz="1400" b="1" dirty="0">
                  <a:latin typeface="Times New Roman" panose="02020603050405020304" pitchFamily="18" charset="0"/>
                  <a:ea typeface="微软雅黑" panose="020B0503020204020204" pitchFamily="34" charset="-122"/>
                </a:rPr>
                <a:t>备用容量优化</a:t>
              </a:r>
            </a:p>
          </p:txBody>
        </p:sp>
      </p:grpSp>
      <p:graphicFrame>
        <p:nvGraphicFramePr>
          <p:cNvPr id="42" name="对象 41"/>
          <p:cNvGraphicFramePr>
            <a:graphicFrameLocks noChangeAspect="1"/>
          </p:cNvGraphicFramePr>
          <p:nvPr/>
        </p:nvGraphicFramePr>
        <p:xfrm>
          <a:off x="5224152" y="4432447"/>
          <a:ext cx="4128425" cy="2105268"/>
        </p:xfrm>
        <a:graphic>
          <a:graphicData uri="http://schemas.openxmlformats.org/presentationml/2006/ole">
            <mc:AlternateContent xmlns:mc="http://schemas.openxmlformats.org/markup-compatibility/2006">
              <mc:Choice xmlns:v="urn:schemas-microsoft-com:vml" Requires="v">
                <p:oleObj spid="_x0000_s7202" name="Visio" r:id="rId5" imgW="7010400" imgH="4238535" progId="">
                  <p:embed/>
                </p:oleObj>
              </mc:Choice>
              <mc:Fallback>
                <p:oleObj name="Visio" r:id="rId5" imgW="7010400" imgH="4238535" progId="">
                  <p:embed/>
                  <p:pic>
                    <p:nvPicPr>
                      <p:cNvPr id="42" name="对象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152" y="4432447"/>
                        <a:ext cx="4128425" cy="2105268"/>
                      </a:xfrm>
                      <a:prstGeom prst="rect">
                        <a:avLst/>
                      </a:prstGeom>
                      <a:noFill/>
                    </p:spPr>
                  </p:pic>
                </p:oleObj>
              </mc:Fallback>
            </mc:AlternateContent>
          </a:graphicData>
        </a:graphic>
      </p:graphicFrame>
      <p:cxnSp>
        <p:nvCxnSpPr>
          <p:cNvPr id="48" name="直接连接符 47"/>
          <p:cNvCxnSpPr/>
          <p:nvPr/>
        </p:nvCxnSpPr>
        <p:spPr>
          <a:xfrm>
            <a:off x="2042405" y="3563302"/>
            <a:ext cx="0" cy="27373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1351571" y="5396443"/>
            <a:ext cx="3227008" cy="4664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b="1" dirty="0">
                <a:latin typeface="Times New Roman" panose="02020603050405020304" pitchFamily="18" charset="0"/>
                <a:ea typeface="微软雅黑" panose="020B0503020204020204" pitchFamily="34" charset="-122"/>
              </a:rPr>
              <a:t>确定最优置信度</a:t>
            </a:r>
          </a:p>
        </p:txBody>
      </p:sp>
      <p:sp>
        <p:nvSpPr>
          <p:cNvPr id="67" name="矩形 66"/>
          <p:cNvSpPr/>
          <p:nvPr/>
        </p:nvSpPr>
        <p:spPr>
          <a:xfrm>
            <a:off x="1353471" y="6108800"/>
            <a:ext cx="3227008" cy="46643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b="1" dirty="0">
                <a:latin typeface="Times New Roman" panose="02020603050405020304" pitchFamily="18" charset="0"/>
                <a:ea typeface="微软雅黑" panose="020B0503020204020204" pitchFamily="34" charset="-122"/>
              </a:rPr>
              <a:t>按照置信区间确定上、下备用</a:t>
            </a:r>
          </a:p>
        </p:txBody>
      </p:sp>
      <p:sp>
        <p:nvSpPr>
          <p:cNvPr id="33" name="标题 1">
            <a:extLst>
              <a:ext uri="{FF2B5EF4-FFF2-40B4-BE49-F238E27FC236}">
                <a16:creationId xmlns:a16="http://schemas.microsoft.com/office/drawing/2014/main" id="{0E4F895E-AC81-DF4F-B64C-2327DD5156B6}"/>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253022170"/>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bwMode="auto">
          <a:xfrm>
            <a:off x="381001" y="887415"/>
            <a:ext cx="9097963" cy="1878365"/>
          </a:xfrm>
          <a:prstGeom prst="roundRect">
            <a:avLst>
              <a:gd name="adj" fmla="val 3030"/>
            </a:avLst>
          </a:prstGeom>
          <a:solidFill>
            <a:sysClr val="window" lastClr="FFFFFF">
              <a:alpha val="0"/>
            </a:sysClr>
          </a:solidFill>
          <a:ln w="12700" cap="flat" cmpd="sng" algn="ctr">
            <a:solidFill>
              <a:srgbClr val="A5A5A5">
                <a:lumMod val="60000"/>
                <a:lumOff val="40000"/>
              </a:srgbClr>
            </a:solidFill>
            <a:prstDash val="solid"/>
            <a:miter lim="800000"/>
          </a:ln>
          <a:effectLst>
            <a:outerShdw blurRad="25400" dist="25400" dir="18900000" algn="bl" rotWithShape="0">
              <a:prstClr val="black">
                <a:alpha val="60000"/>
              </a:prstClr>
            </a:outerShdw>
          </a:effectLst>
        </p:spPr>
        <p:txBody>
          <a:bodyPr anchor="ctr"/>
          <a:lstStyle/>
          <a:p>
            <a:pPr algn="just" eaLnBrk="1" fontAlgn="auto" hangingPunct="1">
              <a:lnSpc>
                <a:spcPct val="130000"/>
              </a:lnSpc>
              <a:spcBef>
                <a:spcPts val="0"/>
              </a:spcBef>
              <a:spcAft>
                <a:spcPts val="0"/>
              </a:spcAft>
              <a:defRPr/>
            </a:pPr>
            <a:endParaRPr lang="zh-CN" altLang="en-US" sz="2000" b="1" kern="0" dirty="0">
              <a:solidFill>
                <a:srgbClr val="44546A"/>
              </a:solidFill>
              <a:latin typeface="微软雅黑" pitchFamily="34" charset="-122"/>
              <a:ea typeface="微软雅黑" pitchFamily="34" charset="-122"/>
            </a:endParaRPr>
          </a:p>
        </p:txBody>
      </p:sp>
      <p:sp>
        <p:nvSpPr>
          <p:cNvPr id="36974" name="矩形 3"/>
          <p:cNvSpPr>
            <a:spLocks noChangeArrowheads="1"/>
          </p:cNvSpPr>
          <p:nvPr/>
        </p:nvSpPr>
        <p:spPr bwMode="auto">
          <a:xfrm>
            <a:off x="466725" y="923932"/>
            <a:ext cx="8909050" cy="2194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914400" eaLnBrk="1">
              <a:lnSpc>
                <a:spcPct val="125000"/>
              </a:lnSpc>
              <a:buClr>
                <a:srgbClr val="006666"/>
              </a:buClr>
              <a:buFont typeface="Wingdings" panose="05000000000000000000" pitchFamily="2" charset="2"/>
              <a:buChar char="n"/>
            </a:pP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基于分钟级预测的光伏电站自动发电控制策略</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：综合考虑光伏功率</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分钟级预测</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提供的高精度高时间分辨率光伏出力变化信息以及</a:t>
            </a:r>
            <a:r>
              <a:rPr lang="en" altLang="zh-CN" sz="2200" dirty="0">
                <a:latin typeface="Times New Roman" panose="02020603050405020304" pitchFamily="18" charset="0"/>
                <a:ea typeface="微软雅黑" panose="020B0503020204020204" pitchFamily="34" charset="-122"/>
                <a:cs typeface="Times New Roman" panose="02020603050405020304" pitchFamily="18" charset="0"/>
              </a:rPr>
              <a:t>AGC</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系统的</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分钟级快速响应能力</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，优化光伏电站有功控制策略，实现断面增发及调频增发，</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尽限利用</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新能源消纳空间。（色彩搭配前后一致，不超过四个颜色）</a:t>
            </a:r>
          </a:p>
        </p:txBody>
      </p:sp>
      <p:sp>
        <p:nvSpPr>
          <p:cNvPr id="36868"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ACB4D5E-A207-4559-AB1D-FA2867B480D4}" type="slidenum">
              <a:rPr lang="zh-CN" altLang="en-US">
                <a:latin typeface="Times New Roman" panose="02020603050405020304" pitchFamily="18" charset="0"/>
              </a:rPr>
              <a:pPr/>
              <a:t>28</a:t>
            </a:fld>
            <a:endParaRPr lang="zh-CN" altLang="en-US" dirty="0">
              <a:latin typeface="Times New Roman" panose="02020603050405020304" pitchFamily="18" charset="0"/>
            </a:endParaRPr>
          </a:p>
        </p:txBody>
      </p:sp>
      <p:grpSp>
        <p:nvGrpSpPr>
          <p:cNvPr id="5" name="组合 4"/>
          <p:cNvGrpSpPr/>
          <p:nvPr/>
        </p:nvGrpSpPr>
        <p:grpSpPr>
          <a:xfrm>
            <a:off x="381002" y="3014580"/>
            <a:ext cx="3855719" cy="3687969"/>
            <a:chOff x="609601" y="2924178"/>
            <a:chExt cx="4861558" cy="3977944"/>
          </a:xfrm>
        </p:grpSpPr>
        <p:pic>
          <p:nvPicPr>
            <p:cNvPr id="11" name="图片 10">
              <a:extLst>
                <a:ext uri="{FF2B5EF4-FFF2-40B4-BE49-F238E27FC236}">
                  <a16:creationId xmlns:a16="http://schemas.microsoft.com/office/drawing/2014/main" id="{31BAB546-321A-0241-AC6C-1CC4B822D8CE}"/>
                </a:ext>
              </a:extLst>
            </p:cNvPr>
            <p:cNvPicPr>
              <a:picLocks noChangeAspect="1"/>
            </p:cNvPicPr>
            <p:nvPr/>
          </p:nvPicPr>
          <p:blipFill rotWithShape="1">
            <a:blip r:embed="rId3"/>
            <a:srcRect l="6324" t="49418" r="7594" b="2360"/>
            <a:stretch/>
          </p:blipFill>
          <p:spPr>
            <a:xfrm>
              <a:off x="609601" y="2924178"/>
              <a:ext cx="4752621" cy="2057840"/>
            </a:xfrm>
            <a:prstGeom prst="rect">
              <a:avLst/>
            </a:prstGeom>
          </p:spPr>
        </p:pic>
        <p:sp>
          <p:nvSpPr>
            <p:cNvPr id="10" name="矩形 340">
              <a:extLst>
                <a:ext uri="{FF2B5EF4-FFF2-40B4-BE49-F238E27FC236}">
                  <a16:creationId xmlns:a16="http://schemas.microsoft.com/office/drawing/2014/main" id="{FEE30AC3-C4DB-7F44-BC49-481A5F32CAD7}"/>
                </a:ext>
              </a:extLst>
            </p:cNvPr>
            <p:cNvSpPr>
              <a:spLocks noChangeArrowheads="1"/>
            </p:cNvSpPr>
            <p:nvPr/>
          </p:nvSpPr>
          <p:spPr bwMode="auto">
            <a:xfrm>
              <a:off x="816358" y="6337763"/>
              <a:ext cx="2237848" cy="564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dirty="0">
                  <a:latin typeface="Times New Roman" panose="02020603050405020304" pitchFamily="18" charset="0"/>
                  <a:ea typeface="微软雅黑" panose="020B0503020204020204" pitchFamily="34" charset="-122"/>
                </a:rPr>
                <a:t>15min</a:t>
              </a:r>
              <a:r>
                <a:rPr lang="zh-CN" altLang="en-US" sz="1400" dirty="0">
                  <a:latin typeface="Times New Roman" panose="02020603050405020304" pitchFamily="18" charset="0"/>
                  <a:ea typeface="微软雅黑" panose="020B0503020204020204" pitchFamily="34" charset="-122"/>
                </a:rPr>
                <a:t>分辨率</a:t>
              </a:r>
              <a:endParaRPr lang="en-US" altLang="zh-CN" sz="1400" dirty="0">
                <a:latin typeface="Times New Roman" panose="02020603050405020304" pitchFamily="18" charset="0"/>
                <a:ea typeface="微软雅黑" panose="020B0503020204020204" pitchFamily="34" charset="-122"/>
              </a:endParaRPr>
            </a:p>
            <a:p>
              <a:pPr algn="ctr"/>
              <a:r>
                <a:rPr lang="zh-CN" altLang="en-US" sz="1400" dirty="0">
                  <a:latin typeface="Times New Roman" panose="02020603050405020304" pitchFamily="18" charset="0"/>
                  <a:ea typeface="微软雅黑" panose="020B0503020204020204" pitchFamily="34" charset="-122"/>
                </a:rPr>
                <a:t>波动区间</a:t>
              </a:r>
              <a:r>
                <a:rPr lang="en-US" altLang="zh-CN" sz="1400" dirty="0">
                  <a:latin typeface="Times New Roman" panose="02020603050405020304" pitchFamily="18" charset="0"/>
                  <a:ea typeface="微软雅黑" panose="020B0503020204020204" pitchFamily="34" charset="-122"/>
                </a:rPr>
                <a:t>44</a:t>
              </a:r>
              <a:r>
                <a:rPr lang="zh-CN" altLang="en-US" sz="1400" dirty="0">
                  <a:latin typeface="Times New Roman" panose="02020603050405020304" pitchFamily="18" charset="0"/>
                  <a:ea typeface="微软雅黑" panose="020B0503020204020204" pitchFamily="34" charset="-122"/>
                </a:rPr>
                <a:t>～</a:t>
              </a:r>
              <a:r>
                <a:rPr lang="en-US" altLang="zh-CN" sz="1400" dirty="0">
                  <a:latin typeface="Times New Roman" panose="02020603050405020304" pitchFamily="18" charset="0"/>
                  <a:ea typeface="微软雅黑" panose="020B0503020204020204" pitchFamily="34" charset="-122"/>
                </a:rPr>
                <a:t>56MW</a:t>
              </a:r>
              <a:endParaRPr lang="zh-CN" altLang="en-US" sz="1400" dirty="0">
                <a:latin typeface="Times New Roman" panose="02020603050405020304" pitchFamily="18" charset="0"/>
                <a:ea typeface="微软雅黑" panose="020B0503020204020204" pitchFamily="34" charset="-122"/>
              </a:endParaRPr>
            </a:p>
          </p:txBody>
        </p:sp>
        <p:sp>
          <p:nvSpPr>
            <p:cNvPr id="13" name="矩形 340">
              <a:extLst>
                <a:ext uri="{FF2B5EF4-FFF2-40B4-BE49-F238E27FC236}">
                  <a16:creationId xmlns:a16="http://schemas.microsoft.com/office/drawing/2014/main" id="{E6DE9345-29E7-7340-B44D-7D8D17D88E22}"/>
                </a:ext>
              </a:extLst>
            </p:cNvPr>
            <p:cNvSpPr>
              <a:spLocks noChangeArrowheads="1"/>
            </p:cNvSpPr>
            <p:nvPr/>
          </p:nvSpPr>
          <p:spPr bwMode="auto">
            <a:xfrm>
              <a:off x="3191926" y="6322526"/>
              <a:ext cx="2237848" cy="564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400" dirty="0">
                  <a:latin typeface="Times New Roman" panose="02020603050405020304" pitchFamily="18" charset="0"/>
                  <a:ea typeface="微软雅黑" panose="020B0503020204020204" pitchFamily="34" charset="-122"/>
                </a:rPr>
                <a:t>1min</a:t>
              </a:r>
              <a:r>
                <a:rPr lang="zh-CN" altLang="en-US" sz="1400" dirty="0">
                  <a:latin typeface="Times New Roman" panose="02020603050405020304" pitchFamily="18" charset="0"/>
                  <a:ea typeface="微软雅黑" panose="020B0503020204020204" pitchFamily="34" charset="-122"/>
                </a:rPr>
                <a:t>分辨率</a:t>
              </a:r>
              <a:endParaRPr lang="en-US" altLang="zh-CN" sz="1400" dirty="0">
                <a:latin typeface="Times New Roman" panose="02020603050405020304" pitchFamily="18" charset="0"/>
                <a:ea typeface="微软雅黑" panose="020B0503020204020204" pitchFamily="34" charset="-122"/>
              </a:endParaRPr>
            </a:p>
            <a:p>
              <a:pPr algn="ctr"/>
              <a:r>
                <a:rPr lang="zh-CN" altLang="en-US" sz="1400" dirty="0">
                  <a:latin typeface="Times New Roman" panose="02020603050405020304" pitchFamily="18" charset="0"/>
                  <a:ea typeface="微软雅黑" panose="020B0503020204020204" pitchFamily="34" charset="-122"/>
                </a:rPr>
                <a:t>波动区间</a:t>
              </a:r>
              <a:r>
                <a:rPr lang="en-US" altLang="zh-CN" sz="1400" dirty="0">
                  <a:latin typeface="Times New Roman" panose="02020603050405020304" pitchFamily="18" charset="0"/>
                  <a:ea typeface="微软雅黑" panose="020B0503020204020204" pitchFamily="34" charset="-122"/>
                </a:rPr>
                <a:t>32</a:t>
              </a:r>
              <a:r>
                <a:rPr lang="zh-CN" altLang="en-US" sz="1400" dirty="0">
                  <a:latin typeface="Times New Roman" panose="02020603050405020304" pitchFamily="18" charset="0"/>
                  <a:ea typeface="微软雅黑" panose="020B0503020204020204" pitchFamily="34" charset="-122"/>
                </a:rPr>
                <a:t>～</a:t>
              </a:r>
              <a:r>
                <a:rPr lang="en-US" altLang="zh-CN" sz="1400" dirty="0">
                  <a:latin typeface="Times New Roman" panose="02020603050405020304" pitchFamily="18" charset="0"/>
                  <a:ea typeface="微软雅黑" panose="020B0503020204020204" pitchFamily="34" charset="-122"/>
                </a:rPr>
                <a:t>76MW</a:t>
              </a:r>
              <a:endParaRPr lang="zh-CN" altLang="en-US" sz="1400" dirty="0">
                <a:latin typeface="Times New Roman" panose="02020603050405020304" pitchFamily="18" charset="0"/>
                <a:ea typeface="微软雅黑" panose="020B0503020204020204" pitchFamily="34" charset="-122"/>
              </a:endParaRPr>
            </a:p>
          </p:txBody>
        </p:sp>
        <p:grpSp>
          <p:nvGrpSpPr>
            <p:cNvPr id="4" name="组合 3"/>
            <p:cNvGrpSpPr/>
            <p:nvPr/>
          </p:nvGrpSpPr>
          <p:grpSpPr>
            <a:xfrm>
              <a:off x="690568" y="4982017"/>
              <a:ext cx="4780591" cy="1355747"/>
              <a:chOff x="690569" y="4982018"/>
              <a:chExt cx="4147972" cy="1095240"/>
            </a:xfrm>
          </p:grpSpPr>
          <p:pic>
            <p:nvPicPr>
              <p:cNvPr id="14" name="图片 13"/>
              <p:cNvPicPr/>
              <p:nvPr/>
            </p:nvPicPr>
            <p:blipFill>
              <a:blip r:embed="rId4"/>
              <a:stretch>
                <a:fillRect/>
              </a:stretch>
            </p:blipFill>
            <p:spPr>
              <a:xfrm>
                <a:off x="690569" y="4982018"/>
                <a:ext cx="2160000" cy="1080000"/>
              </a:xfrm>
              <a:prstGeom prst="rect">
                <a:avLst/>
              </a:prstGeom>
            </p:spPr>
          </p:pic>
          <p:pic>
            <p:nvPicPr>
              <p:cNvPr id="15" name="图片 14"/>
              <p:cNvPicPr/>
              <p:nvPr/>
            </p:nvPicPr>
            <p:blipFill>
              <a:blip r:embed="rId5"/>
              <a:stretch>
                <a:fillRect/>
              </a:stretch>
            </p:blipFill>
            <p:spPr>
              <a:xfrm>
                <a:off x="2678541" y="4997258"/>
                <a:ext cx="2160000" cy="1080000"/>
              </a:xfrm>
              <a:prstGeom prst="rect">
                <a:avLst/>
              </a:prstGeom>
            </p:spPr>
          </p:pic>
        </p:grpSp>
      </p:grpSp>
      <p:grpSp>
        <p:nvGrpSpPr>
          <p:cNvPr id="52" name="组合 51"/>
          <p:cNvGrpSpPr/>
          <p:nvPr/>
        </p:nvGrpSpPr>
        <p:grpSpPr>
          <a:xfrm>
            <a:off x="4360124" y="3014579"/>
            <a:ext cx="5153287" cy="3528845"/>
            <a:chOff x="4360123" y="3014578"/>
            <a:chExt cx="5153287" cy="3528845"/>
          </a:xfrm>
        </p:grpSpPr>
        <p:grpSp>
          <p:nvGrpSpPr>
            <p:cNvPr id="45" name="组合 44"/>
            <p:cNvGrpSpPr/>
            <p:nvPr/>
          </p:nvGrpSpPr>
          <p:grpSpPr>
            <a:xfrm>
              <a:off x="4360123" y="3014578"/>
              <a:ext cx="5153287" cy="3528845"/>
              <a:chOff x="4322210" y="2968364"/>
              <a:chExt cx="5153287" cy="3322673"/>
            </a:xfrm>
          </p:grpSpPr>
          <p:grpSp>
            <p:nvGrpSpPr>
              <p:cNvPr id="2" name="组合 1"/>
              <p:cNvGrpSpPr/>
              <p:nvPr/>
            </p:nvGrpSpPr>
            <p:grpSpPr>
              <a:xfrm>
                <a:off x="4322210" y="2968364"/>
                <a:ext cx="5153287" cy="3322673"/>
                <a:chOff x="4499114" y="2729521"/>
                <a:chExt cx="5960118" cy="3595425"/>
              </a:xfrm>
            </p:grpSpPr>
            <p:sp>
              <p:nvSpPr>
                <p:cNvPr id="16" name="矩形 15"/>
                <p:cNvSpPr/>
                <p:nvPr/>
              </p:nvSpPr>
              <p:spPr>
                <a:xfrm>
                  <a:off x="4499114" y="3350651"/>
                  <a:ext cx="1491775" cy="313584"/>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zh-CN" altLang="en-US" sz="1400" b="1" dirty="0">
                      <a:latin typeface="Times New Roman" panose="02020603050405020304" pitchFamily="18" charset="0"/>
                      <a:ea typeface="微软雅黑" panose="020B0503020204020204" pitchFamily="34" charset="-122"/>
                    </a:rPr>
                    <a:t>交易增发</a:t>
                  </a:r>
                </a:p>
              </p:txBody>
            </p:sp>
            <p:sp>
              <p:nvSpPr>
                <p:cNvPr id="18" name="矩形 17"/>
                <p:cNvSpPr/>
                <p:nvPr/>
              </p:nvSpPr>
              <p:spPr>
                <a:xfrm>
                  <a:off x="6318449" y="3350651"/>
                  <a:ext cx="1491775" cy="313584"/>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zh-CN" altLang="en-US" sz="1400" b="1" dirty="0">
                      <a:latin typeface="Times New Roman" panose="02020603050405020304" pitchFamily="18" charset="0"/>
                      <a:ea typeface="微软雅黑" panose="020B0503020204020204" pitchFamily="34" charset="-122"/>
                    </a:rPr>
                    <a:t>调峰增发</a:t>
                  </a:r>
                </a:p>
              </p:txBody>
            </p:sp>
            <p:sp>
              <p:nvSpPr>
                <p:cNvPr id="19" name="矩形 18"/>
                <p:cNvSpPr/>
                <p:nvPr/>
              </p:nvSpPr>
              <p:spPr>
                <a:xfrm>
                  <a:off x="8135079" y="3350651"/>
                  <a:ext cx="2324153" cy="31358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1400" b="1" dirty="0">
                      <a:latin typeface="Times New Roman" panose="02020603050405020304" pitchFamily="18" charset="0"/>
                      <a:ea typeface="微软雅黑" panose="020B0503020204020204" pitchFamily="34" charset="-122"/>
                    </a:rPr>
                    <a:t>断面增发</a:t>
                  </a:r>
                  <a:r>
                    <a:rPr lang="en-US" altLang="zh-CN" sz="1400" b="1" dirty="0">
                      <a:latin typeface="Times New Roman" panose="02020603050405020304" pitchFamily="18" charset="0"/>
                      <a:ea typeface="微软雅黑" panose="020B0503020204020204" pitchFamily="34" charset="-122"/>
                    </a:rPr>
                    <a:t>+</a:t>
                  </a:r>
                  <a:r>
                    <a:rPr lang="zh-CN" altLang="en-US" sz="1400" b="1" dirty="0">
                      <a:latin typeface="Times New Roman" panose="02020603050405020304" pitchFamily="18" charset="0"/>
                      <a:ea typeface="微软雅黑" panose="020B0503020204020204" pitchFamily="34" charset="-122"/>
                    </a:rPr>
                    <a:t>调频增发</a:t>
                  </a:r>
                </a:p>
              </p:txBody>
            </p:sp>
            <p:sp>
              <p:nvSpPr>
                <p:cNvPr id="20" name="圆角矩形 19"/>
                <p:cNvSpPr/>
                <p:nvPr/>
              </p:nvSpPr>
              <p:spPr>
                <a:xfrm>
                  <a:off x="4499114" y="4004246"/>
                  <a:ext cx="1491775" cy="1711753"/>
                </a:xfrm>
                <a:prstGeom prst="roundRect">
                  <a:avLst/>
                </a:prstGeom>
              </p:spPr>
              <p:style>
                <a:lnRef idx="1">
                  <a:schemeClr val="accent3"/>
                </a:lnRef>
                <a:fillRef idx="2">
                  <a:schemeClr val="accent3"/>
                </a:fillRef>
                <a:effectRef idx="1">
                  <a:schemeClr val="accent3"/>
                </a:effectRef>
                <a:fontRef idx="minor">
                  <a:schemeClr val="dk1"/>
                </a:fontRef>
              </p:style>
              <p:txBody>
                <a:bodyPr wrap="square" anchor="ctr">
                  <a:noAutofit/>
                </a:bodyPr>
                <a:lstStyle/>
                <a:p>
                  <a:pPr algn="ctr">
                    <a:spcAft>
                      <a:spcPts val="900"/>
                    </a:spcAft>
                  </a:pPr>
                  <a:r>
                    <a:rPr lang="zh-CN" altLang="en-US" sz="1400" dirty="0">
                      <a:latin typeface="Times New Roman" panose="02020603050405020304" pitchFamily="18" charset="0"/>
                      <a:ea typeface="微软雅黑" panose="020B0503020204020204" pitchFamily="34" charset="-122"/>
                    </a:rPr>
                    <a:t>月度分解</a:t>
                  </a:r>
                  <a:endParaRPr lang="en-US" altLang="zh-CN" sz="1400" dirty="0">
                    <a:latin typeface="Times New Roman" panose="02020603050405020304" pitchFamily="18" charset="0"/>
                    <a:ea typeface="微软雅黑" panose="020B0503020204020204" pitchFamily="34" charset="-122"/>
                  </a:endParaRPr>
                </a:p>
                <a:p>
                  <a:pPr algn="ctr">
                    <a:spcAft>
                      <a:spcPts val="900"/>
                    </a:spcAft>
                  </a:pPr>
                  <a:r>
                    <a:rPr lang="zh-CN" altLang="en-US" sz="1400" dirty="0">
                      <a:latin typeface="Times New Roman" panose="02020603050405020304" pitchFamily="18" charset="0"/>
                      <a:ea typeface="微软雅黑" panose="020B0503020204020204" pitchFamily="34" charset="-122"/>
                    </a:rPr>
                    <a:t>检修优化</a:t>
                  </a:r>
                  <a:endParaRPr lang="en-US" altLang="zh-CN" sz="1400" dirty="0">
                    <a:latin typeface="Times New Roman" panose="02020603050405020304" pitchFamily="18" charset="0"/>
                    <a:ea typeface="微软雅黑" panose="020B0503020204020204" pitchFamily="34" charset="-122"/>
                  </a:endParaRPr>
                </a:p>
                <a:p>
                  <a:pPr algn="ctr">
                    <a:spcAft>
                      <a:spcPts val="900"/>
                    </a:spcAft>
                  </a:pPr>
                  <a:r>
                    <a:rPr lang="zh-CN" altLang="en-US" sz="1400" dirty="0">
                      <a:latin typeface="Times New Roman" panose="02020603050405020304" pitchFamily="18" charset="0"/>
                      <a:ea typeface="微软雅黑" panose="020B0503020204020204" pitchFamily="34" charset="-122"/>
                    </a:rPr>
                    <a:t>周方式安排</a:t>
                  </a:r>
                </a:p>
              </p:txBody>
            </p:sp>
            <p:sp>
              <p:nvSpPr>
                <p:cNvPr id="21" name="圆角矩形 20"/>
                <p:cNvSpPr/>
                <p:nvPr/>
              </p:nvSpPr>
              <p:spPr>
                <a:xfrm>
                  <a:off x="6318449" y="4004246"/>
                  <a:ext cx="1491775" cy="1711753"/>
                </a:xfrm>
                <a:prstGeom prst="roundRect">
                  <a:avLst/>
                </a:prstGeom>
              </p:spPr>
              <p:style>
                <a:lnRef idx="1">
                  <a:schemeClr val="accent3"/>
                </a:lnRef>
                <a:fillRef idx="2">
                  <a:schemeClr val="accent3"/>
                </a:fillRef>
                <a:effectRef idx="1">
                  <a:schemeClr val="accent3"/>
                </a:effectRef>
                <a:fontRef idx="minor">
                  <a:schemeClr val="dk1"/>
                </a:fontRef>
              </p:style>
              <p:txBody>
                <a:bodyPr wrap="square" anchor="ctr">
                  <a:noAutofit/>
                </a:bodyPr>
                <a:lstStyle/>
                <a:p>
                  <a:pPr algn="ctr">
                    <a:spcAft>
                      <a:spcPts val="900"/>
                    </a:spcAft>
                  </a:pPr>
                  <a:r>
                    <a:rPr lang="zh-CN" altLang="en-US" sz="1400" dirty="0">
                      <a:latin typeface="Times New Roman" panose="02020603050405020304" pitchFamily="18" charset="0"/>
                      <a:ea typeface="微软雅黑" panose="020B0503020204020204" pitchFamily="34" charset="-122"/>
                    </a:rPr>
                    <a:t>短期预测</a:t>
                  </a:r>
                  <a:endParaRPr lang="en-US" altLang="zh-CN" sz="1400" dirty="0">
                    <a:latin typeface="Times New Roman" panose="02020603050405020304" pitchFamily="18" charset="0"/>
                    <a:ea typeface="微软雅黑" panose="020B0503020204020204" pitchFamily="34" charset="-122"/>
                  </a:endParaRPr>
                </a:p>
                <a:p>
                  <a:pPr algn="ctr">
                    <a:spcAft>
                      <a:spcPts val="900"/>
                    </a:spcAft>
                  </a:pPr>
                  <a:r>
                    <a:rPr lang="zh-CN" altLang="en-US" sz="1400" dirty="0">
                      <a:latin typeface="Times New Roman" panose="02020603050405020304" pitchFamily="18" charset="0"/>
                      <a:ea typeface="微软雅黑" panose="020B0503020204020204" pitchFamily="34" charset="-122"/>
                    </a:rPr>
                    <a:t>备用优化</a:t>
                  </a:r>
                  <a:endParaRPr lang="en-US" altLang="zh-CN" sz="1400" dirty="0">
                    <a:latin typeface="Times New Roman" panose="02020603050405020304" pitchFamily="18" charset="0"/>
                    <a:ea typeface="微软雅黑" panose="020B0503020204020204" pitchFamily="34" charset="-122"/>
                  </a:endParaRPr>
                </a:p>
                <a:p>
                  <a:pPr algn="ctr">
                    <a:spcAft>
                      <a:spcPts val="900"/>
                    </a:spcAft>
                  </a:pPr>
                  <a:r>
                    <a:rPr lang="zh-CN" altLang="en-US" sz="1400" dirty="0">
                      <a:latin typeface="Times New Roman" panose="02020603050405020304" pitchFamily="18" charset="0"/>
                      <a:ea typeface="微软雅黑" panose="020B0503020204020204" pitchFamily="34" charset="-122"/>
                    </a:rPr>
                    <a:t>负荷预测</a:t>
                  </a:r>
                  <a:endParaRPr lang="en-US" altLang="zh-CN" sz="1400" dirty="0">
                    <a:latin typeface="Times New Roman" panose="02020603050405020304" pitchFamily="18" charset="0"/>
                    <a:ea typeface="微软雅黑" panose="020B0503020204020204" pitchFamily="34" charset="-122"/>
                  </a:endParaRPr>
                </a:p>
                <a:p>
                  <a:pPr algn="ctr">
                    <a:spcAft>
                      <a:spcPts val="900"/>
                    </a:spcAft>
                  </a:pPr>
                  <a:r>
                    <a:rPr lang="zh-CN" altLang="en-US" sz="1400" dirty="0">
                      <a:latin typeface="Times New Roman" panose="02020603050405020304" pitchFamily="18" charset="0"/>
                      <a:ea typeface="微软雅黑" panose="020B0503020204020204" pitchFamily="34" charset="-122"/>
                    </a:rPr>
                    <a:t>联络线计划</a:t>
                  </a:r>
                </a:p>
              </p:txBody>
            </p:sp>
            <p:sp>
              <p:nvSpPr>
                <p:cNvPr id="22" name="圆角矩形 21"/>
                <p:cNvSpPr/>
                <p:nvPr/>
              </p:nvSpPr>
              <p:spPr>
                <a:xfrm>
                  <a:off x="8135079" y="4004246"/>
                  <a:ext cx="2324153" cy="1711753"/>
                </a:xfrm>
                <a:prstGeom prst="roundRect">
                  <a:avLst>
                    <a:gd name="adj" fmla="val 13078"/>
                  </a:avLst>
                </a:prstGeom>
              </p:spPr>
              <p:style>
                <a:lnRef idx="1">
                  <a:schemeClr val="accent2"/>
                </a:lnRef>
                <a:fillRef idx="2">
                  <a:schemeClr val="accent2"/>
                </a:fillRef>
                <a:effectRef idx="1">
                  <a:schemeClr val="accent2"/>
                </a:effectRef>
                <a:fontRef idx="minor">
                  <a:schemeClr val="dk1"/>
                </a:fontRef>
              </p:style>
              <p:txBody>
                <a:bodyPr wrap="square" anchor="ctr">
                  <a:noAutofit/>
                </a:bodyPr>
                <a:lstStyle/>
                <a:p>
                  <a:pPr algn="ctr">
                    <a:spcAft>
                      <a:spcPts val="900"/>
                    </a:spcAft>
                  </a:pPr>
                  <a:r>
                    <a:rPr lang="zh-CN" altLang="en-US" sz="1400" dirty="0">
                      <a:latin typeface="Times New Roman" panose="02020603050405020304" pitchFamily="18" charset="0"/>
                      <a:ea typeface="微软雅黑" panose="020B0503020204020204" pitchFamily="34" charset="-122"/>
                    </a:rPr>
                    <a:t>动态极限评估</a:t>
                  </a:r>
                  <a:endParaRPr lang="en-US" altLang="zh-CN" sz="1400" dirty="0">
                    <a:latin typeface="Times New Roman" panose="02020603050405020304" pitchFamily="18" charset="0"/>
                    <a:ea typeface="微软雅黑" panose="020B0503020204020204" pitchFamily="34" charset="-122"/>
                  </a:endParaRPr>
                </a:p>
                <a:p>
                  <a:pPr algn="ctr">
                    <a:spcAft>
                      <a:spcPts val="0"/>
                    </a:spcAft>
                  </a:pPr>
                  <a:r>
                    <a:rPr lang="zh-CN" altLang="en-US" sz="1400" dirty="0">
                      <a:latin typeface="Times New Roman" panose="02020603050405020304" pitchFamily="18" charset="0"/>
                      <a:ea typeface="微软雅黑" panose="020B0503020204020204" pitchFamily="34" charset="-122"/>
                    </a:rPr>
                    <a:t>母线负荷预测</a:t>
                  </a:r>
                  <a:endParaRPr lang="en-US" altLang="zh-CN" sz="1400" dirty="0">
                    <a:latin typeface="Times New Roman" panose="02020603050405020304" pitchFamily="18" charset="0"/>
                    <a:ea typeface="微软雅黑" panose="020B0503020204020204" pitchFamily="34" charset="-122"/>
                  </a:endParaRPr>
                </a:p>
                <a:p>
                  <a:pPr algn="ctr">
                    <a:spcAft>
                      <a:spcPts val="0"/>
                    </a:spcAft>
                  </a:pPr>
                  <a:r>
                    <a:rPr lang="en-US" altLang="zh-CN" sz="1400" b="1" dirty="0">
                      <a:latin typeface="Times New Roman" panose="02020603050405020304" pitchFamily="18" charset="0"/>
                      <a:ea typeface="微软雅黑" panose="020B0503020204020204" pitchFamily="34" charset="-122"/>
                    </a:rPr>
                    <a:t>+</a:t>
                  </a:r>
                </a:p>
                <a:p>
                  <a:pPr algn="ctr">
                    <a:spcAft>
                      <a:spcPts val="900"/>
                    </a:spcAft>
                  </a:pPr>
                  <a:r>
                    <a:rPr lang="en-US" altLang="zh-CN" sz="1400" dirty="0">
                      <a:latin typeface="Times New Roman" panose="02020603050405020304" pitchFamily="18" charset="0"/>
                      <a:ea typeface="微软雅黑" panose="020B0503020204020204" pitchFamily="34" charset="-122"/>
                    </a:rPr>
                    <a:t>ACE</a:t>
                  </a:r>
                  <a:r>
                    <a:rPr lang="zh-CN" altLang="en-US" sz="1400" dirty="0">
                      <a:latin typeface="Times New Roman" panose="02020603050405020304" pitchFamily="18" charset="0"/>
                      <a:ea typeface="微软雅黑" panose="020B0503020204020204" pitchFamily="34" charset="-122"/>
                    </a:rPr>
                    <a:t>监测</a:t>
                  </a:r>
                  <a:endParaRPr lang="en-US" altLang="zh-CN" sz="1400" dirty="0">
                    <a:latin typeface="Times New Roman" panose="02020603050405020304" pitchFamily="18" charset="0"/>
                    <a:ea typeface="微软雅黑" panose="020B0503020204020204" pitchFamily="34" charset="-122"/>
                  </a:endParaRPr>
                </a:p>
                <a:p>
                  <a:pPr algn="ctr">
                    <a:spcAft>
                      <a:spcPts val="900"/>
                    </a:spcAft>
                  </a:pPr>
                  <a:r>
                    <a:rPr lang="zh-CN" altLang="en-US" sz="1400" dirty="0">
                      <a:latin typeface="Times New Roman" panose="02020603050405020304" pitchFamily="18" charset="0"/>
                      <a:ea typeface="微软雅黑" panose="020B0503020204020204" pitchFamily="34" charset="-122"/>
                    </a:rPr>
                    <a:t>新能源上调能力评估</a:t>
                  </a:r>
                </a:p>
              </p:txBody>
            </p:sp>
            <p:sp>
              <p:nvSpPr>
                <p:cNvPr id="23" name="矩形 22"/>
                <p:cNvSpPr/>
                <p:nvPr/>
              </p:nvSpPr>
              <p:spPr>
                <a:xfrm>
                  <a:off x="4499114" y="6011362"/>
                  <a:ext cx="1491775" cy="313584"/>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zh-CN" altLang="en-US" sz="1400" b="1" dirty="0">
                      <a:latin typeface="Times New Roman" panose="02020603050405020304" pitchFamily="18" charset="0"/>
                      <a:ea typeface="微软雅黑" panose="020B0503020204020204" pitchFamily="34" charset="-122"/>
                    </a:rPr>
                    <a:t>月度消纳空间</a:t>
                  </a:r>
                </a:p>
              </p:txBody>
            </p:sp>
            <p:sp>
              <p:nvSpPr>
                <p:cNvPr id="24" name="矩形 23"/>
                <p:cNvSpPr/>
                <p:nvPr/>
              </p:nvSpPr>
              <p:spPr>
                <a:xfrm>
                  <a:off x="6318449" y="6011362"/>
                  <a:ext cx="1491775" cy="313584"/>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zh-CN" altLang="en-US" sz="1400" b="1" dirty="0">
                      <a:latin typeface="Times New Roman" panose="02020603050405020304" pitchFamily="18" charset="0"/>
                      <a:ea typeface="微软雅黑" panose="020B0503020204020204" pitchFamily="34" charset="-122"/>
                    </a:rPr>
                    <a:t>日前消纳空间</a:t>
                  </a:r>
                </a:p>
              </p:txBody>
            </p:sp>
            <p:sp>
              <p:nvSpPr>
                <p:cNvPr id="25" name="矩形 24"/>
                <p:cNvSpPr/>
                <p:nvPr/>
              </p:nvSpPr>
              <p:spPr>
                <a:xfrm>
                  <a:off x="8135079" y="6011362"/>
                  <a:ext cx="2324153" cy="31358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1400" b="1" dirty="0">
                      <a:latin typeface="Times New Roman" panose="02020603050405020304" pitchFamily="18" charset="0"/>
                      <a:ea typeface="微软雅黑" panose="020B0503020204020204" pitchFamily="34" charset="-122"/>
                    </a:rPr>
                    <a:t>实时消纳空间</a:t>
                  </a:r>
                </a:p>
              </p:txBody>
            </p:sp>
            <p:sp>
              <p:nvSpPr>
                <p:cNvPr id="26" name="矩形 25"/>
                <p:cNvSpPr/>
                <p:nvPr/>
              </p:nvSpPr>
              <p:spPr>
                <a:xfrm>
                  <a:off x="8135079" y="2729521"/>
                  <a:ext cx="2324153" cy="31358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1400" b="1" dirty="0">
                      <a:solidFill>
                        <a:srgbClr val="FFFF00"/>
                      </a:solidFill>
                      <a:latin typeface="Times New Roman" panose="02020603050405020304" pitchFamily="18" charset="0"/>
                      <a:ea typeface="微软雅黑" panose="020B0503020204020204" pitchFamily="34" charset="-122"/>
                    </a:rPr>
                    <a:t>分钟级功率预测</a:t>
                  </a:r>
                </a:p>
              </p:txBody>
            </p:sp>
          </p:grpSp>
          <p:cxnSp>
            <p:nvCxnSpPr>
              <p:cNvPr id="8" name="直接箭头连接符 7"/>
              <p:cNvCxnSpPr>
                <a:stCxn id="16" idx="3"/>
                <a:endCxn id="18" idx="1"/>
              </p:cNvCxnSpPr>
              <p:nvPr/>
            </p:nvCxnSpPr>
            <p:spPr>
              <a:xfrm>
                <a:off x="5612041" y="3687273"/>
                <a:ext cx="283218" cy="0"/>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8" idx="3"/>
                <a:endCxn id="19" idx="1"/>
              </p:cNvCxnSpPr>
              <p:nvPr/>
            </p:nvCxnSpPr>
            <p:spPr>
              <a:xfrm>
                <a:off x="7185090" y="3687273"/>
                <a:ext cx="280879" cy="0"/>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6" idx="2"/>
                <a:endCxn id="19" idx="0"/>
              </p:cNvCxnSpPr>
              <p:nvPr/>
            </p:nvCxnSpPr>
            <p:spPr>
              <a:xfrm>
                <a:off x="8470733" y="3258159"/>
                <a:ext cx="0" cy="284215"/>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2"/>
                <a:endCxn id="22" idx="0"/>
              </p:cNvCxnSpPr>
              <p:nvPr/>
            </p:nvCxnSpPr>
            <p:spPr>
              <a:xfrm>
                <a:off x="8470733" y="3832170"/>
                <a:ext cx="0" cy="314218"/>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2" idx="2"/>
                <a:endCxn id="25" idx="0"/>
              </p:cNvCxnSpPr>
              <p:nvPr/>
            </p:nvCxnSpPr>
            <p:spPr>
              <a:xfrm>
                <a:off x="8470733" y="5728286"/>
                <a:ext cx="0" cy="272956"/>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8" idx="2"/>
                <a:endCxn id="21" idx="0"/>
              </p:cNvCxnSpPr>
              <p:nvPr/>
            </p:nvCxnSpPr>
            <p:spPr>
              <a:xfrm>
                <a:off x="6540175" y="3832170"/>
                <a:ext cx="0" cy="314218"/>
              </a:xfrm>
              <a:prstGeom prst="straightConnector1">
                <a:avLst/>
              </a:prstGeom>
              <a:ln w="317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1" idx="2"/>
                <a:endCxn id="24" idx="0"/>
              </p:cNvCxnSpPr>
              <p:nvPr/>
            </p:nvCxnSpPr>
            <p:spPr>
              <a:xfrm>
                <a:off x="6540175" y="5728286"/>
                <a:ext cx="0" cy="272956"/>
              </a:xfrm>
              <a:prstGeom prst="straightConnector1">
                <a:avLst/>
              </a:prstGeom>
              <a:ln w="317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6" idx="2"/>
                <a:endCxn id="20" idx="0"/>
              </p:cNvCxnSpPr>
              <p:nvPr/>
            </p:nvCxnSpPr>
            <p:spPr>
              <a:xfrm>
                <a:off x="4967126" y="3832170"/>
                <a:ext cx="0" cy="314218"/>
              </a:xfrm>
              <a:prstGeom prst="straightConnector1">
                <a:avLst/>
              </a:prstGeom>
              <a:ln w="317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0" idx="2"/>
                <a:endCxn id="23" idx="0"/>
              </p:cNvCxnSpPr>
              <p:nvPr/>
            </p:nvCxnSpPr>
            <p:spPr>
              <a:xfrm>
                <a:off x="4967126" y="5728286"/>
                <a:ext cx="0" cy="272956"/>
              </a:xfrm>
              <a:prstGeom prst="straightConnector1">
                <a:avLst/>
              </a:prstGeom>
              <a:ln w="317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接箭头连接符 54"/>
            <p:cNvCxnSpPr/>
            <p:nvPr/>
          </p:nvCxnSpPr>
          <p:spPr>
            <a:xfrm>
              <a:off x="5649954" y="6399083"/>
              <a:ext cx="283218" cy="0"/>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7228458" y="6402130"/>
              <a:ext cx="283218" cy="0"/>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8" name="标题 1">
            <a:extLst>
              <a:ext uri="{FF2B5EF4-FFF2-40B4-BE49-F238E27FC236}">
                <a16:creationId xmlns:a16="http://schemas.microsoft.com/office/drawing/2014/main" id="{0D7B34DF-8E88-D44E-967A-A3A5CF7C1D09}"/>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108071628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组合 1"/>
          <p:cNvGrpSpPr>
            <a:grpSpLocks/>
          </p:cNvGrpSpPr>
          <p:nvPr/>
        </p:nvGrpSpPr>
        <p:grpSpPr bwMode="auto">
          <a:xfrm>
            <a:off x="384604" y="1256474"/>
            <a:ext cx="4206984" cy="5220528"/>
            <a:chOff x="385763" y="947133"/>
            <a:chExt cx="8382000" cy="1888176"/>
          </a:xfrm>
        </p:grpSpPr>
        <p:sp>
          <p:nvSpPr>
            <p:cNvPr id="62" name="圆角矩形 61"/>
            <p:cNvSpPr/>
            <p:nvPr/>
          </p:nvSpPr>
          <p:spPr>
            <a:xfrm>
              <a:off x="385763" y="947133"/>
              <a:ext cx="8382000" cy="1888176"/>
            </a:xfrm>
            <a:prstGeom prst="roundRect">
              <a:avLst>
                <a:gd name="adj" fmla="val 3030"/>
              </a:avLst>
            </a:prstGeom>
            <a:solidFill>
              <a:sysClr val="window" lastClr="FFFFFF">
                <a:alpha val="0"/>
              </a:sysClr>
            </a:solidFill>
            <a:ln w="12700" cap="flat" cmpd="sng" algn="ctr">
              <a:solidFill>
                <a:srgbClr val="A5A5A5">
                  <a:lumMod val="60000"/>
                  <a:lumOff val="40000"/>
                </a:srgbClr>
              </a:solidFill>
              <a:prstDash val="solid"/>
              <a:miter lim="800000"/>
            </a:ln>
            <a:effectLst>
              <a:outerShdw blurRad="25400" dist="25400" dir="18900000" algn="bl" rotWithShape="0">
                <a:prstClr val="black">
                  <a:alpha val="60000"/>
                </a:prstClr>
              </a:outerShdw>
            </a:effectLst>
          </p:spPr>
          <p:txBody>
            <a:bodyPr anchor="ctr"/>
            <a:lstStyle/>
            <a:p>
              <a:pPr algn="just" eaLnBrk="1" fontAlgn="auto" hangingPunct="1">
                <a:lnSpc>
                  <a:spcPct val="130000"/>
                </a:lnSpc>
                <a:spcBef>
                  <a:spcPts val="0"/>
                </a:spcBef>
                <a:spcAft>
                  <a:spcPts val="0"/>
                </a:spcAft>
                <a:defRPr/>
              </a:pPr>
              <a:endParaRPr lang="zh-CN" altLang="en-US" sz="2000" b="1" kern="0" dirty="0">
                <a:solidFill>
                  <a:srgbClr val="44546A"/>
                </a:solidFill>
                <a:latin typeface="微软雅黑" pitchFamily="34" charset="-122"/>
                <a:ea typeface="微软雅黑" pitchFamily="34" charset="-122"/>
              </a:endParaRPr>
            </a:p>
          </p:txBody>
        </p:sp>
        <p:sp>
          <p:nvSpPr>
            <p:cNvPr id="37926" name="矩形 3"/>
            <p:cNvSpPr>
              <a:spLocks noChangeArrowheads="1"/>
            </p:cNvSpPr>
            <p:nvPr/>
          </p:nvSpPr>
          <p:spPr bwMode="auto">
            <a:xfrm>
              <a:off x="464742" y="983350"/>
              <a:ext cx="8207956" cy="1823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914400" eaLnBrk="1">
                <a:lnSpc>
                  <a:spcPct val="125000"/>
                </a:lnSpc>
                <a:spcAft>
                  <a:spcPts val="1200"/>
                </a:spcAft>
                <a:buClr>
                  <a:srgbClr val="006666"/>
                </a:buClr>
                <a:buFont typeface="Wingdings" panose="05000000000000000000" pitchFamily="2" charset="2"/>
                <a:buChar char="n"/>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2018</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年京津冀北电网分析：</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defTabSz="914400" eaLnBrk="1">
                <a:lnSpc>
                  <a:spcPct val="125000"/>
                </a:lnSpc>
                <a:spcAft>
                  <a:spcPts val="1200"/>
                </a:spcAft>
                <a:buClr>
                  <a:srgbClr val="006666"/>
                </a:buCl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依托概率预测优化系统备用，停备火电机组</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58</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台次</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，滚动调整发电计划</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27</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次</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，减少新能源弃电量</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7.81</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亿千瓦时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algn="just" defTabSz="914400" eaLnBrk="1">
                <a:lnSpc>
                  <a:spcPct val="125000"/>
                </a:lnSpc>
                <a:spcAft>
                  <a:spcPts val="1200"/>
                </a:spcAft>
                <a:buClr>
                  <a:srgbClr val="006666"/>
                </a:buCl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依托分钟级预测优化断面下场站发电指标分配，新能源大发时段，通道利用率由原有策略下的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91%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提高到</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98%</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以上</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，断面增发新能源电量</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1.57</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亿千瓦时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，春节期间调频增发新能源电量</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270</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万千瓦时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7892" name="灯片编号占位符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A9EB4D-95A0-43A4-8A5D-28A07DFF2315}" type="slidenum">
              <a:rPr lang="zh-CN" altLang="en-US">
                <a:latin typeface="Times New Roman" panose="02020603050405020304" pitchFamily="18" charset="0"/>
              </a:rPr>
              <a:pPr/>
              <a:t>29</a:t>
            </a:fld>
            <a:endParaRPr lang="zh-CN" altLang="en-US">
              <a:latin typeface="Times New Roman" panose="02020603050405020304" pitchFamily="18" charset="0"/>
            </a:endParaRPr>
          </a:p>
        </p:txBody>
      </p:sp>
      <p:grpSp>
        <p:nvGrpSpPr>
          <p:cNvPr id="9" name="组合 8"/>
          <p:cNvGrpSpPr/>
          <p:nvPr/>
        </p:nvGrpSpPr>
        <p:grpSpPr>
          <a:xfrm>
            <a:off x="4876800" y="1100130"/>
            <a:ext cx="4617155" cy="5603205"/>
            <a:chOff x="4876800" y="1100129"/>
            <a:chExt cx="4617155" cy="5603205"/>
          </a:xfrm>
        </p:grpSpPr>
        <p:sp>
          <p:nvSpPr>
            <p:cNvPr id="8" name="任意多边形 7"/>
            <p:cNvSpPr/>
            <p:nvPr/>
          </p:nvSpPr>
          <p:spPr>
            <a:xfrm>
              <a:off x="5305224" y="4305300"/>
              <a:ext cx="4098672" cy="895350"/>
            </a:xfrm>
            <a:custGeom>
              <a:avLst/>
              <a:gdLst>
                <a:gd name="connsiteX0" fmla="*/ 201 w 4098672"/>
                <a:gd name="connsiteY0" fmla="*/ 765175 h 895350"/>
                <a:gd name="connsiteX1" fmla="*/ 25601 w 4098672"/>
                <a:gd name="connsiteY1" fmla="*/ 755650 h 895350"/>
                <a:gd name="connsiteX2" fmla="*/ 31951 w 4098672"/>
                <a:gd name="connsiteY2" fmla="*/ 746125 h 895350"/>
                <a:gd name="connsiteX3" fmla="*/ 51001 w 4098672"/>
                <a:gd name="connsiteY3" fmla="*/ 733425 h 895350"/>
                <a:gd name="connsiteX4" fmla="*/ 60526 w 4098672"/>
                <a:gd name="connsiteY4" fmla="*/ 714375 h 895350"/>
                <a:gd name="connsiteX5" fmla="*/ 66876 w 4098672"/>
                <a:gd name="connsiteY5" fmla="*/ 695325 h 895350"/>
                <a:gd name="connsiteX6" fmla="*/ 73226 w 4098672"/>
                <a:gd name="connsiteY6" fmla="*/ 685800 h 895350"/>
                <a:gd name="connsiteX7" fmla="*/ 76401 w 4098672"/>
                <a:gd name="connsiteY7" fmla="*/ 676275 h 895350"/>
                <a:gd name="connsiteX8" fmla="*/ 95451 w 4098672"/>
                <a:gd name="connsiteY8" fmla="*/ 660400 h 895350"/>
                <a:gd name="connsiteX9" fmla="*/ 108151 w 4098672"/>
                <a:gd name="connsiteY9" fmla="*/ 644525 h 895350"/>
                <a:gd name="connsiteX10" fmla="*/ 114501 w 4098672"/>
                <a:gd name="connsiteY10" fmla="*/ 625475 h 895350"/>
                <a:gd name="connsiteX11" fmla="*/ 120851 w 4098672"/>
                <a:gd name="connsiteY11" fmla="*/ 615950 h 895350"/>
                <a:gd name="connsiteX12" fmla="*/ 127201 w 4098672"/>
                <a:gd name="connsiteY12" fmla="*/ 596900 h 895350"/>
                <a:gd name="connsiteX13" fmla="*/ 130376 w 4098672"/>
                <a:gd name="connsiteY13" fmla="*/ 587375 h 895350"/>
                <a:gd name="connsiteX14" fmla="*/ 136726 w 4098672"/>
                <a:gd name="connsiteY14" fmla="*/ 577850 h 895350"/>
                <a:gd name="connsiteX15" fmla="*/ 143076 w 4098672"/>
                <a:gd name="connsiteY15" fmla="*/ 558800 h 895350"/>
                <a:gd name="connsiteX16" fmla="*/ 152601 w 4098672"/>
                <a:gd name="connsiteY16" fmla="*/ 539750 h 895350"/>
                <a:gd name="connsiteX17" fmla="*/ 158951 w 4098672"/>
                <a:gd name="connsiteY17" fmla="*/ 530225 h 895350"/>
                <a:gd name="connsiteX18" fmla="*/ 162126 w 4098672"/>
                <a:gd name="connsiteY18" fmla="*/ 520700 h 895350"/>
                <a:gd name="connsiteX19" fmla="*/ 168476 w 4098672"/>
                <a:gd name="connsiteY19" fmla="*/ 485775 h 895350"/>
                <a:gd name="connsiteX20" fmla="*/ 178001 w 4098672"/>
                <a:gd name="connsiteY20" fmla="*/ 457200 h 895350"/>
                <a:gd name="connsiteX21" fmla="*/ 197051 w 4098672"/>
                <a:gd name="connsiteY21" fmla="*/ 400050 h 895350"/>
                <a:gd name="connsiteX22" fmla="*/ 203401 w 4098672"/>
                <a:gd name="connsiteY22" fmla="*/ 381000 h 895350"/>
                <a:gd name="connsiteX23" fmla="*/ 206576 w 4098672"/>
                <a:gd name="connsiteY23" fmla="*/ 371475 h 895350"/>
                <a:gd name="connsiteX24" fmla="*/ 212926 w 4098672"/>
                <a:gd name="connsiteY24" fmla="*/ 361950 h 895350"/>
                <a:gd name="connsiteX25" fmla="*/ 219276 w 4098672"/>
                <a:gd name="connsiteY25" fmla="*/ 342900 h 895350"/>
                <a:gd name="connsiteX26" fmla="*/ 228801 w 4098672"/>
                <a:gd name="connsiteY26" fmla="*/ 314325 h 895350"/>
                <a:gd name="connsiteX27" fmla="*/ 238326 w 4098672"/>
                <a:gd name="connsiteY27" fmla="*/ 285750 h 895350"/>
                <a:gd name="connsiteX28" fmla="*/ 241501 w 4098672"/>
                <a:gd name="connsiteY28" fmla="*/ 276225 h 895350"/>
                <a:gd name="connsiteX29" fmla="*/ 244676 w 4098672"/>
                <a:gd name="connsiteY29" fmla="*/ 266700 h 895350"/>
                <a:gd name="connsiteX30" fmla="*/ 257376 w 4098672"/>
                <a:gd name="connsiteY30" fmla="*/ 238125 h 895350"/>
                <a:gd name="connsiteX31" fmla="*/ 260551 w 4098672"/>
                <a:gd name="connsiteY31" fmla="*/ 228600 h 895350"/>
                <a:gd name="connsiteX32" fmla="*/ 263726 w 4098672"/>
                <a:gd name="connsiteY32" fmla="*/ 219075 h 895350"/>
                <a:gd name="connsiteX33" fmla="*/ 270076 w 4098672"/>
                <a:gd name="connsiteY33" fmla="*/ 193675 h 895350"/>
                <a:gd name="connsiteX34" fmla="*/ 273251 w 4098672"/>
                <a:gd name="connsiteY34" fmla="*/ 184150 h 895350"/>
                <a:gd name="connsiteX35" fmla="*/ 279601 w 4098672"/>
                <a:gd name="connsiteY35" fmla="*/ 158750 h 895350"/>
                <a:gd name="connsiteX36" fmla="*/ 298651 w 4098672"/>
                <a:gd name="connsiteY36" fmla="*/ 101600 h 895350"/>
                <a:gd name="connsiteX37" fmla="*/ 305001 w 4098672"/>
                <a:gd name="connsiteY37" fmla="*/ 82550 h 895350"/>
                <a:gd name="connsiteX38" fmla="*/ 308176 w 4098672"/>
                <a:gd name="connsiteY38" fmla="*/ 73025 h 895350"/>
                <a:gd name="connsiteX39" fmla="*/ 311351 w 4098672"/>
                <a:gd name="connsiteY39" fmla="*/ 60325 h 895350"/>
                <a:gd name="connsiteX40" fmla="*/ 317701 w 4098672"/>
                <a:gd name="connsiteY40" fmla="*/ 41275 h 895350"/>
                <a:gd name="connsiteX41" fmla="*/ 320876 w 4098672"/>
                <a:gd name="connsiteY41" fmla="*/ 31750 h 895350"/>
                <a:gd name="connsiteX42" fmla="*/ 330401 w 4098672"/>
                <a:gd name="connsiteY42" fmla="*/ 12700 h 895350"/>
                <a:gd name="connsiteX43" fmla="*/ 349451 w 4098672"/>
                <a:gd name="connsiteY43" fmla="*/ 0 h 895350"/>
                <a:gd name="connsiteX44" fmla="*/ 409776 w 4098672"/>
                <a:gd name="connsiteY44" fmla="*/ 3175 h 895350"/>
                <a:gd name="connsiteX45" fmla="*/ 425651 w 4098672"/>
                <a:gd name="connsiteY45" fmla="*/ 6350 h 895350"/>
                <a:gd name="connsiteX46" fmla="*/ 444701 w 4098672"/>
                <a:gd name="connsiteY46" fmla="*/ 9525 h 895350"/>
                <a:gd name="connsiteX47" fmla="*/ 485976 w 4098672"/>
                <a:gd name="connsiteY47" fmla="*/ 15875 h 895350"/>
                <a:gd name="connsiteX48" fmla="*/ 616151 w 4098672"/>
                <a:gd name="connsiteY48" fmla="*/ 9525 h 895350"/>
                <a:gd name="connsiteX49" fmla="*/ 641551 w 4098672"/>
                <a:gd name="connsiteY49" fmla="*/ 6350 h 895350"/>
                <a:gd name="connsiteX50" fmla="*/ 692351 w 4098672"/>
                <a:gd name="connsiteY50" fmla="*/ 3175 h 895350"/>
                <a:gd name="connsiteX51" fmla="*/ 1060651 w 4098672"/>
                <a:gd name="connsiteY51" fmla="*/ 6350 h 895350"/>
                <a:gd name="connsiteX52" fmla="*/ 1070176 w 4098672"/>
                <a:gd name="connsiteY52" fmla="*/ 9525 h 895350"/>
                <a:gd name="connsiteX53" fmla="*/ 1095576 w 4098672"/>
                <a:gd name="connsiteY53" fmla="*/ 12700 h 895350"/>
                <a:gd name="connsiteX54" fmla="*/ 1111451 w 4098672"/>
                <a:gd name="connsiteY54" fmla="*/ 15875 h 895350"/>
                <a:gd name="connsiteX55" fmla="*/ 1171776 w 4098672"/>
                <a:gd name="connsiteY55" fmla="*/ 19050 h 895350"/>
                <a:gd name="connsiteX56" fmla="*/ 1267026 w 4098672"/>
                <a:gd name="connsiteY56" fmla="*/ 15875 h 895350"/>
                <a:gd name="connsiteX57" fmla="*/ 1279726 w 4098672"/>
                <a:gd name="connsiteY57" fmla="*/ 12700 h 895350"/>
                <a:gd name="connsiteX58" fmla="*/ 1308301 w 4098672"/>
                <a:gd name="connsiteY58" fmla="*/ 9525 h 895350"/>
                <a:gd name="connsiteX59" fmla="*/ 1327351 w 4098672"/>
                <a:gd name="connsiteY59" fmla="*/ 6350 h 895350"/>
                <a:gd name="connsiteX60" fmla="*/ 1336876 w 4098672"/>
                <a:gd name="connsiteY60" fmla="*/ 3175 h 895350"/>
                <a:gd name="connsiteX61" fmla="*/ 1371801 w 4098672"/>
                <a:gd name="connsiteY61" fmla="*/ 0 h 895350"/>
                <a:gd name="connsiteX62" fmla="*/ 1533726 w 4098672"/>
                <a:gd name="connsiteY62" fmla="*/ 3175 h 895350"/>
                <a:gd name="connsiteX63" fmla="*/ 1552776 w 4098672"/>
                <a:gd name="connsiteY63" fmla="*/ 6350 h 895350"/>
                <a:gd name="connsiteX64" fmla="*/ 1571826 w 4098672"/>
                <a:gd name="connsiteY64" fmla="*/ 12700 h 895350"/>
                <a:gd name="connsiteX65" fmla="*/ 1651201 w 4098672"/>
                <a:gd name="connsiteY65" fmla="*/ 9525 h 895350"/>
                <a:gd name="connsiteX66" fmla="*/ 1676601 w 4098672"/>
                <a:gd name="connsiteY66" fmla="*/ 6350 h 895350"/>
                <a:gd name="connsiteX67" fmla="*/ 1794076 w 4098672"/>
                <a:gd name="connsiteY67" fmla="*/ 9525 h 895350"/>
                <a:gd name="connsiteX68" fmla="*/ 1803601 w 4098672"/>
                <a:gd name="connsiteY68" fmla="*/ 12700 h 895350"/>
                <a:gd name="connsiteX69" fmla="*/ 1844876 w 4098672"/>
                <a:gd name="connsiteY69" fmla="*/ 19050 h 895350"/>
                <a:gd name="connsiteX70" fmla="*/ 1854401 w 4098672"/>
                <a:gd name="connsiteY70" fmla="*/ 22225 h 895350"/>
                <a:gd name="connsiteX71" fmla="*/ 1892501 w 4098672"/>
                <a:gd name="connsiteY71" fmla="*/ 28575 h 895350"/>
                <a:gd name="connsiteX72" fmla="*/ 1905201 w 4098672"/>
                <a:gd name="connsiteY72" fmla="*/ 31750 h 895350"/>
                <a:gd name="connsiteX73" fmla="*/ 1949651 w 4098672"/>
                <a:gd name="connsiteY73" fmla="*/ 28575 h 895350"/>
                <a:gd name="connsiteX74" fmla="*/ 1959176 w 4098672"/>
                <a:gd name="connsiteY74" fmla="*/ 25400 h 895350"/>
                <a:gd name="connsiteX75" fmla="*/ 1975051 w 4098672"/>
                <a:gd name="connsiteY75" fmla="*/ 22225 h 895350"/>
                <a:gd name="connsiteX76" fmla="*/ 2000451 w 4098672"/>
                <a:gd name="connsiteY76" fmla="*/ 19050 h 895350"/>
                <a:gd name="connsiteX77" fmla="*/ 2013151 w 4098672"/>
                <a:gd name="connsiteY77" fmla="*/ 15875 h 895350"/>
                <a:gd name="connsiteX78" fmla="*/ 2054426 w 4098672"/>
                <a:gd name="connsiteY78" fmla="*/ 9525 h 895350"/>
                <a:gd name="connsiteX79" fmla="*/ 2165551 w 4098672"/>
                <a:gd name="connsiteY79" fmla="*/ 12700 h 895350"/>
                <a:gd name="connsiteX80" fmla="*/ 2314776 w 4098672"/>
                <a:gd name="connsiteY80" fmla="*/ 19050 h 895350"/>
                <a:gd name="connsiteX81" fmla="*/ 2441776 w 4098672"/>
                <a:gd name="connsiteY81" fmla="*/ 15875 h 895350"/>
                <a:gd name="connsiteX82" fmla="*/ 2489401 w 4098672"/>
                <a:gd name="connsiteY82" fmla="*/ 12700 h 895350"/>
                <a:gd name="connsiteX83" fmla="*/ 2517976 w 4098672"/>
                <a:gd name="connsiteY83" fmla="*/ 9525 h 895350"/>
                <a:gd name="connsiteX84" fmla="*/ 2724351 w 4098672"/>
                <a:gd name="connsiteY84" fmla="*/ 6350 h 895350"/>
                <a:gd name="connsiteX85" fmla="*/ 2803726 w 4098672"/>
                <a:gd name="connsiteY85" fmla="*/ 6350 h 895350"/>
                <a:gd name="connsiteX86" fmla="*/ 2829126 w 4098672"/>
                <a:gd name="connsiteY86" fmla="*/ 15875 h 895350"/>
                <a:gd name="connsiteX87" fmla="*/ 2838651 w 4098672"/>
                <a:gd name="connsiteY87" fmla="*/ 19050 h 895350"/>
                <a:gd name="connsiteX88" fmla="*/ 2908501 w 4098672"/>
                <a:gd name="connsiteY88" fmla="*/ 12700 h 895350"/>
                <a:gd name="connsiteX89" fmla="*/ 2937076 w 4098672"/>
                <a:gd name="connsiteY89" fmla="*/ 6350 h 895350"/>
                <a:gd name="connsiteX90" fmla="*/ 2972001 w 4098672"/>
                <a:gd name="connsiteY90" fmla="*/ 12700 h 895350"/>
                <a:gd name="connsiteX91" fmla="*/ 2981526 w 4098672"/>
                <a:gd name="connsiteY91" fmla="*/ 19050 h 895350"/>
                <a:gd name="connsiteX92" fmla="*/ 3006926 w 4098672"/>
                <a:gd name="connsiteY92" fmla="*/ 57150 h 895350"/>
                <a:gd name="connsiteX93" fmla="*/ 3013276 w 4098672"/>
                <a:gd name="connsiteY93" fmla="*/ 66675 h 895350"/>
                <a:gd name="connsiteX94" fmla="*/ 3016451 w 4098672"/>
                <a:gd name="connsiteY94" fmla="*/ 76200 h 895350"/>
                <a:gd name="connsiteX95" fmla="*/ 3029151 w 4098672"/>
                <a:gd name="connsiteY95" fmla="*/ 95250 h 895350"/>
                <a:gd name="connsiteX96" fmla="*/ 3035501 w 4098672"/>
                <a:gd name="connsiteY96" fmla="*/ 104775 h 895350"/>
                <a:gd name="connsiteX97" fmla="*/ 3045026 w 4098672"/>
                <a:gd name="connsiteY97" fmla="*/ 123825 h 895350"/>
                <a:gd name="connsiteX98" fmla="*/ 3057726 w 4098672"/>
                <a:gd name="connsiteY98" fmla="*/ 152400 h 895350"/>
                <a:gd name="connsiteX99" fmla="*/ 3076776 w 4098672"/>
                <a:gd name="connsiteY99" fmla="*/ 158750 h 895350"/>
                <a:gd name="connsiteX100" fmla="*/ 3095826 w 4098672"/>
                <a:gd name="connsiteY100" fmla="*/ 171450 h 895350"/>
                <a:gd name="connsiteX101" fmla="*/ 3143451 w 4098672"/>
                <a:gd name="connsiteY101" fmla="*/ 187325 h 895350"/>
                <a:gd name="connsiteX102" fmla="*/ 3162501 w 4098672"/>
                <a:gd name="connsiteY102" fmla="*/ 193675 h 895350"/>
                <a:gd name="connsiteX103" fmla="*/ 3172026 w 4098672"/>
                <a:gd name="connsiteY103" fmla="*/ 196850 h 895350"/>
                <a:gd name="connsiteX104" fmla="*/ 3194251 w 4098672"/>
                <a:gd name="connsiteY104" fmla="*/ 203200 h 895350"/>
                <a:gd name="connsiteX105" fmla="*/ 3206951 w 4098672"/>
                <a:gd name="connsiteY105" fmla="*/ 209550 h 895350"/>
                <a:gd name="connsiteX106" fmla="*/ 3216476 w 4098672"/>
                <a:gd name="connsiteY106" fmla="*/ 212725 h 895350"/>
                <a:gd name="connsiteX107" fmla="*/ 3226001 w 4098672"/>
                <a:gd name="connsiteY107" fmla="*/ 219075 h 895350"/>
                <a:gd name="connsiteX108" fmla="*/ 3235526 w 4098672"/>
                <a:gd name="connsiteY108" fmla="*/ 222250 h 895350"/>
                <a:gd name="connsiteX109" fmla="*/ 3245051 w 4098672"/>
                <a:gd name="connsiteY109" fmla="*/ 228600 h 895350"/>
                <a:gd name="connsiteX110" fmla="*/ 3254576 w 4098672"/>
                <a:gd name="connsiteY110" fmla="*/ 231775 h 895350"/>
                <a:gd name="connsiteX111" fmla="*/ 3276801 w 4098672"/>
                <a:gd name="connsiteY111" fmla="*/ 241300 h 895350"/>
                <a:gd name="connsiteX112" fmla="*/ 3286326 w 4098672"/>
                <a:gd name="connsiteY112" fmla="*/ 247650 h 895350"/>
                <a:gd name="connsiteX113" fmla="*/ 3340301 w 4098672"/>
                <a:gd name="connsiteY113" fmla="*/ 247650 h 895350"/>
                <a:gd name="connsiteX114" fmla="*/ 3349826 w 4098672"/>
                <a:gd name="connsiteY114" fmla="*/ 244475 h 895350"/>
                <a:gd name="connsiteX115" fmla="*/ 3368876 w 4098672"/>
                <a:gd name="connsiteY115" fmla="*/ 225425 h 895350"/>
                <a:gd name="connsiteX116" fmla="*/ 3378401 w 4098672"/>
                <a:gd name="connsiteY116" fmla="*/ 222250 h 895350"/>
                <a:gd name="connsiteX117" fmla="*/ 3394276 w 4098672"/>
                <a:gd name="connsiteY117" fmla="*/ 209550 h 895350"/>
                <a:gd name="connsiteX118" fmla="*/ 3403801 w 4098672"/>
                <a:gd name="connsiteY118" fmla="*/ 200025 h 895350"/>
                <a:gd name="connsiteX119" fmla="*/ 3413326 w 4098672"/>
                <a:gd name="connsiteY119" fmla="*/ 196850 h 895350"/>
                <a:gd name="connsiteX120" fmla="*/ 3422851 w 4098672"/>
                <a:gd name="connsiteY120" fmla="*/ 190500 h 895350"/>
                <a:gd name="connsiteX121" fmla="*/ 3432376 w 4098672"/>
                <a:gd name="connsiteY121" fmla="*/ 187325 h 895350"/>
                <a:gd name="connsiteX122" fmla="*/ 3441901 w 4098672"/>
                <a:gd name="connsiteY122" fmla="*/ 180975 h 895350"/>
                <a:gd name="connsiteX123" fmla="*/ 3451426 w 4098672"/>
                <a:gd name="connsiteY123" fmla="*/ 177800 h 895350"/>
                <a:gd name="connsiteX124" fmla="*/ 3460951 w 4098672"/>
                <a:gd name="connsiteY124" fmla="*/ 171450 h 895350"/>
                <a:gd name="connsiteX125" fmla="*/ 3470476 w 4098672"/>
                <a:gd name="connsiteY125" fmla="*/ 168275 h 895350"/>
                <a:gd name="connsiteX126" fmla="*/ 3480001 w 4098672"/>
                <a:gd name="connsiteY126" fmla="*/ 161925 h 895350"/>
                <a:gd name="connsiteX127" fmla="*/ 3489526 w 4098672"/>
                <a:gd name="connsiteY127" fmla="*/ 158750 h 895350"/>
                <a:gd name="connsiteX128" fmla="*/ 3499051 w 4098672"/>
                <a:gd name="connsiteY128" fmla="*/ 152400 h 895350"/>
                <a:gd name="connsiteX129" fmla="*/ 3518101 w 4098672"/>
                <a:gd name="connsiteY129" fmla="*/ 146050 h 895350"/>
                <a:gd name="connsiteX130" fmla="*/ 3540326 w 4098672"/>
                <a:gd name="connsiteY130" fmla="*/ 139700 h 895350"/>
                <a:gd name="connsiteX131" fmla="*/ 3549851 w 4098672"/>
                <a:gd name="connsiteY131" fmla="*/ 136525 h 895350"/>
                <a:gd name="connsiteX132" fmla="*/ 3670501 w 4098672"/>
                <a:gd name="connsiteY132" fmla="*/ 130175 h 895350"/>
                <a:gd name="connsiteX133" fmla="*/ 3689551 w 4098672"/>
                <a:gd name="connsiteY133" fmla="*/ 123825 h 895350"/>
                <a:gd name="connsiteX134" fmla="*/ 3699076 w 4098672"/>
                <a:gd name="connsiteY134" fmla="*/ 120650 h 895350"/>
                <a:gd name="connsiteX135" fmla="*/ 3708601 w 4098672"/>
                <a:gd name="connsiteY135" fmla="*/ 114300 h 895350"/>
                <a:gd name="connsiteX136" fmla="*/ 3727651 w 4098672"/>
                <a:gd name="connsiteY136" fmla="*/ 104775 h 895350"/>
                <a:gd name="connsiteX137" fmla="*/ 3749876 w 4098672"/>
                <a:gd name="connsiteY137" fmla="*/ 107950 h 895350"/>
                <a:gd name="connsiteX138" fmla="*/ 3759401 w 4098672"/>
                <a:gd name="connsiteY138" fmla="*/ 114300 h 895350"/>
                <a:gd name="connsiteX139" fmla="*/ 3768926 w 4098672"/>
                <a:gd name="connsiteY139" fmla="*/ 117475 h 895350"/>
                <a:gd name="connsiteX140" fmla="*/ 3797501 w 4098672"/>
                <a:gd name="connsiteY140" fmla="*/ 130175 h 895350"/>
                <a:gd name="connsiteX141" fmla="*/ 3826076 w 4098672"/>
                <a:gd name="connsiteY141" fmla="*/ 139700 h 895350"/>
                <a:gd name="connsiteX142" fmla="*/ 3835601 w 4098672"/>
                <a:gd name="connsiteY142" fmla="*/ 142875 h 895350"/>
                <a:gd name="connsiteX143" fmla="*/ 3870526 w 4098672"/>
                <a:gd name="connsiteY143" fmla="*/ 139700 h 895350"/>
                <a:gd name="connsiteX144" fmla="*/ 3889576 w 4098672"/>
                <a:gd name="connsiteY144" fmla="*/ 133350 h 895350"/>
                <a:gd name="connsiteX145" fmla="*/ 3899101 w 4098672"/>
                <a:gd name="connsiteY145" fmla="*/ 130175 h 895350"/>
                <a:gd name="connsiteX146" fmla="*/ 3937201 w 4098672"/>
                <a:gd name="connsiteY146" fmla="*/ 139700 h 895350"/>
                <a:gd name="connsiteX147" fmla="*/ 3946726 w 4098672"/>
                <a:gd name="connsiteY147" fmla="*/ 142875 h 895350"/>
                <a:gd name="connsiteX148" fmla="*/ 3972126 w 4098672"/>
                <a:gd name="connsiteY148" fmla="*/ 158750 h 895350"/>
                <a:gd name="connsiteX149" fmla="*/ 3981651 w 4098672"/>
                <a:gd name="connsiteY149" fmla="*/ 161925 h 895350"/>
                <a:gd name="connsiteX150" fmla="*/ 3991176 w 4098672"/>
                <a:gd name="connsiteY150" fmla="*/ 165100 h 895350"/>
                <a:gd name="connsiteX151" fmla="*/ 4057851 w 4098672"/>
                <a:gd name="connsiteY151" fmla="*/ 161925 h 895350"/>
                <a:gd name="connsiteX152" fmla="*/ 4092776 w 4098672"/>
                <a:gd name="connsiteY152" fmla="*/ 161925 h 895350"/>
                <a:gd name="connsiteX153" fmla="*/ 4092776 w 4098672"/>
                <a:gd name="connsiteY153" fmla="*/ 320675 h 895350"/>
                <a:gd name="connsiteX154" fmla="*/ 4073726 w 4098672"/>
                <a:gd name="connsiteY154" fmla="*/ 327025 h 895350"/>
                <a:gd name="connsiteX155" fmla="*/ 4054676 w 4098672"/>
                <a:gd name="connsiteY155" fmla="*/ 333375 h 895350"/>
                <a:gd name="connsiteX156" fmla="*/ 4045151 w 4098672"/>
                <a:gd name="connsiteY156" fmla="*/ 336550 h 895350"/>
                <a:gd name="connsiteX157" fmla="*/ 4038801 w 4098672"/>
                <a:gd name="connsiteY157" fmla="*/ 346075 h 895350"/>
                <a:gd name="connsiteX158" fmla="*/ 4022926 w 4098672"/>
                <a:gd name="connsiteY158" fmla="*/ 349250 h 895350"/>
                <a:gd name="connsiteX159" fmla="*/ 4013401 w 4098672"/>
                <a:gd name="connsiteY159" fmla="*/ 352425 h 895350"/>
                <a:gd name="connsiteX160" fmla="*/ 3972126 w 4098672"/>
                <a:gd name="connsiteY160" fmla="*/ 355600 h 895350"/>
                <a:gd name="connsiteX161" fmla="*/ 3924501 w 4098672"/>
                <a:gd name="connsiteY161" fmla="*/ 346075 h 895350"/>
                <a:gd name="connsiteX162" fmla="*/ 3918151 w 4098672"/>
                <a:gd name="connsiteY162" fmla="*/ 336550 h 895350"/>
                <a:gd name="connsiteX163" fmla="*/ 3895926 w 4098672"/>
                <a:gd name="connsiteY163" fmla="*/ 333375 h 895350"/>
                <a:gd name="connsiteX164" fmla="*/ 3832426 w 4098672"/>
                <a:gd name="connsiteY164" fmla="*/ 330200 h 895350"/>
                <a:gd name="connsiteX165" fmla="*/ 3822901 w 4098672"/>
                <a:gd name="connsiteY165" fmla="*/ 323850 h 895350"/>
                <a:gd name="connsiteX166" fmla="*/ 3816551 w 4098672"/>
                <a:gd name="connsiteY166" fmla="*/ 314325 h 895350"/>
                <a:gd name="connsiteX167" fmla="*/ 3807026 w 4098672"/>
                <a:gd name="connsiteY167" fmla="*/ 311150 h 895350"/>
                <a:gd name="connsiteX168" fmla="*/ 3797501 w 4098672"/>
                <a:gd name="connsiteY168" fmla="*/ 304800 h 895350"/>
                <a:gd name="connsiteX169" fmla="*/ 3775276 w 4098672"/>
                <a:gd name="connsiteY169" fmla="*/ 311150 h 895350"/>
                <a:gd name="connsiteX170" fmla="*/ 3762576 w 4098672"/>
                <a:gd name="connsiteY170" fmla="*/ 323850 h 895350"/>
                <a:gd name="connsiteX171" fmla="*/ 3759401 w 4098672"/>
                <a:gd name="connsiteY171" fmla="*/ 333375 h 895350"/>
                <a:gd name="connsiteX172" fmla="*/ 3749876 w 4098672"/>
                <a:gd name="connsiteY172" fmla="*/ 336550 h 895350"/>
                <a:gd name="connsiteX173" fmla="*/ 3730826 w 4098672"/>
                <a:gd name="connsiteY173" fmla="*/ 339725 h 895350"/>
                <a:gd name="connsiteX174" fmla="*/ 3721301 w 4098672"/>
                <a:gd name="connsiteY174" fmla="*/ 346075 h 895350"/>
                <a:gd name="connsiteX175" fmla="*/ 3711776 w 4098672"/>
                <a:gd name="connsiteY175" fmla="*/ 349250 h 895350"/>
                <a:gd name="connsiteX176" fmla="*/ 3705426 w 4098672"/>
                <a:gd name="connsiteY176" fmla="*/ 358775 h 895350"/>
                <a:gd name="connsiteX177" fmla="*/ 3686376 w 4098672"/>
                <a:gd name="connsiteY177" fmla="*/ 368300 h 895350"/>
                <a:gd name="connsiteX178" fmla="*/ 3673676 w 4098672"/>
                <a:gd name="connsiteY178" fmla="*/ 384175 h 895350"/>
                <a:gd name="connsiteX179" fmla="*/ 3664151 w 4098672"/>
                <a:gd name="connsiteY179" fmla="*/ 393700 h 895350"/>
                <a:gd name="connsiteX180" fmla="*/ 3645101 w 4098672"/>
                <a:gd name="connsiteY180" fmla="*/ 400050 h 895350"/>
                <a:gd name="connsiteX181" fmla="*/ 3511751 w 4098672"/>
                <a:gd name="connsiteY181" fmla="*/ 406400 h 895350"/>
                <a:gd name="connsiteX182" fmla="*/ 3492701 w 4098672"/>
                <a:gd name="connsiteY182" fmla="*/ 409575 h 895350"/>
                <a:gd name="connsiteX183" fmla="*/ 3467301 w 4098672"/>
                <a:gd name="connsiteY183" fmla="*/ 412750 h 895350"/>
                <a:gd name="connsiteX184" fmla="*/ 3438726 w 4098672"/>
                <a:gd name="connsiteY184" fmla="*/ 425450 h 895350"/>
                <a:gd name="connsiteX185" fmla="*/ 3419676 w 4098672"/>
                <a:gd name="connsiteY185" fmla="*/ 431800 h 895350"/>
                <a:gd name="connsiteX186" fmla="*/ 3410151 w 4098672"/>
                <a:gd name="connsiteY186" fmla="*/ 434975 h 895350"/>
                <a:gd name="connsiteX187" fmla="*/ 3394276 w 4098672"/>
                <a:gd name="connsiteY187" fmla="*/ 447675 h 895350"/>
                <a:gd name="connsiteX188" fmla="*/ 3387926 w 4098672"/>
                <a:gd name="connsiteY188" fmla="*/ 457200 h 895350"/>
                <a:gd name="connsiteX189" fmla="*/ 3378401 w 4098672"/>
                <a:gd name="connsiteY189" fmla="*/ 460375 h 895350"/>
                <a:gd name="connsiteX190" fmla="*/ 3368876 w 4098672"/>
                <a:gd name="connsiteY190" fmla="*/ 466725 h 895350"/>
                <a:gd name="connsiteX191" fmla="*/ 3337126 w 4098672"/>
                <a:gd name="connsiteY191" fmla="*/ 473075 h 895350"/>
                <a:gd name="connsiteX192" fmla="*/ 3346651 w 4098672"/>
                <a:gd name="connsiteY192" fmla="*/ 476250 h 895350"/>
                <a:gd name="connsiteX193" fmla="*/ 3337126 w 4098672"/>
                <a:gd name="connsiteY193" fmla="*/ 482600 h 895350"/>
                <a:gd name="connsiteX194" fmla="*/ 3289501 w 4098672"/>
                <a:gd name="connsiteY194" fmla="*/ 479425 h 895350"/>
                <a:gd name="connsiteX195" fmla="*/ 3276801 w 4098672"/>
                <a:gd name="connsiteY195" fmla="*/ 460375 h 895350"/>
                <a:gd name="connsiteX196" fmla="*/ 3273626 w 4098672"/>
                <a:gd name="connsiteY196" fmla="*/ 450850 h 895350"/>
                <a:gd name="connsiteX197" fmla="*/ 3267276 w 4098672"/>
                <a:gd name="connsiteY197" fmla="*/ 441325 h 895350"/>
                <a:gd name="connsiteX198" fmla="*/ 3257751 w 4098672"/>
                <a:gd name="connsiteY198" fmla="*/ 438150 h 895350"/>
                <a:gd name="connsiteX199" fmla="*/ 3241876 w 4098672"/>
                <a:gd name="connsiteY199" fmla="*/ 425450 h 895350"/>
                <a:gd name="connsiteX200" fmla="*/ 3232351 w 4098672"/>
                <a:gd name="connsiteY200" fmla="*/ 419100 h 895350"/>
                <a:gd name="connsiteX201" fmla="*/ 3213301 w 4098672"/>
                <a:gd name="connsiteY201" fmla="*/ 412750 h 895350"/>
                <a:gd name="connsiteX202" fmla="*/ 3194251 w 4098672"/>
                <a:gd name="connsiteY202" fmla="*/ 400050 h 895350"/>
                <a:gd name="connsiteX203" fmla="*/ 3175201 w 4098672"/>
                <a:gd name="connsiteY203" fmla="*/ 387350 h 895350"/>
                <a:gd name="connsiteX204" fmla="*/ 3165676 w 4098672"/>
                <a:gd name="connsiteY204" fmla="*/ 381000 h 895350"/>
                <a:gd name="connsiteX205" fmla="*/ 3140276 w 4098672"/>
                <a:gd name="connsiteY205" fmla="*/ 358775 h 895350"/>
                <a:gd name="connsiteX206" fmla="*/ 3130751 w 4098672"/>
                <a:gd name="connsiteY206" fmla="*/ 352425 h 895350"/>
                <a:gd name="connsiteX207" fmla="*/ 3121226 w 4098672"/>
                <a:gd name="connsiteY207" fmla="*/ 349250 h 895350"/>
                <a:gd name="connsiteX208" fmla="*/ 3111701 w 4098672"/>
                <a:gd name="connsiteY208" fmla="*/ 342900 h 895350"/>
                <a:gd name="connsiteX209" fmla="*/ 3092651 w 4098672"/>
                <a:gd name="connsiteY209" fmla="*/ 336550 h 895350"/>
                <a:gd name="connsiteX210" fmla="*/ 3073601 w 4098672"/>
                <a:gd name="connsiteY210" fmla="*/ 327025 h 895350"/>
                <a:gd name="connsiteX211" fmla="*/ 3057726 w 4098672"/>
                <a:gd name="connsiteY211" fmla="*/ 314325 h 895350"/>
                <a:gd name="connsiteX212" fmla="*/ 3038676 w 4098672"/>
                <a:gd name="connsiteY212" fmla="*/ 301625 h 895350"/>
                <a:gd name="connsiteX213" fmla="*/ 3029151 w 4098672"/>
                <a:gd name="connsiteY213" fmla="*/ 295275 h 895350"/>
                <a:gd name="connsiteX214" fmla="*/ 3019626 w 4098672"/>
                <a:gd name="connsiteY214" fmla="*/ 288925 h 895350"/>
                <a:gd name="connsiteX215" fmla="*/ 3010101 w 4098672"/>
                <a:gd name="connsiteY215" fmla="*/ 282575 h 895350"/>
                <a:gd name="connsiteX216" fmla="*/ 2994226 w 4098672"/>
                <a:gd name="connsiteY216" fmla="*/ 269875 h 895350"/>
                <a:gd name="connsiteX217" fmla="*/ 2987876 w 4098672"/>
                <a:gd name="connsiteY217" fmla="*/ 260350 h 895350"/>
                <a:gd name="connsiteX218" fmla="*/ 2978351 w 4098672"/>
                <a:gd name="connsiteY218" fmla="*/ 254000 h 895350"/>
                <a:gd name="connsiteX219" fmla="*/ 2959301 w 4098672"/>
                <a:gd name="connsiteY219" fmla="*/ 238125 h 895350"/>
                <a:gd name="connsiteX220" fmla="*/ 2921201 w 4098672"/>
                <a:gd name="connsiteY220" fmla="*/ 241300 h 895350"/>
                <a:gd name="connsiteX221" fmla="*/ 2902151 w 4098672"/>
                <a:gd name="connsiteY221" fmla="*/ 247650 h 895350"/>
                <a:gd name="connsiteX222" fmla="*/ 2892626 w 4098672"/>
                <a:gd name="connsiteY222" fmla="*/ 250825 h 895350"/>
                <a:gd name="connsiteX223" fmla="*/ 2829126 w 4098672"/>
                <a:gd name="connsiteY223" fmla="*/ 247650 h 895350"/>
                <a:gd name="connsiteX224" fmla="*/ 2765626 w 4098672"/>
                <a:gd name="connsiteY224" fmla="*/ 257175 h 895350"/>
                <a:gd name="connsiteX225" fmla="*/ 2740226 w 4098672"/>
                <a:gd name="connsiteY225" fmla="*/ 263525 h 895350"/>
                <a:gd name="connsiteX226" fmla="*/ 2714826 w 4098672"/>
                <a:gd name="connsiteY226" fmla="*/ 269875 h 895350"/>
                <a:gd name="connsiteX227" fmla="*/ 2695776 w 4098672"/>
                <a:gd name="connsiteY227" fmla="*/ 282575 h 895350"/>
                <a:gd name="connsiteX228" fmla="*/ 2679901 w 4098672"/>
                <a:gd name="connsiteY228" fmla="*/ 298450 h 895350"/>
                <a:gd name="connsiteX229" fmla="*/ 2673551 w 4098672"/>
                <a:gd name="connsiteY229" fmla="*/ 307975 h 895350"/>
                <a:gd name="connsiteX230" fmla="*/ 2632276 w 4098672"/>
                <a:gd name="connsiteY230" fmla="*/ 298450 h 895350"/>
                <a:gd name="connsiteX231" fmla="*/ 2613226 w 4098672"/>
                <a:gd name="connsiteY231" fmla="*/ 285750 h 895350"/>
                <a:gd name="connsiteX232" fmla="*/ 2603701 w 4098672"/>
                <a:gd name="connsiteY232" fmla="*/ 276225 h 895350"/>
                <a:gd name="connsiteX233" fmla="*/ 2584651 w 4098672"/>
                <a:gd name="connsiteY233" fmla="*/ 263525 h 895350"/>
                <a:gd name="connsiteX234" fmla="*/ 2575126 w 4098672"/>
                <a:gd name="connsiteY234" fmla="*/ 257175 h 895350"/>
                <a:gd name="connsiteX235" fmla="*/ 2565601 w 4098672"/>
                <a:gd name="connsiteY235" fmla="*/ 247650 h 895350"/>
                <a:gd name="connsiteX236" fmla="*/ 2537026 w 4098672"/>
                <a:gd name="connsiteY236" fmla="*/ 231775 h 895350"/>
                <a:gd name="connsiteX237" fmla="*/ 2527501 w 4098672"/>
                <a:gd name="connsiteY237" fmla="*/ 225425 h 895350"/>
                <a:gd name="connsiteX238" fmla="*/ 2508451 w 4098672"/>
                <a:gd name="connsiteY238" fmla="*/ 219075 h 895350"/>
                <a:gd name="connsiteX239" fmla="*/ 2489401 w 4098672"/>
                <a:gd name="connsiteY239" fmla="*/ 209550 h 895350"/>
                <a:gd name="connsiteX240" fmla="*/ 2467176 w 4098672"/>
                <a:gd name="connsiteY240" fmla="*/ 193675 h 895350"/>
                <a:gd name="connsiteX241" fmla="*/ 2448126 w 4098672"/>
                <a:gd name="connsiteY241" fmla="*/ 180975 h 895350"/>
                <a:gd name="connsiteX242" fmla="*/ 2438601 w 4098672"/>
                <a:gd name="connsiteY242" fmla="*/ 174625 h 895350"/>
                <a:gd name="connsiteX243" fmla="*/ 2429076 w 4098672"/>
                <a:gd name="connsiteY243" fmla="*/ 171450 h 895350"/>
                <a:gd name="connsiteX244" fmla="*/ 2419551 w 4098672"/>
                <a:gd name="connsiteY244" fmla="*/ 165100 h 895350"/>
                <a:gd name="connsiteX245" fmla="*/ 2410026 w 4098672"/>
                <a:gd name="connsiteY245" fmla="*/ 161925 h 895350"/>
                <a:gd name="connsiteX246" fmla="*/ 2375101 w 4098672"/>
                <a:gd name="connsiteY246" fmla="*/ 152400 h 895350"/>
                <a:gd name="connsiteX247" fmla="*/ 2311601 w 4098672"/>
                <a:gd name="connsiteY247" fmla="*/ 155575 h 895350"/>
                <a:gd name="connsiteX248" fmla="*/ 2260801 w 4098672"/>
                <a:gd name="connsiteY248" fmla="*/ 158750 h 895350"/>
                <a:gd name="connsiteX249" fmla="*/ 2149676 w 4098672"/>
                <a:gd name="connsiteY249" fmla="*/ 161925 h 895350"/>
                <a:gd name="connsiteX250" fmla="*/ 2086176 w 4098672"/>
                <a:gd name="connsiteY250" fmla="*/ 168275 h 895350"/>
                <a:gd name="connsiteX251" fmla="*/ 2044901 w 4098672"/>
                <a:gd name="connsiteY251" fmla="*/ 171450 h 895350"/>
                <a:gd name="connsiteX252" fmla="*/ 1975051 w 4098672"/>
                <a:gd name="connsiteY252" fmla="*/ 161925 h 895350"/>
                <a:gd name="connsiteX253" fmla="*/ 1965526 w 4098672"/>
                <a:gd name="connsiteY253" fmla="*/ 155575 h 895350"/>
                <a:gd name="connsiteX254" fmla="*/ 1946476 w 4098672"/>
                <a:gd name="connsiteY254" fmla="*/ 149225 h 895350"/>
                <a:gd name="connsiteX255" fmla="*/ 1813126 w 4098672"/>
                <a:gd name="connsiteY255" fmla="*/ 152400 h 895350"/>
                <a:gd name="connsiteX256" fmla="*/ 1775026 w 4098672"/>
                <a:gd name="connsiteY256" fmla="*/ 149225 h 895350"/>
                <a:gd name="connsiteX257" fmla="*/ 1730576 w 4098672"/>
                <a:gd name="connsiteY257" fmla="*/ 146050 h 895350"/>
                <a:gd name="connsiteX258" fmla="*/ 1508326 w 4098672"/>
                <a:gd name="connsiteY258" fmla="*/ 152400 h 895350"/>
                <a:gd name="connsiteX259" fmla="*/ 1495626 w 4098672"/>
                <a:gd name="connsiteY259" fmla="*/ 155575 h 895350"/>
                <a:gd name="connsiteX260" fmla="*/ 1467051 w 4098672"/>
                <a:gd name="connsiteY260" fmla="*/ 161925 h 895350"/>
                <a:gd name="connsiteX261" fmla="*/ 1448001 w 4098672"/>
                <a:gd name="connsiteY261" fmla="*/ 168275 h 895350"/>
                <a:gd name="connsiteX262" fmla="*/ 1438476 w 4098672"/>
                <a:gd name="connsiteY262" fmla="*/ 171450 h 895350"/>
                <a:gd name="connsiteX263" fmla="*/ 1428951 w 4098672"/>
                <a:gd name="connsiteY263" fmla="*/ 174625 h 895350"/>
                <a:gd name="connsiteX264" fmla="*/ 1387676 w 4098672"/>
                <a:gd name="connsiteY264" fmla="*/ 180975 h 895350"/>
                <a:gd name="connsiteX265" fmla="*/ 1368626 w 4098672"/>
                <a:gd name="connsiteY265" fmla="*/ 187325 h 895350"/>
                <a:gd name="connsiteX266" fmla="*/ 1343226 w 4098672"/>
                <a:gd name="connsiteY266" fmla="*/ 193675 h 895350"/>
                <a:gd name="connsiteX267" fmla="*/ 1324176 w 4098672"/>
                <a:gd name="connsiteY267" fmla="*/ 200025 h 895350"/>
                <a:gd name="connsiteX268" fmla="*/ 1295601 w 4098672"/>
                <a:gd name="connsiteY268" fmla="*/ 203200 h 895350"/>
                <a:gd name="connsiteX269" fmla="*/ 1267026 w 4098672"/>
                <a:gd name="connsiteY269" fmla="*/ 209550 h 895350"/>
                <a:gd name="connsiteX270" fmla="*/ 1257501 w 4098672"/>
                <a:gd name="connsiteY270" fmla="*/ 212725 h 895350"/>
                <a:gd name="connsiteX271" fmla="*/ 1238451 w 4098672"/>
                <a:gd name="connsiteY271" fmla="*/ 228600 h 895350"/>
                <a:gd name="connsiteX272" fmla="*/ 1216226 w 4098672"/>
                <a:gd name="connsiteY272" fmla="*/ 234950 h 895350"/>
                <a:gd name="connsiteX273" fmla="*/ 1178126 w 4098672"/>
                <a:gd name="connsiteY273" fmla="*/ 241300 h 895350"/>
                <a:gd name="connsiteX274" fmla="*/ 1152726 w 4098672"/>
                <a:gd name="connsiteY274" fmla="*/ 247650 h 895350"/>
                <a:gd name="connsiteX275" fmla="*/ 1140026 w 4098672"/>
                <a:gd name="connsiteY275" fmla="*/ 250825 h 895350"/>
                <a:gd name="connsiteX276" fmla="*/ 1120976 w 4098672"/>
                <a:gd name="connsiteY276" fmla="*/ 257175 h 895350"/>
                <a:gd name="connsiteX277" fmla="*/ 1067001 w 4098672"/>
                <a:gd name="connsiteY277" fmla="*/ 263525 h 895350"/>
                <a:gd name="connsiteX278" fmla="*/ 1057476 w 4098672"/>
                <a:gd name="connsiteY278" fmla="*/ 266700 h 895350"/>
                <a:gd name="connsiteX279" fmla="*/ 1038426 w 4098672"/>
                <a:gd name="connsiteY279" fmla="*/ 269875 h 895350"/>
                <a:gd name="connsiteX280" fmla="*/ 1019376 w 4098672"/>
                <a:gd name="connsiteY280" fmla="*/ 282575 h 895350"/>
                <a:gd name="connsiteX281" fmla="*/ 1003501 w 4098672"/>
                <a:gd name="connsiteY281" fmla="*/ 298450 h 895350"/>
                <a:gd name="connsiteX282" fmla="*/ 997151 w 4098672"/>
                <a:gd name="connsiteY282" fmla="*/ 307975 h 895350"/>
                <a:gd name="connsiteX283" fmla="*/ 978101 w 4098672"/>
                <a:gd name="connsiteY283" fmla="*/ 320675 h 895350"/>
                <a:gd name="connsiteX284" fmla="*/ 959051 w 4098672"/>
                <a:gd name="connsiteY284" fmla="*/ 311150 h 895350"/>
                <a:gd name="connsiteX285" fmla="*/ 952701 w 4098672"/>
                <a:gd name="connsiteY285" fmla="*/ 301625 h 895350"/>
                <a:gd name="connsiteX286" fmla="*/ 936826 w 4098672"/>
                <a:gd name="connsiteY286" fmla="*/ 282575 h 895350"/>
                <a:gd name="connsiteX287" fmla="*/ 933651 w 4098672"/>
                <a:gd name="connsiteY287" fmla="*/ 273050 h 895350"/>
                <a:gd name="connsiteX288" fmla="*/ 924126 w 4098672"/>
                <a:gd name="connsiteY288" fmla="*/ 263525 h 895350"/>
                <a:gd name="connsiteX289" fmla="*/ 917776 w 4098672"/>
                <a:gd name="connsiteY289" fmla="*/ 254000 h 895350"/>
                <a:gd name="connsiteX290" fmla="*/ 898726 w 4098672"/>
                <a:gd name="connsiteY290" fmla="*/ 241300 h 895350"/>
                <a:gd name="connsiteX291" fmla="*/ 889201 w 4098672"/>
                <a:gd name="connsiteY291" fmla="*/ 231775 h 895350"/>
                <a:gd name="connsiteX292" fmla="*/ 863801 w 4098672"/>
                <a:gd name="connsiteY292" fmla="*/ 234950 h 895350"/>
                <a:gd name="connsiteX293" fmla="*/ 844751 w 4098672"/>
                <a:gd name="connsiteY293" fmla="*/ 241300 h 895350"/>
                <a:gd name="connsiteX294" fmla="*/ 835226 w 4098672"/>
                <a:gd name="connsiteY294" fmla="*/ 244475 h 895350"/>
                <a:gd name="connsiteX295" fmla="*/ 825701 w 4098672"/>
                <a:gd name="connsiteY295" fmla="*/ 250825 h 895350"/>
                <a:gd name="connsiteX296" fmla="*/ 778076 w 4098672"/>
                <a:gd name="connsiteY296" fmla="*/ 247650 h 895350"/>
                <a:gd name="connsiteX297" fmla="*/ 727276 w 4098672"/>
                <a:gd name="connsiteY297" fmla="*/ 241300 h 895350"/>
                <a:gd name="connsiteX298" fmla="*/ 705051 w 4098672"/>
                <a:gd name="connsiteY298" fmla="*/ 234950 h 895350"/>
                <a:gd name="connsiteX299" fmla="*/ 689176 w 4098672"/>
                <a:gd name="connsiteY299" fmla="*/ 231775 h 895350"/>
                <a:gd name="connsiteX300" fmla="*/ 679651 w 4098672"/>
                <a:gd name="connsiteY300" fmla="*/ 228600 h 895350"/>
                <a:gd name="connsiteX301" fmla="*/ 663776 w 4098672"/>
                <a:gd name="connsiteY301" fmla="*/ 225425 h 895350"/>
                <a:gd name="connsiteX302" fmla="*/ 559001 w 4098672"/>
                <a:gd name="connsiteY302" fmla="*/ 228600 h 895350"/>
                <a:gd name="connsiteX303" fmla="*/ 543126 w 4098672"/>
                <a:gd name="connsiteY303" fmla="*/ 231775 h 895350"/>
                <a:gd name="connsiteX304" fmla="*/ 454226 w 4098672"/>
                <a:gd name="connsiteY304" fmla="*/ 234950 h 895350"/>
                <a:gd name="connsiteX305" fmla="*/ 435176 w 4098672"/>
                <a:gd name="connsiteY305" fmla="*/ 238125 h 895350"/>
                <a:gd name="connsiteX306" fmla="*/ 397076 w 4098672"/>
                <a:gd name="connsiteY306" fmla="*/ 241300 h 895350"/>
                <a:gd name="connsiteX307" fmla="*/ 365326 w 4098672"/>
                <a:gd name="connsiteY307" fmla="*/ 244475 h 895350"/>
                <a:gd name="connsiteX308" fmla="*/ 346276 w 4098672"/>
                <a:gd name="connsiteY308" fmla="*/ 254000 h 895350"/>
                <a:gd name="connsiteX309" fmla="*/ 339926 w 4098672"/>
                <a:gd name="connsiteY309" fmla="*/ 263525 h 895350"/>
                <a:gd name="connsiteX310" fmla="*/ 330401 w 4098672"/>
                <a:gd name="connsiteY310" fmla="*/ 266700 h 895350"/>
                <a:gd name="connsiteX311" fmla="*/ 320876 w 4098672"/>
                <a:gd name="connsiteY311" fmla="*/ 273050 h 895350"/>
                <a:gd name="connsiteX312" fmla="*/ 308176 w 4098672"/>
                <a:gd name="connsiteY312" fmla="*/ 288925 h 895350"/>
                <a:gd name="connsiteX313" fmla="*/ 298651 w 4098672"/>
                <a:gd name="connsiteY313" fmla="*/ 317500 h 895350"/>
                <a:gd name="connsiteX314" fmla="*/ 289126 w 4098672"/>
                <a:gd name="connsiteY314" fmla="*/ 346075 h 895350"/>
                <a:gd name="connsiteX315" fmla="*/ 285951 w 4098672"/>
                <a:gd name="connsiteY315" fmla="*/ 355600 h 895350"/>
                <a:gd name="connsiteX316" fmla="*/ 282776 w 4098672"/>
                <a:gd name="connsiteY316" fmla="*/ 365125 h 895350"/>
                <a:gd name="connsiteX317" fmla="*/ 279601 w 4098672"/>
                <a:gd name="connsiteY317" fmla="*/ 377825 h 895350"/>
                <a:gd name="connsiteX318" fmla="*/ 276426 w 4098672"/>
                <a:gd name="connsiteY318" fmla="*/ 387350 h 895350"/>
                <a:gd name="connsiteX319" fmla="*/ 270076 w 4098672"/>
                <a:gd name="connsiteY319" fmla="*/ 419100 h 895350"/>
                <a:gd name="connsiteX320" fmla="*/ 266901 w 4098672"/>
                <a:gd name="connsiteY320" fmla="*/ 428625 h 895350"/>
                <a:gd name="connsiteX321" fmla="*/ 254201 w 4098672"/>
                <a:gd name="connsiteY321" fmla="*/ 447675 h 895350"/>
                <a:gd name="connsiteX322" fmla="*/ 251026 w 4098672"/>
                <a:gd name="connsiteY322" fmla="*/ 457200 h 895350"/>
                <a:gd name="connsiteX323" fmla="*/ 244676 w 4098672"/>
                <a:gd name="connsiteY323" fmla="*/ 466725 h 895350"/>
                <a:gd name="connsiteX324" fmla="*/ 235151 w 4098672"/>
                <a:gd name="connsiteY324" fmla="*/ 504825 h 895350"/>
                <a:gd name="connsiteX325" fmla="*/ 222451 w 4098672"/>
                <a:gd name="connsiteY325" fmla="*/ 533400 h 895350"/>
                <a:gd name="connsiteX326" fmla="*/ 216101 w 4098672"/>
                <a:gd name="connsiteY326" fmla="*/ 552450 h 895350"/>
                <a:gd name="connsiteX327" fmla="*/ 209751 w 4098672"/>
                <a:gd name="connsiteY327" fmla="*/ 571500 h 895350"/>
                <a:gd name="connsiteX328" fmla="*/ 206576 w 4098672"/>
                <a:gd name="connsiteY328" fmla="*/ 581025 h 895350"/>
                <a:gd name="connsiteX329" fmla="*/ 203401 w 4098672"/>
                <a:gd name="connsiteY329" fmla="*/ 590550 h 895350"/>
                <a:gd name="connsiteX330" fmla="*/ 190701 w 4098672"/>
                <a:gd name="connsiteY330" fmla="*/ 609600 h 895350"/>
                <a:gd name="connsiteX331" fmla="*/ 184351 w 4098672"/>
                <a:gd name="connsiteY331" fmla="*/ 619125 h 895350"/>
                <a:gd name="connsiteX332" fmla="*/ 181176 w 4098672"/>
                <a:gd name="connsiteY332" fmla="*/ 628650 h 895350"/>
                <a:gd name="connsiteX333" fmla="*/ 174826 w 4098672"/>
                <a:gd name="connsiteY333" fmla="*/ 638175 h 895350"/>
                <a:gd name="connsiteX334" fmla="*/ 168476 w 4098672"/>
                <a:gd name="connsiteY334" fmla="*/ 657225 h 895350"/>
                <a:gd name="connsiteX335" fmla="*/ 165301 w 4098672"/>
                <a:gd name="connsiteY335" fmla="*/ 666750 h 895350"/>
                <a:gd name="connsiteX336" fmla="*/ 162126 w 4098672"/>
                <a:gd name="connsiteY336" fmla="*/ 676275 h 895350"/>
                <a:gd name="connsiteX337" fmla="*/ 155776 w 4098672"/>
                <a:gd name="connsiteY337" fmla="*/ 698500 h 895350"/>
                <a:gd name="connsiteX338" fmla="*/ 136726 w 4098672"/>
                <a:gd name="connsiteY338" fmla="*/ 727075 h 895350"/>
                <a:gd name="connsiteX339" fmla="*/ 130376 w 4098672"/>
                <a:gd name="connsiteY339" fmla="*/ 736600 h 895350"/>
                <a:gd name="connsiteX340" fmla="*/ 117676 w 4098672"/>
                <a:gd name="connsiteY340" fmla="*/ 765175 h 895350"/>
                <a:gd name="connsiteX341" fmla="*/ 114501 w 4098672"/>
                <a:gd name="connsiteY341" fmla="*/ 774700 h 895350"/>
                <a:gd name="connsiteX342" fmla="*/ 108151 w 4098672"/>
                <a:gd name="connsiteY342" fmla="*/ 784225 h 895350"/>
                <a:gd name="connsiteX343" fmla="*/ 104976 w 4098672"/>
                <a:gd name="connsiteY343" fmla="*/ 793750 h 895350"/>
                <a:gd name="connsiteX344" fmla="*/ 95451 w 4098672"/>
                <a:gd name="connsiteY344" fmla="*/ 800100 h 895350"/>
                <a:gd name="connsiteX345" fmla="*/ 82751 w 4098672"/>
                <a:gd name="connsiteY345" fmla="*/ 812800 h 895350"/>
                <a:gd name="connsiteX346" fmla="*/ 70051 w 4098672"/>
                <a:gd name="connsiteY346" fmla="*/ 831850 h 895350"/>
                <a:gd name="connsiteX347" fmla="*/ 57351 w 4098672"/>
                <a:gd name="connsiteY347" fmla="*/ 850900 h 895350"/>
                <a:gd name="connsiteX348" fmla="*/ 51001 w 4098672"/>
                <a:gd name="connsiteY348" fmla="*/ 860425 h 895350"/>
                <a:gd name="connsiteX349" fmla="*/ 41476 w 4098672"/>
                <a:gd name="connsiteY349" fmla="*/ 866775 h 895350"/>
                <a:gd name="connsiteX350" fmla="*/ 35126 w 4098672"/>
                <a:gd name="connsiteY350" fmla="*/ 876300 h 895350"/>
                <a:gd name="connsiteX351" fmla="*/ 25601 w 4098672"/>
                <a:gd name="connsiteY351" fmla="*/ 879475 h 895350"/>
                <a:gd name="connsiteX352" fmla="*/ 16076 w 4098672"/>
                <a:gd name="connsiteY352" fmla="*/ 885825 h 895350"/>
                <a:gd name="connsiteX353" fmla="*/ 12901 w 4098672"/>
                <a:gd name="connsiteY353" fmla="*/ 895350 h 895350"/>
                <a:gd name="connsiteX354" fmla="*/ 9726 w 4098672"/>
                <a:gd name="connsiteY354" fmla="*/ 885825 h 895350"/>
                <a:gd name="connsiteX355" fmla="*/ 12901 w 4098672"/>
                <a:gd name="connsiteY355" fmla="*/ 828675 h 895350"/>
                <a:gd name="connsiteX356" fmla="*/ 201 w 4098672"/>
                <a:gd name="connsiteY356" fmla="*/ 765175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Lst>
              <a:rect l="l" t="t" r="r" b="b"/>
              <a:pathLst>
                <a:path w="4098672" h="895350">
                  <a:moveTo>
                    <a:pt x="201" y="765175"/>
                  </a:moveTo>
                  <a:cubicBezTo>
                    <a:pt x="2318" y="753004"/>
                    <a:pt x="17426" y="763825"/>
                    <a:pt x="25601" y="755650"/>
                  </a:cubicBezTo>
                  <a:cubicBezTo>
                    <a:pt x="28299" y="752952"/>
                    <a:pt x="29079" y="748638"/>
                    <a:pt x="31951" y="746125"/>
                  </a:cubicBezTo>
                  <a:cubicBezTo>
                    <a:pt x="37694" y="741099"/>
                    <a:pt x="51001" y="733425"/>
                    <a:pt x="51001" y="733425"/>
                  </a:cubicBezTo>
                  <a:cubicBezTo>
                    <a:pt x="62580" y="698687"/>
                    <a:pt x="44113" y="751304"/>
                    <a:pt x="60526" y="714375"/>
                  </a:cubicBezTo>
                  <a:cubicBezTo>
                    <a:pt x="63244" y="708258"/>
                    <a:pt x="63163" y="700894"/>
                    <a:pt x="66876" y="695325"/>
                  </a:cubicBezTo>
                  <a:cubicBezTo>
                    <a:pt x="68993" y="692150"/>
                    <a:pt x="71519" y="689213"/>
                    <a:pt x="73226" y="685800"/>
                  </a:cubicBezTo>
                  <a:cubicBezTo>
                    <a:pt x="74723" y="682807"/>
                    <a:pt x="74545" y="679060"/>
                    <a:pt x="76401" y="676275"/>
                  </a:cubicBezTo>
                  <a:cubicBezTo>
                    <a:pt x="81290" y="668941"/>
                    <a:pt x="88423" y="665086"/>
                    <a:pt x="95451" y="660400"/>
                  </a:cubicBezTo>
                  <a:cubicBezTo>
                    <a:pt x="107030" y="625662"/>
                    <a:pt x="87635" y="677351"/>
                    <a:pt x="108151" y="644525"/>
                  </a:cubicBezTo>
                  <a:cubicBezTo>
                    <a:pt x="111699" y="638849"/>
                    <a:pt x="110788" y="631044"/>
                    <a:pt x="114501" y="625475"/>
                  </a:cubicBezTo>
                  <a:cubicBezTo>
                    <a:pt x="116618" y="622300"/>
                    <a:pt x="119301" y="619437"/>
                    <a:pt x="120851" y="615950"/>
                  </a:cubicBezTo>
                  <a:cubicBezTo>
                    <a:pt x="123569" y="609833"/>
                    <a:pt x="125084" y="603250"/>
                    <a:pt x="127201" y="596900"/>
                  </a:cubicBezTo>
                  <a:cubicBezTo>
                    <a:pt x="128259" y="593725"/>
                    <a:pt x="128520" y="590160"/>
                    <a:pt x="130376" y="587375"/>
                  </a:cubicBezTo>
                  <a:cubicBezTo>
                    <a:pt x="132493" y="584200"/>
                    <a:pt x="135176" y="581337"/>
                    <a:pt x="136726" y="577850"/>
                  </a:cubicBezTo>
                  <a:cubicBezTo>
                    <a:pt x="139444" y="571733"/>
                    <a:pt x="139363" y="564369"/>
                    <a:pt x="143076" y="558800"/>
                  </a:cubicBezTo>
                  <a:cubicBezTo>
                    <a:pt x="161274" y="531503"/>
                    <a:pt x="139456" y="566040"/>
                    <a:pt x="152601" y="539750"/>
                  </a:cubicBezTo>
                  <a:cubicBezTo>
                    <a:pt x="154308" y="536337"/>
                    <a:pt x="157244" y="533638"/>
                    <a:pt x="158951" y="530225"/>
                  </a:cubicBezTo>
                  <a:cubicBezTo>
                    <a:pt x="160448" y="527232"/>
                    <a:pt x="161400" y="523967"/>
                    <a:pt x="162126" y="520700"/>
                  </a:cubicBezTo>
                  <a:cubicBezTo>
                    <a:pt x="165030" y="507631"/>
                    <a:pt x="165009" y="498487"/>
                    <a:pt x="168476" y="485775"/>
                  </a:cubicBezTo>
                  <a:lnTo>
                    <a:pt x="178001" y="457200"/>
                  </a:lnTo>
                  <a:lnTo>
                    <a:pt x="197051" y="400050"/>
                  </a:lnTo>
                  <a:lnTo>
                    <a:pt x="203401" y="381000"/>
                  </a:lnTo>
                  <a:cubicBezTo>
                    <a:pt x="204459" y="377825"/>
                    <a:pt x="204720" y="374260"/>
                    <a:pt x="206576" y="371475"/>
                  </a:cubicBezTo>
                  <a:cubicBezTo>
                    <a:pt x="208693" y="368300"/>
                    <a:pt x="211376" y="365437"/>
                    <a:pt x="212926" y="361950"/>
                  </a:cubicBezTo>
                  <a:cubicBezTo>
                    <a:pt x="215644" y="355833"/>
                    <a:pt x="217159" y="349250"/>
                    <a:pt x="219276" y="342900"/>
                  </a:cubicBezTo>
                  <a:lnTo>
                    <a:pt x="228801" y="314325"/>
                  </a:lnTo>
                  <a:lnTo>
                    <a:pt x="238326" y="285750"/>
                  </a:lnTo>
                  <a:lnTo>
                    <a:pt x="241501" y="276225"/>
                  </a:lnTo>
                  <a:cubicBezTo>
                    <a:pt x="242559" y="273050"/>
                    <a:pt x="242820" y="269485"/>
                    <a:pt x="244676" y="266700"/>
                  </a:cubicBezTo>
                  <a:cubicBezTo>
                    <a:pt x="254739" y="251606"/>
                    <a:pt x="249819" y="260795"/>
                    <a:pt x="257376" y="238125"/>
                  </a:cubicBezTo>
                  <a:lnTo>
                    <a:pt x="260551" y="228600"/>
                  </a:lnTo>
                  <a:cubicBezTo>
                    <a:pt x="261609" y="225425"/>
                    <a:pt x="262914" y="222322"/>
                    <a:pt x="263726" y="219075"/>
                  </a:cubicBezTo>
                  <a:cubicBezTo>
                    <a:pt x="265843" y="210608"/>
                    <a:pt x="267316" y="201954"/>
                    <a:pt x="270076" y="193675"/>
                  </a:cubicBezTo>
                  <a:cubicBezTo>
                    <a:pt x="271134" y="190500"/>
                    <a:pt x="272370" y="187379"/>
                    <a:pt x="273251" y="184150"/>
                  </a:cubicBezTo>
                  <a:cubicBezTo>
                    <a:pt x="275547" y="175730"/>
                    <a:pt x="276841" y="167029"/>
                    <a:pt x="279601" y="158750"/>
                  </a:cubicBezTo>
                  <a:lnTo>
                    <a:pt x="298651" y="101600"/>
                  </a:lnTo>
                  <a:lnTo>
                    <a:pt x="305001" y="82550"/>
                  </a:lnTo>
                  <a:cubicBezTo>
                    <a:pt x="306059" y="79375"/>
                    <a:pt x="307364" y="76272"/>
                    <a:pt x="308176" y="73025"/>
                  </a:cubicBezTo>
                  <a:cubicBezTo>
                    <a:pt x="309234" y="68792"/>
                    <a:pt x="310097" y="64505"/>
                    <a:pt x="311351" y="60325"/>
                  </a:cubicBezTo>
                  <a:cubicBezTo>
                    <a:pt x="313274" y="53914"/>
                    <a:pt x="315584" y="47625"/>
                    <a:pt x="317701" y="41275"/>
                  </a:cubicBezTo>
                  <a:lnTo>
                    <a:pt x="320876" y="31750"/>
                  </a:lnTo>
                  <a:cubicBezTo>
                    <a:pt x="323141" y="24956"/>
                    <a:pt x="324608" y="17769"/>
                    <a:pt x="330401" y="12700"/>
                  </a:cubicBezTo>
                  <a:cubicBezTo>
                    <a:pt x="336144" y="7674"/>
                    <a:pt x="349451" y="0"/>
                    <a:pt x="349451" y="0"/>
                  </a:cubicBezTo>
                  <a:cubicBezTo>
                    <a:pt x="369559" y="1058"/>
                    <a:pt x="389709" y="1503"/>
                    <a:pt x="409776" y="3175"/>
                  </a:cubicBezTo>
                  <a:cubicBezTo>
                    <a:pt x="415154" y="3623"/>
                    <a:pt x="420342" y="5385"/>
                    <a:pt x="425651" y="6350"/>
                  </a:cubicBezTo>
                  <a:cubicBezTo>
                    <a:pt x="431985" y="7502"/>
                    <a:pt x="438328" y="8615"/>
                    <a:pt x="444701" y="9525"/>
                  </a:cubicBezTo>
                  <a:cubicBezTo>
                    <a:pt x="485067" y="15292"/>
                    <a:pt x="455656" y="9811"/>
                    <a:pt x="485976" y="15875"/>
                  </a:cubicBezTo>
                  <a:cubicBezTo>
                    <a:pt x="518349" y="14526"/>
                    <a:pt x="580635" y="12366"/>
                    <a:pt x="616151" y="9525"/>
                  </a:cubicBezTo>
                  <a:cubicBezTo>
                    <a:pt x="624656" y="8845"/>
                    <a:pt x="633048" y="7059"/>
                    <a:pt x="641551" y="6350"/>
                  </a:cubicBezTo>
                  <a:cubicBezTo>
                    <a:pt x="658459" y="4941"/>
                    <a:pt x="675418" y="4233"/>
                    <a:pt x="692351" y="3175"/>
                  </a:cubicBezTo>
                  <a:lnTo>
                    <a:pt x="1060651" y="6350"/>
                  </a:lnTo>
                  <a:cubicBezTo>
                    <a:pt x="1063997" y="6406"/>
                    <a:pt x="1066883" y="8926"/>
                    <a:pt x="1070176" y="9525"/>
                  </a:cubicBezTo>
                  <a:cubicBezTo>
                    <a:pt x="1078571" y="11051"/>
                    <a:pt x="1087143" y="11403"/>
                    <a:pt x="1095576" y="12700"/>
                  </a:cubicBezTo>
                  <a:cubicBezTo>
                    <a:pt x="1100910" y="13521"/>
                    <a:pt x="1106073" y="15427"/>
                    <a:pt x="1111451" y="15875"/>
                  </a:cubicBezTo>
                  <a:cubicBezTo>
                    <a:pt x="1131518" y="17547"/>
                    <a:pt x="1151668" y="17992"/>
                    <a:pt x="1171776" y="19050"/>
                  </a:cubicBezTo>
                  <a:cubicBezTo>
                    <a:pt x="1203526" y="17992"/>
                    <a:pt x="1235313" y="17740"/>
                    <a:pt x="1267026" y="15875"/>
                  </a:cubicBezTo>
                  <a:cubicBezTo>
                    <a:pt x="1271382" y="15619"/>
                    <a:pt x="1275413" y="13364"/>
                    <a:pt x="1279726" y="12700"/>
                  </a:cubicBezTo>
                  <a:cubicBezTo>
                    <a:pt x="1289198" y="11243"/>
                    <a:pt x="1298801" y="10792"/>
                    <a:pt x="1308301" y="9525"/>
                  </a:cubicBezTo>
                  <a:cubicBezTo>
                    <a:pt x="1314682" y="8674"/>
                    <a:pt x="1321067" y="7747"/>
                    <a:pt x="1327351" y="6350"/>
                  </a:cubicBezTo>
                  <a:cubicBezTo>
                    <a:pt x="1330618" y="5624"/>
                    <a:pt x="1333563" y="3648"/>
                    <a:pt x="1336876" y="3175"/>
                  </a:cubicBezTo>
                  <a:cubicBezTo>
                    <a:pt x="1348448" y="1522"/>
                    <a:pt x="1360159" y="1058"/>
                    <a:pt x="1371801" y="0"/>
                  </a:cubicBezTo>
                  <a:lnTo>
                    <a:pt x="1533726" y="3175"/>
                  </a:lnTo>
                  <a:cubicBezTo>
                    <a:pt x="1540160" y="3401"/>
                    <a:pt x="1546531" y="4789"/>
                    <a:pt x="1552776" y="6350"/>
                  </a:cubicBezTo>
                  <a:cubicBezTo>
                    <a:pt x="1559270" y="7973"/>
                    <a:pt x="1571826" y="12700"/>
                    <a:pt x="1571826" y="12700"/>
                  </a:cubicBezTo>
                  <a:cubicBezTo>
                    <a:pt x="1598284" y="11642"/>
                    <a:pt x="1624770" y="11127"/>
                    <a:pt x="1651201" y="9525"/>
                  </a:cubicBezTo>
                  <a:cubicBezTo>
                    <a:pt x="1659718" y="9009"/>
                    <a:pt x="1668068" y="6350"/>
                    <a:pt x="1676601" y="6350"/>
                  </a:cubicBezTo>
                  <a:cubicBezTo>
                    <a:pt x="1715774" y="6350"/>
                    <a:pt x="1754918" y="8467"/>
                    <a:pt x="1794076" y="9525"/>
                  </a:cubicBezTo>
                  <a:cubicBezTo>
                    <a:pt x="1797251" y="10583"/>
                    <a:pt x="1800334" y="11974"/>
                    <a:pt x="1803601" y="12700"/>
                  </a:cubicBezTo>
                  <a:cubicBezTo>
                    <a:pt x="1811531" y="14462"/>
                    <a:pt x="1837786" y="18037"/>
                    <a:pt x="1844876" y="19050"/>
                  </a:cubicBezTo>
                  <a:cubicBezTo>
                    <a:pt x="1848051" y="20108"/>
                    <a:pt x="1851154" y="21413"/>
                    <a:pt x="1854401" y="22225"/>
                  </a:cubicBezTo>
                  <a:cubicBezTo>
                    <a:pt x="1871951" y="26612"/>
                    <a:pt x="1872788" y="24991"/>
                    <a:pt x="1892501" y="28575"/>
                  </a:cubicBezTo>
                  <a:cubicBezTo>
                    <a:pt x="1896794" y="29356"/>
                    <a:pt x="1900968" y="30692"/>
                    <a:pt x="1905201" y="31750"/>
                  </a:cubicBezTo>
                  <a:cubicBezTo>
                    <a:pt x="1920018" y="30692"/>
                    <a:pt x="1934898" y="30311"/>
                    <a:pt x="1949651" y="28575"/>
                  </a:cubicBezTo>
                  <a:cubicBezTo>
                    <a:pt x="1952975" y="28184"/>
                    <a:pt x="1955929" y="26212"/>
                    <a:pt x="1959176" y="25400"/>
                  </a:cubicBezTo>
                  <a:cubicBezTo>
                    <a:pt x="1964411" y="24091"/>
                    <a:pt x="1969717" y="23046"/>
                    <a:pt x="1975051" y="22225"/>
                  </a:cubicBezTo>
                  <a:cubicBezTo>
                    <a:pt x="1983484" y="20928"/>
                    <a:pt x="1992035" y="20453"/>
                    <a:pt x="2000451" y="19050"/>
                  </a:cubicBezTo>
                  <a:cubicBezTo>
                    <a:pt x="2004755" y="18333"/>
                    <a:pt x="2008872" y="16731"/>
                    <a:pt x="2013151" y="15875"/>
                  </a:cubicBezTo>
                  <a:cubicBezTo>
                    <a:pt x="2024164" y="13672"/>
                    <a:pt x="2043752" y="11050"/>
                    <a:pt x="2054426" y="9525"/>
                  </a:cubicBezTo>
                  <a:lnTo>
                    <a:pt x="2165551" y="12700"/>
                  </a:lnTo>
                  <a:cubicBezTo>
                    <a:pt x="2306022" y="16349"/>
                    <a:pt x="2255092" y="7113"/>
                    <a:pt x="2314776" y="19050"/>
                  </a:cubicBezTo>
                  <a:lnTo>
                    <a:pt x="2441776" y="15875"/>
                  </a:lnTo>
                  <a:cubicBezTo>
                    <a:pt x="2457676" y="15297"/>
                    <a:pt x="2473546" y="14021"/>
                    <a:pt x="2489401" y="12700"/>
                  </a:cubicBezTo>
                  <a:cubicBezTo>
                    <a:pt x="2498952" y="11904"/>
                    <a:pt x="2508396" y="9784"/>
                    <a:pt x="2517976" y="9525"/>
                  </a:cubicBezTo>
                  <a:cubicBezTo>
                    <a:pt x="2586751" y="7666"/>
                    <a:pt x="2655559" y="7408"/>
                    <a:pt x="2724351" y="6350"/>
                  </a:cubicBezTo>
                  <a:cubicBezTo>
                    <a:pt x="2765396" y="2619"/>
                    <a:pt x="2758638" y="1340"/>
                    <a:pt x="2803726" y="6350"/>
                  </a:cubicBezTo>
                  <a:cubicBezTo>
                    <a:pt x="2816897" y="7813"/>
                    <a:pt x="2816993" y="10675"/>
                    <a:pt x="2829126" y="15875"/>
                  </a:cubicBezTo>
                  <a:cubicBezTo>
                    <a:pt x="2832202" y="17193"/>
                    <a:pt x="2835476" y="17992"/>
                    <a:pt x="2838651" y="19050"/>
                  </a:cubicBezTo>
                  <a:cubicBezTo>
                    <a:pt x="2914576" y="14584"/>
                    <a:pt x="2869994" y="19701"/>
                    <a:pt x="2908501" y="12700"/>
                  </a:cubicBezTo>
                  <a:cubicBezTo>
                    <a:pt x="2933087" y="8230"/>
                    <a:pt x="2920282" y="11948"/>
                    <a:pt x="2937076" y="6350"/>
                  </a:cubicBezTo>
                  <a:cubicBezTo>
                    <a:pt x="2942226" y="7086"/>
                    <a:pt x="2964516" y="9492"/>
                    <a:pt x="2972001" y="12700"/>
                  </a:cubicBezTo>
                  <a:cubicBezTo>
                    <a:pt x="2975508" y="14203"/>
                    <a:pt x="2978351" y="16933"/>
                    <a:pt x="2981526" y="19050"/>
                  </a:cubicBezTo>
                  <a:lnTo>
                    <a:pt x="3006926" y="57150"/>
                  </a:lnTo>
                  <a:cubicBezTo>
                    <a:pt x="3009043" y="60325"/>
                    <a:pt x="3012069" y="63055"/>
                    <a:pt x="3013276" y="66675"/>
                  </a:cubicBezTo>
                  <a:cubicBezTo>
                    <a:pt x="3014334" y="69850"/>
                    <a:pt x="3014826" y="73274"/>
                    <a:pt x="3016451" y="76200"/>
                  </a:cubicBezTo>
                  <a:cubicBezTo>
                    <a:pt x="3020157" y="82871"/>
                    <a:pt x="3024918" y="88900"/>
                    <a:pt x="3029151" y="95250"/>
                  </a:cubicBezTo>
                  <a:cubicBezTo>
                    <a:pt x="3031268" y="98425"/>
                    <a:pt x="3034294" y="101155"/>
                    <a:pt x="3035501" y="104775"/>
                  </a:cubicBezTo>
                  <a:cubicBezTo>
                    <a:pt x="3047080" y="139513"/>
                    <a:pt x="3028613" y="86896"/>
                    <a:pt x="3045026" y="123825"/>
                  </a:cubicBezTo>
                  <a:cubicBezTo>
                    <a:pt x="3046566" y="127289"/>
                    <a:pt x="3051093" y="148255"/>
                    <a:pt x="3057726" y="152400"/>
                  </a:cubicBezTo>
                  <a:cubicBezTo>
                    <a:pt x="3063402" y="155948"/>
                    <a:pt x="3071207" y="155037"/>
                    <a:pt x="3076776" y="158750"/>
                  </a:cubicBezTo>
                  <a:cubicBezTo>
                    <a:pt x="3083126" y="162983"/>
                    <a:pt x="3088586" y="169037"/>
                    <a:pt x="3095826" y="171450"/>
                  </a:cubicBezTo>
                  <a:lnTo>
                    <a:pt x="3143451" y="187325"/>
                  </a:lnTo>
                  <a:lnTo>
                    <a:pt x="3162501" y="193675"/>
                  </a:lnTo>
                  <a:cubicBezTo>
                    <a:pt x="3165676" y="194733"/>
                    <a:pt x="3168779" y="196038"/>
                    <a:pt x="3172026" y="196850"/>
                  </a:cubicBezTo>
                  <a:cubicBezTo>
                    <a:pt x="3178471" y="198461"/>
                    <a:pt x="3187874" y="200467"/>
                    <a:pt x="3194251" y="203200"/>
                  </a:cubicBezTo>
                  <a:cubicBezTo>
                    <a:pt x="3198601" y="205064"/>
                    <a:pt x="3202601" y="207686"/>
                    <a:pt x="3206951" y="209550"/>
                  </a:cubicBezTo>
                  <a:cubicBezTo>
                    <a:pt x="3210027" y="210868"/>
                    <a:pt x="3213483" y="211228"/>
                    <a:pt x="3216476" y="212725"/>
                  </a:cubicBezTo>
                  <a:cubicBezTo>
                    <a:pt x="3219889" y="214432"/>
                    <a:pt x="3222588" y="217368"/>
                    <a:pt x="3226001" y="219075"/>
                  </a:cubicBezTo>
                  <a:cubicBezTo>
                    <a:pt x="3228994" y="220572"/>
                    <a:pt x="3232533" y="220753"/>
                    <a:pt x="3235526" y="222250"/>
                  </a:cubicBezTo>
                  <a:cubicBezTo>
                    <a:pt x="3238939" y="223957"/>
                    <a:pt x="3241638" y="226893"/>
                    <a:pt x="3245051" y="228600"/>
                  </a:cubicBezTo>
                  <a:cubicBezTo>
                    <a:pt x="3248044" y="230097"/>
                    <a:pt x="3251583" y="230278"/>
                    <a:pt x="3254576" y="231775"/>
                  </a:cubicBezTo>
                  <a:cubicBezTo>
                    <a:pt x="3276502" y="242738"/>
                    <a:pt x="3250370" y="234692"/>
                    <a:pt x="3276801" y="241300"/>
                  </a:cubicBezTo>
                  <a:cubicBezTo>
                    <a:pt x="3279976" y="243417"/>
                    <a:pt x="3282913" y="245943"/>
                    <a:pt x="3286326" y="247650"/>
                  </a:cubicBezTo>
                  <a:cubicBezTo>
                    <a:pt x="3303055" y="256014"/>
                    <a:pt x="3323086" y="248880"/>
                    <a:pt x="3340301" y="247650"/>
                  </a:cubicBezTo>
                  <a:cubicBezTo>
                    <a:pt x="3343476" y="246592"/>
                    <a:pt x="3347184" y="246530"/>
                    <a:pt x="3349826" y="244475"/>
                  </a:cubicBezTo>
                  <a:cubicBezTo>
                    <a:pt x="3356915" y="238962"/>
                    <a:pt x="3360357" y="228265"/>
                    <a:pt x="3368876" y="225425"/>
                  </a:cubicBezTo>
                  <a:lnTo>
                    <a:pt x="3378401" y="222250"/>
                  </a:lnTo>
                  <a:cubicBezTo>
                    <a:pt x="3392603" y="200948"/>
                    <a:pt x="3375873" y="221819"/>
                    <a:pt x="3394276" y="209550"/>
                  </a:cubicBezTo>
                  <a:cubicBezTo>
                    <a:pt x="3398012" y="207059"/>
                    <a:pt x="3400065" y="202516"/>
                    <a:pt x="3403801" y="200025"/>
                  </a:cubicBezTo>
                  <a:cubicBezTo>
                    <a:pt x="3406586" y="198169"/>
                    <a:pt x="3410333" y="198347"/>
                    <a:pt x="3413326" y="196850"/>
                  </a:cubicBezTo>
                  <a:cubicBezTo>
                    <a:pt x="3416739" y="195143"/>
                    <a:pt x="3419438" y="192207"/>
                    <a:pt x="3422851" y="190500"/>
                  </a:cubicBezTo>
                  <a:cubicBezTo>
                    <a:pt x="3425844" y="189003"/>
                    <a:pt x="3429383" y="188822"/>
                    <a:pt x="3432376" y="187325"/>
                  </a:cubicBezTo>
                  <a:cubicBezTo>
                    <a:pt x="3435789" y="185618"/>
                    <a:pt x="3438488" y="182682"/>
                    <a:pt x="3441901" y="180975"/>
                  </a:cubicBezTo>
                  <a:cubicBezTo>
                    <a:pt x="3444894" y="179478"/>
                    <a:pt x="3448433" y="179297"/>
                    <a:pt x="3451426" y="177800"/>
                  </a:cubicBezTo>
                  <a:cubicBezTo>
                    <a:pt x="3454839" y="176093"/>
                    <a:pt x="3457538" y="173157"/>
                    <a:pt x="3460951" y="171450"/>
                  </a:cubicBezTo>
                  <a:cubicBezTo>
                    <a:pt x="3463944" y="169953"/>
                    <a:pt x="3467483" y="169772"/>
                    <a:pt x="3470476" y="168275"/>
                  </a:cubicBezTo>
                  <a:cubicBezTo>
                    <a:pt x="3473889" y="166568"/>
                    <a:pt x="3476588" y="163632"/>
                    <a:pt x="3480001" y="161925"/>
                  </a:cubicBezTo>
                  <a:cubicBezTo>
                    <a:pt x="3482994" y="160428"/>
                    <a:pt x="3486533" y="160247"/>
                    <a:pt x="3489526" y="158750"/>
                  </a:cubicBezTo>
                  <a:cubicBezTo>
                    <a:pt x="3492939" y="157043"/>
                    <a:pt x="3495564" y="153950"/>
                    <a:pt x="3499051" y="152400"/>
                  </a:cubicBezTo>
                  <a:cubicBezTo>
                    <a:pt x="3505168" y="149682"/>
                    <a:pt x="3511751" y="148167"/>
                    <a:pt x="3518101" y="146050"/>
                  </a:cubicBezTo>
                  <a:cubicBezTo>
                    <a:pt x="3540939" y="138437"/>
                    <a:pt x="3512419" y="147673"/>
                    <a:pt x="3540326" y="139700"/>
                  </a:cubicBezTo>
                  <a:cubicBezTo>
                    <a:pt x="3543544" y="138781"/>
                    <a:pt x="3546523" y="136875"/>
                    <a:pt x="3549851" y="136525"/>
                  </a:cubicBezTo>
                  <a:cubicBezTo>
                    <a:pt x="3570959" y="134303"/>
                    <a:pt x="3656448" y="130814"/>
                    <a:pt x="3670501" y="130175"/>
                  </a:cubicBezTo>
                  <a:lnTo>
                    <a:pt x="3689551" y="123825"/>
                  </a:lnTo>
                  <a:cubicBezTo>
                    <a:pt x="3692726" y="122767"/>
                    <a:pt x="3696291" y="122506"/>
                    <a:pt x="3699076" y="120650"/>
                  </a:cubicBezTo>
                  <a:cubicBezTo>
                    <a:pt x="3702251" y="118533"/>
                    <a:pt x="3705188" y="116007"/>
                    <a:pt x="3708601" y="114300"/>
                  </a:cubicBezTo>
                  <a:cubicBezTo>
                    <a:pt x="3734891" y="101155"/>
                    <a:pt x="3700354" y="122973"/>
                    <a:pt x="3727651" y="104775"/>
                  </a:cubicBezTo>
                  <a:cubicBezTo>
                    <a:pt x="3735059" y="105833"/>
                    <a:pt x="3742708" y="105800"/>
                    <a:pt x="3749876" y="107950"/>
                  </a:cubicBezTo>
                  <a:cubicBezTo>
                    <a:pt x="3753531" y="109046"/>
                    <a:pt x="3755988" y="112593"/>
                    <a:pt x="3759401" y="114300"/>
                  </a:cubicBezTo>
                  <a:cubicBezTo>
                    <a:pt x="3762394" y="115797"/>
                    <a:pt x="3765933" y="115978"/>
                    <a:pt x="3768926" y="117475"/>
                  </a:cubicBezTo>
                  <a:cubicBezTo>
                    <a:pt x="3799115" y="132569"/>
                    <a:pt x="3748354" y="113793"/>
                    <a:pt x="3797501" y="130175"/>
                  </a:cubicBezTo>
                  <a:lnTo>
                    <a:pt x="3826076" y="139700"/>
                  </a:lnTo>
                  <a:lnTo>
                    <a:pt x="3835601" y="142875"/>
                  </a:lnTo>
                  <a:cubicBezTo>
                    <a:pt x="3847243" y="141817"/>
                    <a:pt x="3859014" y="141731"/>
                    <a:pt x="3870526" y="139700"/>
                  </a:cubicBezTo>
                  <a:cubicBezTo>
                    <a:pt x="3877118" y="138537"/>
                    <a:pt x="3883226" y="135467"/>
                    <a:pt x="3889576" y="133350"/>
                  </a:cubicBezTo>
                  <a:lnTo>
                    <a:pt x="3899101" y="130175"/>
                  </a:lnTo>
                  <a:cubicBezTo>
                    <a:pt x="3924753" y="134450"/>
                    <a:pt x="3912044" y="131314"/>
                    <a:pt x="3937201" y="139700"/>
                  </a:cubicBezTo>
                  <a:lnTo>
                    <a:pt x="3946726" y="142875"/>
                  </a:lnTo>
                  <a:cubicBezTo>
                    <a:pt x="3956789" y="157969"/>
                    <a:pt x="3949456" y="151193"/>
                    <a:pt x="3972126" y="158750"/>
                  </a:cubicBezTo>
                  <a:lnTo>
                    <a:pt x="3981651" y="161925"/>
                  </a:lnTo>
                  <a:lnTo>
                    <a:pt x="3991176" y="165100"/>
                  </a:lnTo>
                  <a:cubicBezTo>
                    <a:pt x="4013401" y="164042"/>
                    <a:pt x="4035672" y="163699"/>
                    <a:pt x="4057851" y="161925"/>
                  </a:cubicBezTo>
                  <a:cubicBezTo>
                    <a:pt x="4093037" y="159110"/>
                    <a:pt x="4040119" y="154403"/>
                    <a:pt x="4092776" y="161925"/>
                  </a:cubicBezTo>
                  <a:cubicBezTo>
                    <a:pt x="4097755" y="216693"/>
                    <a:pt x="4103082" y="260311"/>
                    <a:pt x="4092776" y="320675"/>
                  </a:cubicBezTo>
                  <a:cubicBezTo>
                    <a:pt x="4091650" y="327273"/>
                    <a:pt x="4080076" y="324908"/>
                    <a:pt x="4073726" y="327025"/>
                  </a:cubicBezTo>
                  <a:lnTo>
                    <a:pt x="4054676" y="333375"/>
                  </a:lnTo>
                  <a:lnTo>
                    <a:pt x="4045151" y="336550"/>
                  </a:lnTo>
                  <a:cubicBezTo>
                    <a:pt x="4043034" y="339725"/>
                    <a:pt x="4042114" y="344182"/>
                    <a:pt x="4038801" y="346075"/>
                  </a:cubicBezTo>
                  <a:cubicBezTo>
                    <a:pt x="4034116" y="348752"/>
                    <a:pt x="4028161" y="347941"/>
                    <a:pt x="4022926" y="349250"/>
                  </a:cubicBezTo>
                  <a:cubicBezTo>
                    <a:pt x="4019679" y="350062"/>
                    <a:pt x="4016722" y="352010"/>
                    <a:pt x="4013401" y="352425"/>
                  </a:cubicBezTo>
                  <a:cubicBezTo>
                    <a:pt x="3999709" y="354137"/>
                    <a:pt x="3985884" y="354542"/>
                    <a:pt x="3972126" y="355600"/>
                  </a:cubicBezTo>
                  <a:cubicBezTo>
                    <a:pt x="3954669" y="354145"/>
                    <a:pt x="3937310" y="358884"/>
                    <a:pt x="3924501" y="346075"/>
                  </a:cubicBezTo>
                  <a:cubicBezTo>
                    <a:pt x="3921803" y="343377"/>
                    <a:pt x="3921638" y="338100"/>
                    <a:pt x="3918151" y="336550"/>
                  </a:cubicBezTo>
                  <a:cubicBezTo>
                    <a:pt x="3911312" y="333511"/>
                    <a:pt x="3903389" y="333928"/>
                    <a:pt x="3895926" y="333375"/>
                  </a:cubicBezTo>
                  <a:cubicBezTo>
                    <a:pt x="3874791" y="331809"/>
                    <a:pt x="3853593" y="331258"/>
                    <a:pt x="3832426" y="330200"/>
                  </a:cubicBezTo>
                  <a:cubicBezTo>
                    <a:pt x="3829251" y="328083"/>
                    <a:pt x="3825599" y="326548"/>
                    <a:pt x="3822901" y="323850"/>
                  </a:cubicBezTo>
                  <a:cubicBezTo>
                    <a:pt x="3820203" y="321152"/>
                    <a:pt x="3819531" y="316709"/>
                    <a:pt x="3816551" y="314325"/>
                  </a:cubicBezTo>
                  <a:cubicBezTo>
                    <a:pt x="3813938" y="312234"/>
                    <a:pt x="3810019" y="312647"/>
                    <a:pt x="3807026" y="311150"/>
                  </a:cubicBezTo>
                  <a:cubicBezTo>
                    <a:pt x="3803613" y="309443"/>
                    <a:pt x="3800676" y="306917"/>
                    <a:pt x="3797501" y="304800"/>
                  </a:cubicBezTo>
                  <a:cubicBezTo>
                    <a:pt x="3797391" y="304827"/>
                    <a:pt x="3776794" y="309632"/>
                    <a:pt x="3775276" y="311150"/>
                  </a:cubicBezTo>
                  <a:cubicBezTo>
                    <a:pt x="3758343" y="328083"/>
                    <a:pt x="3787976" y="315383"/>
                    <a:pt x="3762576" y="323850"/>
                  </a:cubicBezTo>
                  <a:cubicBezTo>
                    <a:pt x="3761518" y="327025"/>
                    <a:pt x="3761768" y="331008"/>
                    <a:pt x="3759401" y="333375"/>
                  </a:cubicBezTo>
                  <a:cubicBezTo>
                    <a:pt x="3757034" y="335742"/>
                    <a:pt x="3753143" y="335824"/>
                    <a:pt x="3749876" y="336550"/>
                  </a:cubicBezTo>
                  <a:cubicBezTo>
                    <a:pt x="3743592" y="337947"/>
                    <a:pt x="3737176" y="338667"/>
                    <a:pt x="3730826" y="339725"/>
                  </a:cubicBezTo>
                  <a:cubicBezTo>
                    <a:pt x="3727651" y="341842"/>
                    <a:pt x="3724714" y="344368"/>
                    <a:pt x="3721301" y="346075"/>
                  </a:cubicBezTo>
                  <a:cubicBezTo>
                    <a:pt x="3718308" y="347572"/>
                    <a:pt x="3714389" y="347159"/>
                    <a:pt x="3711776" y="349250"/>
                  </a:cubicBezTo>
                  <a:cubicBezTo>
                    <a:pt x="3708796" y="351634"/>
                    <a:pt x="3708124" y="356077"/>
                    <a:pt x="3705426" y="358775"/>
                  </a:cubicBezTo>
                  <a:cubicBezTo>
                    <a:pt x="3699271" y="364930"/>
                    <a:pt x="3694123" y="365718"/>
                    <a:pt x="3686376" y="368300"/>
                  </a:cubicBezTo>
                  <a:cubicBezTo>
                    <a:pt x="3681164" y="383937"/>
                    <a:pt x="3686933" y="373128"/>
                    <a:pt x="3673676" y="384175"/>
                  </a:cubicBezTo>
                  <a:cubicBezTo>
                    <a:pt x="3670227" y="387050"/>
                    <a:pt x="3668076" y="391519"/>
                    <a:pt x="3664151" y="393700"/>
                  </a:cubicBezTo>
                  <a:cubicBezTo>
                    <a:pt x="3658300" y="396951"/>
                    <a:pt x="3651451" y="397933"/>
                    <a:pt x="3645101" y="400050"/>
                  </a:cubicBezTo>
                  <a:cubicBezTo>
                    <a:pt x="3596406" y="416282"/>
                    <a:pt x="3638922" y="403139"/>
                    <a:pt x="3511751" y="406400"/>
                  </a:cubicBezTo>
                  <a:cubicBezTo>
                    <a:pt x="3505401" y="407458"/>
                    <a:pt x="3499074" y="408665"/>
                    <a:pt x="3492701" y="409575"/>
                  </a:cubicBezTo>
                  <a:cubicBezTo>
                    <a:pt x="3484254" y="410782"/>
                    <a:pt x="3475644" y="410962"/>
                    <a:pt x="3467301" y="412750"/>
                  </a:cubicBezTo>
                  <a:cubicBezTo>
                    <a:pt x="3430793" y="420573"/>
                    <a:pt x="3461709" y="415235"/>
                    <a:pt x="3438726" y="425450"/>
                  </a:cubicBezTo>
                  <a:cubicBezTo>
                    <a:pt x="3432609" y="428168"/>
                    <a:pt x="3426026" y="429683"/>
                    <a:pt x="3419676" y="431800"/>
                  </a:cubicBezTo>
                  <a:lnTo>
                    <a:pt x="3410151" y="434975"/>
                  </a:lnTo>
                  <a:cubicBezTo>
                    <a:pt x="3391953" y="462272"/>
                    <a:pt x="3416184" y="430148"/>
                    <a:pt x="3394276" y="447675"/>
                  </a:cubicBezTo>
                  <a:cubicBezTo>
                    <a:pt x="3391296" y="450059"/>
                    <a:pt x="3390906" y="454816"/>
                    <a:pt x="3387926" y="457200"/>
                  </a:cubicBezTo>
                  <a:cubicBezTo>
                    <a:pt x="3385313" y="459291"/>
                    <a:pt x="3381394" y="458878"/>
                    <a:pt x="3378401" y="460375"/>
                  </a:cubicBezTo>
                  <a:cubicBezTo>
                    <a:pt x="3374988" y="462082"/>
                    <a:pt x="3372289" y="465018"/>
                    <a:pt x="3368876" y="466725"/>
                  </a:cubicBezTo>
                  <a:cubicBezTo>
                    <a:pt x="3360010" y="471158"/>
                    <a:pt x="3345316" y="471905"/>
                    <a:pt x="3337126" y="473075"/>
                  </a:cubicBezTo>
                  <a:cubicBezTo>
                    <a:pt x="3340301" y="474133"/>
                    <a:pt x="3346651" y="472903"/>
                    <a:pt x="3346651" y="476250"/>
                  </a:cubicBezTo>
                  <a:cubicBezTo>
                    <a:pt x="3346651" y="480066"/>
                    <a:pt x="3340936" y="482388"/>
                    <a:pt x="3337126" y="482600"/>
                  </a:cubicBezTo>
                  <a:cubicBezTo>
                    <a:pt x="3321240" y="483483"/>
                    <a:pt x="3305376" y="480483"/>
                    <a:pt x="3289501" y="479425"/>
                  </a:cubicBezTo>
                  <a:cubicBezTo>
                    <a:pt x="3285268" y="473075"/>
                    <a:pt x="3279214" y="467615"/>
                    <a:pt x="3276801" y="460375"/>
                  </a:cubicBezTo>
                  <a:cubicBezTo>
                    <a:pt x="3275743" y="457200"/>
                    <a:pt x="3275123" y="453843"/>
                    <a:pt x="3273626" y="450850"/>
                  </a:cubicBezTo>
                  <a:cubicBezTo>
                    <a:pt x="3271919" y="447437"/>
                    <a:pt x="3270256" y="443709"/>
                    <a:pt x="3267276" y="441325"/>
                  </a:cubicBezTo>
                  <a:cubicBezTo>
                    <a:pt x="3264663" y="439234"/>
                    <a:pt x="3260926" y="439208"/>
                    <a:pt x="3257751" y="438150"/>
                  </a:cubicBezTo>
                  <a:cubicBezTo>
                    <a:pt x="3247047" y="422093"/>
                    <a:pt x="3257212" y="433118"/>
                    <a:pt x="3241876" y="425450"/>
                  </a:cubicBezTo>
                  <a:cubicBezTo>
                    <a:pt x="3238463" y="423743"/>
                    <a:pt x="3235838" y="420650"/>
                    <a:pt x="3232351" y="419100"/>
                  </a:cubicBezTo>
                  <a:cubicBezTo>
                    <a:pt x="3226234" y="416382"/>
                    <a:pt x="3218870" y="416463"/>
                    <a:pt x="3213301" y="412750"/>
                  </a:cubicBezTo>
                  <a:lnTo>
                    <a:pt x="3194251" y="400050"/>
                  </a:lnTo>
                  <a:lnTo>
                    <a:pt x="3175201" y="387350"/>
                  </a:lnTo>
                  <a:lnTo>
                    <a:pt x="3165676" y="381000"/>
                  </a:lnTo>
                  <a:cubicBezTo>
                    <a:pt x="3155093" y="365125"/>
                    <a:pt x="3162501" y="373592"/>
                    <a:pt x="3140276" y="358775"/>
                  </a:cubicBezTo>
                  <a:cubicBezTo>
                    <a:pt x="3137101" y="356658"/>
                    <a:pt x="3134371" y="353632"/>
                    <a:pt x="3130751" y="352425"/>
                  </a:cubicBezTo>
                  <a:cubicBezTo>
                    <a:pt x="3127576" y="351367"/>
                    <a:pt x="3124219" y="350747"/>
                    <a:pt x="3121226" y="349250"/>
                  </a:cubicBezTo>
                  <a:cubicBezTo>
                    <a:pt x="3117813" y="347543"/>
                    <a:pt x="3115188" y="344450"/>
                    <a:pt x="3111701" y="342900"/>
                  </a:cubicBezTo>
                  <a:cubicBezTo>
                    <a:pt x="3105584" y="340182"/>
                    <a:pt x="3098220" y="340263"/>
                    <a:pt x="3092651" y="336550"/>
                  </a:cubicBezTo>
                  <a:cubicBezTo>
                    <a:pt x="3080341" y="328344"/>
                    <a:pt x="3086746" y="331407"/>
                    <a:pt x="3073601" y="327025"/>
                  </a:cubicBezTo>
                  <a:cubicBezTo>
                    <a:pt x="3061868" y="309426"/>
                    <a:pt x="3073964" y="323346"/>
                    <a:pt x="3057726" y="314325"/>
                  </a:cubicBezTo>
                  <a:cubicBezTo>
                    <a:pt x="3051055" y="310619"/>
                    <a:pt x="3045026" y="305858"/>
                    <a:pt x="3038676" y="301625"/>
                  </a:cubicBezTo>
                  <a:lnTo>
                    <a:pt x="3029151" y="295275"/>
                  </a:lnTo>
                  <a:lnTo>
                    <a:pt x="3019626" y="288925"/>
                  </a:lnTo>
                  <a:lnTo>
                    <a:pt x="3010101" y="282575"/>
                  </a:lnTo>
                  <a:cubicBezTo>
                    <a:pt x="2991903" y="255278"/>
                    <a:pt x="3016134" y="287402"/>
                    <a:pt x="2994226" y="269875"/>
                  </a:cubicBezTo>
                  <a:cubicBezTo>
                    <a:pt x="2991246" y="267491"/>
                    <a:pt x="2990574" y="263048"/>
                    <a:pt x="2987876" y="260350"/>
                  </a:cubicBezTo>
                  <a:cubicBezTo>
                    <a:pt x="2985178" y="257652"/>
                    <a:pt x="2981282" y="256443"/>
                    <a:pt x="2978351" y="254000"/>
                  </a:cubicBezTo>
                  <a:cubicBezTo>
                    <a:pt x="2953905" y="233628"/>
                    <a:pt x="2982950" y="253891"/>
                    <a:pt x="2959301" y="238125"/>
                  </a:cubicBezTo>
                  <a:cubicBezTo>
                    <a:pt x="2946601" y="239183"/>
                    <a:pt x="2933772" y="239205"/>
                    <a:pt x="2921201" y="241300"/>
                  </a:cubicBezTo>
                  <a:cubicBezTo>
                    <a:pt x="2914599" y="242400"/>
                    <a:pt x="2908501" y="245533"/>
                    <a:pt x="2902151" y="247650"/>
                  </a:cubicBezTo>
                  <a:lnTo>
                    <a:pt x="2892626" y="250825"/>
                  </a:lnTo>
                  <a:cubicBezTo>
                    <a:pt x="2871459" y="249767"/>
                    <a:pt x="2850319" y="247650"/>
                    <a:pt x="2829126" y="247650"/>
                  </a:cubicBezTo>
                  <a:cubicBezTo>
                    <a:pt x="2807881" y="247650"/>
                    <a:pt x="2786248" y="253051"/>
                    <a:pt x="2765626" y="257175"/>
                  </a:cubicBezTo>
                  <a:cubicBezTo>
                    <a:pt x="2707113" y="268878"/>
                    <a:pt x="2779278" y="253762"/>
                    <a:pt x="2740226" y="263525"/>
                  </a:cubicBezTo>
                  <a:cubicBezTo>
                    <a:pt x="2735108" y="264804"/>
                    <a:pt x="2720764" y="266576"/>
                    <a:pt x="2714826" y="269875"/>
                  </a:cubicBezTo>
                  <a:cubicBezTo>
                    <a:pt x="2708155" y="273581"/>
                    <a:pt x="2695776" y="282575"/>
                    <a:pt x="2695776" y="282575"/>
                  </a:cubicBezTo>
                  <a:cubicBezTo>
                    <a:pt x="2678843" y="307975"/>
                    <a:pt x="2701068" y="277283"/>
                    <a:pt x="2679901" y="298450"/>
                  </a:cubicBezTo>
                  <a:cubicBezTo>
                    <a:pt x="2677203" y="301148"/>
                    <a:pt x="2675668" y="304800"/>
                    <a:pt x="2673551" y="307975"/>
                  </a:cubicBezTo>
                  <a:cubicBezTo>
                    <a:pt x="2663305" y="306511"/>
                    <a:pt x="2641785" y="304789"/>
                    <a:pt x="2632276" y="298450"/>
                  </a:cubicBezTo>
                  <a:cubicBezTo>
                    <a:pt x="2625926" y="294217"/>
                    <a:pt x="2618622" y="291146"/>
                    <a:pt x="2613226" y="285750"/>
                  </a:cubicBezTo>
                  <a:cubicBezTo>
                    <a:pt x="2610051" y="282575"/>
                    <a:pt x="2607245" y="278982"/>
                    <a:pt x="2603701" y="276225"/>
                  </a:cubicBezTo>
                  <a:cubicBezTo>
                    <a:pt x="2597677" y="271540"/>
                    <a:pt x="2591001" y="267758"/>
                    <a:pt x="2584651" y="263525"/>
                  </a:cubicBezTo>
                  <a:cubicBezTo>
                    <a:pt x="2581476" y="261408"/>
                    <a:pt x="2577824" y="259873"/>
                    <a:pt x="2575126" y="257175"/>
                  </a:cubicBezTo>
                  <a:cubicBezTo>
                    <a:pt x="2571951" y="254000"/>
                    <a:pt x="2569145" y="250407"/>
                    <a:pt x="2565601" y="247650"/>
                  </a:cubicBezTo>
                  <a:cubicBezTo>
                    <a:pt x="2529562" y="219620"/>
                    <a:pt x="2560020" y="243272"/>
                    <a:pt x="2537026" y="231775"/>
                  </a:cubicBezTo>
                  <a:cubicBezTo>
                    <a:pt x="2533613" y="230068"/>
                    <a:pt x="2530988" y="226975"/>
                    <a:pt x="2527501" y="225425"/>
                  </a:cubicBezTo>
                  <a:cubicBezTo>
                    <a:pt x="2521384" y="222707"/>
                    <a:pt x="2514020" y="222788"/>
                    <a:pt x="2508451" y="219075"/>
                  </a:cubicBezTo>
                  <a:cubicBezTo>
                    <a:pt x="2496141" y="210869"/>
                    <a:pt x="2502546" y="213932"/>
                    <a:pt x="2489401" y="209550"/>
                  </a:cubicBezTo>
                  <a:cubicBezTo>
                    <a:pt x="2472565" y="192714"/>
                    <a:pt x="2488071" y="206212"/>
                    <a:pt x="2467176" y="193675"/>
                  </a:cubicBezTo>
                  <a:cubicBezTo>
                    <a:pt x="2460632" y="189748"/>
                    <a:pt x="2454476" y="185208"/>
                    <a:pt x="2448126" y="180975"/>
                  </a:cubicBezTo>
                  <a:cubicBezTo>
                    <a:pt x="2444951" y="178858"/>
                    <a:pt x="2442221" y="175832"/>
                    <a:pt x="2438601" y="174625"/>
                  </a:cubicBezTo>
                  <a:cubicBezTo>
                    <a:pt x="2435426" y="173567"/>
                    <a:pt x="2432069" y="172947"/>
                    <a:pt x="2429076" y="171450"/>
                  </a:cubicBezTo>
                  <a:cubicBezTo>
                    <a:pt x="2425663" y="169743"/>
                    <a:pt x="2422964" y="166807"/>
                    <a:pt x="2419551" y="165100"/>
                  </a:cubicBezTo>
                  <a:cubicBezTo>
                    <a:pt x="2416558" y="163603"/>
                    <a:pt x="2413255" y="162806"/>
                    <a:pt x="2410026" y="161925"/>
                  </a:cubicBezTo>
                  <a:cubicBezTo>
                    <a:pt x="2370637" y="151182"/>
                    <a:pt x="2397025" y="159708"/>
                    <a:pt x="2375101" y="152400"/>
                  </a:cubicBezTo>
                  <a:lnTo>
                    <a:pt x="2311601" y="155575"/>
                  </a:lnTo>
                  <a:cubicBezTo>
                    <a:pt x="2294661" y="156516"/>
                    <a:pt x="2277754" y="158085"/>
                    <a:pt x="2260801" y="158750"/>
                  </a:cubicBezTo>
                  <a:cubicBezTo>
                    <a:pt x="2223773" y="160202"/>
                    <a:pt x="2186718" y="160867"/>
                    <a:pt x="2149676" y="161925"/>
                  </a:cubicBezTo>
                  <a:cubicBezTo>
                    <a:pt x="2117534" y="168353"/>
                    <a:pt x="2141149" y="164348"/>
                    <a:pt x="2086176" y="168275"/>
                  </a:cubicBezTo>
                  <a:lnTo>
                    <a:pt x="2044901" y="171450"/>
                  </a:lnTo>
                  <a:cubicBezTo>
                    <a:pt x="2036571" y="170929"/>
                    <a:pt x="1990806" y="172428"/>
                    <a:pt x="1975051" y="161925"/>
                  </a:cubicBezTo>
                  <a:cubicBezTo>
                    <a:pt x="1971876" y="159808"/>
                    <a:pt x="1969013" y="157125"/>
                    <a:pt x="1965526" y="155575"/>
                  </a:cubicBezTo>
                  <a:cubicBezTo>
                    <a:pt x="1959409" y="152857"/>
                    <a:pt x="1946476" y="149225"/>
                    <a:pt x="1946476" y="149225"/>
                  </a:cubicBezTo>
                  <a:cubicBezTo>
                    <a:pt x="1902026" y="150283"/>
                    <a:pt x="1857589" y="152400"/>
                    <a:pt x="1813126" y="152400"/>
                  </a:cubicBezTo>
                  <a:cubicBezTo>
                    <a:pt x="1800382" y="152400"/>
                    <a:pt x="1787732" y="150202"/>
                    <a:pt x="1775026" y="149225"/>
                  </a:cubicBezTo>
                  <a:lnTo>
                    <a:pt x="1730576" y="146050"/>
                  </a:lnTo>
                  <a:cubicBezTo>
                    <a:pt x="1702842" y="146616"/>
                    <a:pt x="1562429" y="148072"/>
                    <a:pt x="1508326" y="152400"/>
                  </a:cubicBezTo>
                  <a:cubicBezTo>
                    <a:pt x="1503976" y="152748"/>
                    <a:pt x="1499886" y="154628"/>
                    <a:pt x="1495626" y="155575"/>
                  </a:cubicBezTo>
                  <a:cubicBezTo>
                    <a:pt x="1483973" y="158165"/>
                    <a:pt x="1478113" y="158607"/>
                    <a:pt x="1467051" y="161925"/>
                  </a:cubicBezTo>
                  <a:cubicBezTo>
                    <a:pt x="1460640" y="163848"/>
                    <a:pt x="1454351" y="166158"/>
                    <a:pt x="1448001" y="168275"/>
                  </a:cubicBezTo>
                  <a:lnTo>
                    <a:pt x="1438476" y="171450"/>
                  </a:lnTo>
                  <a:cubicBezTo>
                    <a:pt x="1435301" y="172508"/>
                    <a:pt x="1432252" y="174075"/>
                    <a:pt x="1428951" y="174625"/>
                  </a:cubicBezTo>
                  <a:cubicBezTo>
                    <a:pt x="1402519" y="179030"/>
                    <a:pt x="1416274" y="176890"/>
                    <a:pt x="1387676" y="180975"/>
                  </a:cubicBezTo>
                  <a:cubicBezTo>
                    <a:pt x="1381326" y="183092"/>
                    <a:pt x="1375120" y="185702"/>
                    <a:pt x="1368626" y="187325"/>
                  </a:cubicBezTo>
                  <a:cubicBezTo>
                    <a:pt x="1360159" y="189442"/>
                    <a:pt x="1351505" y="190915"/>
                    <a:pt x="1343226" y="193675"/>
                  </a:cubicBezTo>
                  <a:cubicBezTo>
                    <a:pt x="1336876" y="195792"/>
                    <a:pt x="1330829" y="199286"/>
                    <a:pt x="1324176" y="200025"/>
                  </a:cubicBezTo>
                  <a:lnTo>
                    <a:pt x="1295601" y="203200"/>
                  </a:lnTo>
                  <a:cubicBezTo>
                    <a:pt x="1274159" y="210347"/>
                    <a:pt x="1300553" y="202100"/>
                    <a:pt x="1267026" y="209550"/>
                  </a:cubicBezTo>
                  <a:cubicBezTo>
                    <a:pt x="1263759" y="210276"/>
                    <a:pt x="1260676" y="211667"/>
                    <a:pt x="1257501" y="212725"/>
                  </a:cubicBezTo>
                  <a:cubicBezTo>
                    <a:pt x="1250479" y="219747"/>
                    <a:pt x="1247292" y="224180"/>
                    <a:pt x="1238451" y="228600"/>
                  </a:cubicBezTo>
                  <a:cubicBezTo>
                    <a:pt x="1234208" y="230721"/>
                    <a:pt x="1219888" y="234136"/>
                    <a:pt x="1216226" y="234950"/>
                  </a:cubicBezTo>
                  <a:cubicBezTo>
                    <a:pt x="1165109" y="246309"/>
                    <a:pt x="1244389" y="228047"/>
                    <a:pt x="1178126" y="241300"/>
                  </a:cubicBezTo>
                  <a:cubicBezTo>
                    <a:pt x="1169568" y="243012"/>
                    <a:pt x="1161193" y="245533"/>
                    <a:pt x="1152726" y="247650"/>
                  </a:cubicBezTo>
                  <a:cubicBezTo>
                    <a:pt x="1148493" y="248708"/>
                    <a:pt x="1144166" y="249445"/>
                    <a:pt x="1140026" y="250825"/>
                  </a:cubicBezTo>
                  <a:cubicBezTo>
                    <a:pt x="1133676" y="252942"/>
                    <a:pt x="1127578" y="256075"/>
                    <a:pt x="1120976" y="257175"/>
                  </a:cubicBezTo>
                  <a:cubicBezTo>
                    <a:pt x="1090395" y="262272"/>
                    <a:pt x="1108337" y="259767"/>
                    <a:pt x="1067001" y="263525"/>
                  </a:cubicBezTo>
                  <a:cubicBezTo>
                    <a:pt x="1063826" y="264583"/>
                    <a:pt x="1060743" y="265974"/>
                    <a:pt x="1057476" y="266700"/>
                  </a:cubicBezTo>
                  <a:cubicBezTo>
                    <a:pt x="1051192" y="268097"/>
                    <a:pt x="1044368" y="267399"/>
                    <a:pt x="1038426" y="269875"/>
                  </a:cubicBezTo>
                  <a:cubicBezTo>
                    <a:pt x="1031381" y="272810"/>
                    <a:pt x="1019376" y="282575"/>
                    <a:pt x="1019376" y="282575"/>
                  </a:cubicBezTo>
                  <a:cubicBezTo>
                    <a:pt x="1002443" y="307975"/>
                    <a:pt x="1024668" y="277283"/>
                    <a:pt x="1003501" y="298450"/>
                  </a:cubicBezTo>
                  <a:cubicBezTo>
                    <a:pt x="1000803" y="301148"/>
                    <a:pt x="1000023" y="305462"/>
                    <a:pt x="997151" y="307975"/>
                  </a:cubicBezTo>
                  <a:cubicBezTo>
                    <a:pt x="991408" y="313001"/>
                    <a:pt x="978101" y="320675"/>
                    <a:pt x="978101" y="320675"/>
                  </a:cubicBezTo>
                  <a:cubicBezTo>
                    <a:pt x="970354" y="318093"/>
                    <a:pt x="965206" y="317305"/>
                    <a:pt x="959051" y="311150"/>
                  </a:cubicBezTo>
                  <a:cubicBezTo>
                    <a:pt x="956353" y="308452"/>
                    <a:pt x="955144" y="304556"/>
                    <a:pt x="952701" y="301625"/>
                  </a:cubicBezTo>
                  <a:cubicBezTo>
                    <a:pt x="943924" y="291092"/>
                    <a:pt x="942738" y="294399"/>
                    <a:pt x="936826" y="282575"/>
                  </a:cubicBezTo>
                  <a:cubicBezTo>
                    <a:pt x="935329" y="279582"/>
                    <a:pt x="935507" y="275835"/>
                    <a:pt x="933651" y="273050"/>
                  </a:cubicBezTo>
                  <a:cubicBezTo>
                    <a:pt x="931160" y="269314"/>
                    <a:pt x="927001" y="266974"/>
                    <a:pt x="924126" y="263525"/>
                  </a:cubicBezTo>
                  <a:cubicBezTo>
                    <a:pt x="921683" y="260594"/>
                    <a:pt x="920648" y="256513"/>
                    <a:pt x="917776" y="254000"/>
                  </a:cubicBezTo>
                  <a:cubicBezTo>
                    <a:pt x="912033" y="248974"/>
                    <a:pt x="904122" y="246696"/>
                    <a:pt x="898726" y="241300"/>
                  </a:cubicBezTo>
                  <a:lnTo>
                    <a:pt x="889201" y="231775"/>
                  </a:lnTo>
                  <a:cubicBezTo>
                    <a:pt x="880734" y="232833"/>
                    <a:pt x="872144" y="233162"/>
                    <a:pt x="863801" y="234950"/>
                  </a:cubicBezTo>
                  <a:cubicBezTo>
                    <a:pt x="857256" y="236352"/>
                    <a:pt x="851101" y="239183"/>
                    <a:pt x="844751" y="241300"/>
                  </a:cubicBezTo>
                  <a:cubicBezTo>
                    <a:pt x="841576" y="242358"/>
                    <a:pt x="838011" y="242619"/>
                    <a:pt x="835226" y="244475"/>
                  </a:cubicBezTo>
                  <a:lnTo>
                    <a:pt x="825701" y="250825"/>
                  </a:lnTo>
                  <a:cubicBezTo>
                    <a:pt x="809826" y="249767"/>
                    <a:pt x="793912" y="249183"/>
                    <a:pt x="778076" y="247650"/>
                  </a:cubicBezTo>
                  <a:cubicBezTo>
                    <a:pt x="761090" y="246006"/>
                    <a:pt x="727276" y="241300"/>
                    <a:pt x="727276" y="241300"/>
                  </a:cubicBezTo>
                  <a:cubicBezTo>
                    <a:pt x="716669" y="237764"/>
                    <a:pt x="717011" y="237608"/>
                    <a:pt x="705051" y="234950"/>
                  </a:cubicBezTo>
                  <a:cubicBezTo>
                    <a:pt x="699783" y="233779"/>
                    <a:pt x="694411" y="233084"/>
                    <a:pt x="689176" y="231775"/>
                  </a:cubicBezTo>
                  <a:cubicBezTo>
                    <a:pt x="685929" y="230963"/>
                    <a:pt x="682898" y="229412"/>
                    <a:pt x="679651" y="228600"/>
                  </a:cubicBezTo>
                  <a:cubicBezTo>
                    <a:pt x="674416" y="227291"/>
                    <a:pt x="669068" y="226483"/>
                    <a:pt x="663776" y="225425"/>
                  </a:cubicBezTo>
                  <a:cubicBezTo>
                    <a:pt x="628851" y="226483"/>
                    <a:pt x="593894" y="226764"/>
                    <a:pt x="559001" y="228600"/>
                  </a:cubicBezTo>
                  <a:cubicBezTo>
                    <a:pt x="553612" y="228884"/>
                    <a:pt x="548513" y="231449"/>
                    <a:pt x="543126" y="231775"/>
                  </a:cubicBezTo>
                  <a:cubicBezTo>
                    <a:pt x="513528" y="233569"/>
                    <a:pt x="483859" y="233892"/>
                    <a:pt x="454226" y="234950"/>
                  </a:cubicBezTo>
                  <a:cubicBezTo>
                    <a:pt x="447876" y="236008"/>
                    <a:pt x="441574" y="237414"/>
                    <a:pt x="435176" y="238125"/>
                  </a:cubicBezTo>
                  <a:cubicBezTo>
                    <a:pt x="422510" y="239532"/>
                    <a:pt x="409768" y="240146"/>
                    <a:pt x="397076" y="241300"/>
                  </a:cubicBezTo>
                  <a:lnTo>
                    <a:pt x="365326" y="244475"/>
                  </a:lnTo>
                  <a:cubicBezTo>
                    <a:pt x="357579" y="247057"/>
                    <a:pt x="352431" y="247845"/>
                    <a:pt x="346276" y="254000"/>
                  </a:cubicBezTo>
                  <a:cubicBezTo>
                    <a:pt x="343578" y="256698"/>
                    <a:pt x="342906" y="261141"/>
                    <a:pt x="339926" y="263525"/>
                  </a:cubicBezTo>
                  <a:cubicBezTo>
                    <a:pt x="337313" y="265616"/>
                    <a:pt x="333394" y="265203"/>
                    <a:pt x="330401" y="266700"/>
                  </a:cubicBezTo>
                  <a:cubicBezTo>
                    <a:pt x="326988" y="268407"/>
                    <a:pt x="324051" y="270933"/>
                    <a:pt x="320876" y="273050"/>
                  </a:cubicBezTo>
                  <a:cubicBezTo>
                    <a:pt x="309297" y="307788"/>
                    <a:pt x="328692" y="256099"/>
                    <a:pt x="308176" y="288925"/>
                  </a:cubicBezTo>
                  <a:lnTo>
                    <a:pt x="298651" y="317500"/>
                  </a:lnTo>
                  <a:lnTo>
                    <a:pt x="289126" y="346075"/>
                  </a:lnTo>
                  <a:lnTo>
                    <a:pt x="285951" y="355600"/>
                  </a:lnTo>
                  <a:cubicBezTo>
                    <a:pt x="284893" y="358775"/>
                    <a:pt x="283588" y="361878"/>
                    <a:pt x="282776" y="365125"/>
                  </a:cubicBezTo>
                  <a:cubicBezTo>
                    <a:pt x="281718" y="369358"/>
                    <a:pt x="280800" y="373629"/>
                    <a:pt x="279601" y="377825"/>
                  </a:cubicBezTo>
                  <a:cubicBezTo>
                    <a:pt x="278682" y="381043"/>
                    <a:pt x="277152" y="384083"/>
                    <a:pt x="276426" y="387350"/>
                  </a:cubicBezTo>
                  <a:cubicBezTo>
                    <a:pt x="270189" y="415417"/>
                    <a:pt x="276402" y="396960"/>
                    <a:pt x="270076" y="419100"/>
                  </a:cubicBezTo>
                  <a:cubicBezTo>
                    <a:pt x="269157" y="422318"/>
                    <a:pt x="268526" y="425699"/>
                    <a:pt x="266901" y="428625"/>
                  </a:cubicBezTo>
                  <a:cubicBezTo>
                    <a:pt x="263195" y="435296"/>
                    <a:pt x="256614" y="440435"/>
                    <a:pt x="254201" y="447675"/>
                  </a:cubicBezTo>
                  <a:cubicBezTo>
                    <a:pt x="253143" y="450850"/>
                    <a:pt x="252523" y="454207"/>
                    <a:pt x="251026" y="457200"/>
                  </a:cubicBezTo>
                  <a:cubicBezTo>
                    <a:pt x="249319" y="460613"/>
                    <a:pt x="246226" y="463238"/>
                    <a:pt x="244676" y="466725"/>
                  </a:cubicBezTo>
                  <a:cubicBezTo>
                    <a:pt x="234804" y="488938"/>
                    <a:pt x="240856" y="482005"/>
                    <a:pt x="235151" y="504825"/>
                  </a:cubicBezTo>
                  <a:cubicBezTo>
                    <a:pt x="224348" y="548039"/>
                    <a:pt x="234365" y="506594"/>
                    <a:pt x="222451" y="533400"/>
                  </a:cubicBezTo>
                  <a:cubicBezTo>
                    <a:pt x="219733" y="539517"/>
                    <a:pt x="218218" y="546100"/>
                    <a:pt x="216101" y="552450"/>
                  </a:cubicBezTo>
                  <a:lnTo>
                    <a:pt x="209751" y="571500"/>
                  </a:lnTo>
                  <a:lnTo>
                    <a:pt x="206576" y="581025"/>
                  </a:lnTo>
                  <a:cubicBezTo>
                    <a:pt x="205518" y="584200"/>
                    <a:pt x="205257" y="587765"/>
                    <a:pt x="203401" y="590550"/>
                  </a:cubicBezTo>
                  <a:lnTo>
                    <a:pt x="190701" y="609600"/>
                  </a:lnTo>
                  <a:cubicBezTo>
                    <a:pt x="188584" y="612775"/>
                    <a:pt x="185558" y="615505"/>
                    <a:pt x="184351" y="619125"/>
                  </a:cubicBezTo>
                  <a:cubicBezTo>
                    <a:pt x="183293" y="622300"/>
                    <a:pt x="182673" y="625657"/>
                    <a:pt x="181176" y="628650"/>
                  </a:cubicBezTo>
                  <a:cubicBezTo>
                    <a:pt x="179469" y="632063"/>
                    <a:pt x="176376" y="634688"/>
                    <a:pt x="174826" y="638175"/>
                  </a:cubicBezTo>
                  <a:cubicBezTo>
                    <a:pt x="172108" y="644292"/>
                    <a:pt x="170593" y="650875"/>
                    <a:pt x="168476" y="657225"/>
                  </a:cubicBezTo>
                  <a:lnTo>
                    <a:pt x="165301" y="666750"/>
                  </a:lnTo>
                  <a:cubicBezTo>
                    <a:pt x="164243" y="669925"/>
                    <a:pt x="162938" y="673028"/>
                    <a:pt x="162126" y="676275"/>
                  </a:cubicBezTo>
                  <a:cubicBezTo>
                    <a:pt x="161379" y="679264"/>
                    <a:pt x="157846" y="694773"/>
                    <a:pt x="155776" y="698500"/>
                  </a:cubicBezTo>
                  <a:lnTo>
                    <a:pt x="136726" y="727075"/>
                  </a:lnTo>
                  <a:cubicBezTo>
                    <a:pt x="134609" y="730250"/>
                    <a:pt x="131583" y="732980"/>
                    <a:pt x="130376" y="736600"/>
                  </a:cubicBezTo>
                  <a:cubicBezTo>
                    <a:pt x="113994" y="785747"/>
                    <a:pt x="132770" y="734986"/>
                    <a:pt x="117676" y="765175"/>
                  </a:cubicBezTo>
                  <a:cubicBezTo>
                    <a:pt x="116179" y="768168"/>
                    <a:pt x="115998" y="771707"/>
                    <a:pt x="114501" y="774700"/>
                  </a:cubicBezTo>
                  <a:cubicBezTo>
                    <a:pt x="112794" y="778113"/>
                    <a:pt x="109858" y="780812"/>
                    <a:pt x="108151" y="784225"/>
                  </a:cubicBezTo>
                  <a:cubicBezTo>
                    <a:pt x="106654" y="787218"/>
                    <a:pt x="107067" y="791137"/>
                    <a:pt x="104976" y="793750"/>
                  </a:cubicBezTo>
                  <a:cubicBezTo>
                    <a:pt x="102592" y="796730"/>
                    <a:pt x="98626" y="797983"/>
                    <a:pt x="95451" y="800100"/>
                  </a:cubicBezTo>
                  <a:cubicBezTo>
                    <a:pt x="86984" y="825500"/>
                    <a:pt x="99684" y="795867"/>
                    <a:pt x="82751" y="812800"/>
                  </a:cubicBezTo>
                  <a:cubicBezTo>
                    <a:pt x="77355" y="818196"/>
                    <a:pt x="74284" y="825500"/>
                    <a:pt x="70051" y="831850"/>
                  </a:cubicBezTo>
                  <a:lnTo>
                    <a:pt x="57351" y="850900"/>
                  </a:lnTo>
                  <a:cubicBezTo>
                    <a:pt x="55234" y="854075"/>
                    <a:pt x="54176" y="858308"/>
                    <a:pt x="51001" y="860425"/>
                  </a:cubicBezTo>
                  <a:lnTo>
                    <a:pt x="41476" y="866775"/>
                  </a:lnTo>
                  <a:cubicBezTo>
                    <a:pt x="39359" y="869950"/>
                    <a:pt x="38106" y="873916"/>
                    <a:pt x="35126" y="876300"/>
                  </a:cubicBezTo>
                  <a:cubicBezTo>
                    <a:pt x="32513" y="878391"/>
                    <a:pt x="28594" y="877978"/>
                    <a:pt x="25601" y="879475"/>
                  </a:cubicBezTo>
                  <a:cubicBezTo>
                    <a:pt x="22188" y="881182"/>
                    <a:pt x="19251" y="883708"/>
                    <a:pt x="16076" y="885825"/>
                  </a:cubicBezTo>
                  <a:cubicBezTo>
                    <a:pt x="15018" y="889000"/>
                    <a:pt x="16248" y="895350"/>
                    <a:pt x="12901" y="895350"/>
                  </a:cubicBezTo>
                  <a:cubicBezTo>
                    <a:pt x="9554" y="895350"/>
                    <a:pt x="9726" y="889172"/>
                    <a:pt x="9726" y="885825"/>
                  </a:cubicBezTo>
                  <a:cubicBezTo>
                    <a:pt x="9726" y="866746"/>
                    <a:pt x="12286" y="847744"/>
                    <a:pt x="12901" y="828675"/>
                  </a:cubicBezTo>
                  <a:cubicBezTo>
                    <a:pt x="13345" y="814924"/>
                    <a:pt x="-1916" y="777346"/>
                    <a:pt x="201" y="76517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6800" y="1100129"/>
              <a:ext cx="4617155" cy="5603205"/>
              <a:chOff x="4688788" y="1100129"/>
              <a:chExt cx="4805167" cy="5291330"/>
            </a:xfrm>
          </p:grpSpPr>
          <p:sp>
            <p:nvSpPr>
              <p:cNvPr id="4" name="矩形 3">
                <a:extLst>
                  <a:ext uri="{FF2B5EF4-FFF2-40B4-BE49-F238E27FC236}">
                    <a16:creationId xmlns:a16="http://schemas.microsoft.com/office/drawing/2014/main" id="{8B1ABFBE-2794-2649-BE5A-AB3AC549D685}"/>
                  </a:ext>
                </a:extLst>
              </p:cNvPr>
              <p:cNvSpPr/>
              <p:nvPr/>
            </p:nvSpPr>
            <p:spPr>
              <a:xfrm>
                <a:off x="5240359" y="6100813"/>
                <a:ext cx="3942474" cy="290646"/>
              </a:xfrm>
              <a:prstGeom prst="rect">
                <a:avLst/>
              </a:prstGeom>
            </p:spPr>
            <p:txBody>
              <a:bodyPr wrap="none">
                <a:spAutoFit/>
              </a:bodyPr>
              <a:lstStyle/>
              <a:p>
                <a:pPr algn="ctr"/>
                <a:r>
                  <a:rPr lang="zh-CN" altLang="zh-CN" sz="1400" b="1" dirty="0">
                    <a:latin typeface="Times New Roman" panose="02020603050405020304" pitchFamily="18" charset="0"/>
                    <a:ea typeface="Microsoft YaHei" panose="020B0503020204020204" pitchFamily="34" charset="-122"/>
                    <a:cs typeface="宋体" panose="02010600030101010101" pitchFamily="2" charset="-122"/>
                  </a:rPr>
                  <a:t>京津冀北电网某新能源外送断面潮流控制情况</a:t>
                </a:r>
                <a:r>
                  <a:rPr lang="zh-CN" altLang="zh-CN" sz="1400" b="1" dirty="0">
                    <a:latin typeface="Times New Roman" panose="02020603050405020304" pitchFamily="18" charset="0"/>
                    <a:ea typeface="Microsoft YaHei" panose="020B0503020204020204" pitchFamily="34" charset="-122"/>
                  </a:rPr>
                  <a:t> </a:t>
                </a:r>
                <a:endParaRPr lang="zh-CN" altLang="en-US" sz="1400" b="1" dirty="0">
                  <a:latin typeface="Times New Roman" panose="02020603050405020304" pitchFamily="18" charset="0"/>
                  <a:ea typeface="Microsoft YaHei" panose="020B0503020204020204" pitchFamily="34" charset="-122"/>
                </a:endParaRPr>
              </a:p>
            </p:txBody>
          </p:sp>
          <p:graphicFrame>
            <p:nvGraphicFramePr>
              <p:cNvPr id="14" name="图表 13">
                <a:extLst>
                  <a:ext uri="{FF2B5EF4-FFF2-40B4-BE49-F238E27FC236}">
                    <a16:creationId xmlns:a16="http://schemas.microsoft.com/office/drawing/2014/main" id="{750CB6E1-BD70-824F-9F6C-A7F598FAD7F7}"/>
                  </a:ext>
                </a:extLst>
              </p:cNvPr>
              <p:cNvGraphicFramePr/>
              <p:nvPr/>
            </p:nvGraphicFramePr>
            <p:xfrm>
              <a:off x="4688788" y="1100129"/>
              <a:ext cx="4805167" cy="2246190"/>
            </p:xfrm>
            <a:graphic>
              <a:graphicData uri="http://schemas.openxmlformats.org/drawingml/2006/chart">
                <c:chart xmlns:c="http://schemas.openxmlformats.org/drawingml/2006/chart" xmlns:r="http://schemas.openxmlformats.org/officeDocument/2006/relationships" r:id="rId4"/>
              </a:graphicData>
            </a:graphic>
          </p:graphicFrame>
          <p:sp>
            <p:nvSpPr>
              <p:cNvPr id="5" name="矩形 4">
                <a:extLst>
                  <a:ext uri="{FF2B5EF4-FFF2-40B4-BE49-F238E27FC236}">
                    <a16:creationId xmlns:a16="http://schemas.microsoft.com/office/drawing/2014/main" id="{54F37B51-3916-6A4E-AE46-C3C4643C9F85}"/>
                  </a:ext>
                </a:extLst>
              </p:cNvPr>
              <p:cNvSpPr/>
              <p:nvPr/>
            </p:nvSpPr>
            <p:spPr>
              <a:xfrm>
                <a:off x="5060869" y="3359974"/>
                <a:ext cx="4365043" cy="290646"/>
              </a:xfrm>
              <a:prstGeom prst="rect">
                <a:avLst/>
              </a:prstGeom>
            </p:spPr>
            <p:txBody>
              <a:bodyPr wrap="none">
                <a:spAutoFit/>
              </a:bodyPr>
              <a:lstStyle/>
              <a:p>
                <a:pPr algn="ctr"/>
                <a:r>
                  <a:rPr lang="en-US" altLang="zh-CN" sz="1400" b="1" dirty="0">
                    <a:latin typeface="Times New Roman" panose="02020603050405020304" pitchFamily="18" charset="0"/>
                    <a:ea typeface="Microsoft YaHei" panose="020B0503020204020204" pitchFamily="34" charset="-122"/>
                  </a:rPr>
                  <a:t>2016-2018</a:t>
                </a:r>
                <a:r>
                  <a:rPr lang="zh-CN" altLang="zh-CN" sz="1400" b="1" dirty="0">
                    <a:latin typeface="Times New Roman" panose="02020603050405020304" pitchFamily="18" charset="0"/>
                    <a:ea typeface="Microsoft YaHei" panose="020B0503020204020204" pitchFamily="34" charset="-122"/>
                  </a:rPr>
                  <a:t>年春节期间</a:t>
                </a:r>
                <a:r>
                  <a:rPr lang="zh-CN" altLang="zh-CN" sz="1400" b="1" dirty="0">
                    <a:latin typeface="Times New Roman" panose="02020603050405020304" pitchFamily="18" charset="0"/>
                    <a:ea typeface="Microsoft YaHei" panose="020B0503020204020204" pitchFamily="34" charset="-122"/>
                    <a:cs typeface="宋体" panose="02010600030101010101" pitchFamily="2" charset="-122"/>
                  </a:rPr>
                  <a:t>京津冀北</a:t>
                </a:r>
                <a:r>
                  <a:rPr lang="zh-CN" altLang="zh-CN" sz="1400" b="1" dirty="0">
                    <a:latin typeface="Times New Roman" panose="02020603050405020304" pitchFamily="18" charset="0"/>
                    <a:ea typeface="Microsoft YaHei" panose="020B0503020204020204" pitchFamily="34" charset="-122"/>
                  </a:rPr>
                  <a:t>电网新能源消纳空间 </a:t>
                </a:r>
                <a:endParaRPr lang="zh-CN" altLang="en-US" sz="1400" b="1" dirty="0">
                  <a:latin typeface="Times New Roman" panose="02020603050405020304" pitchFamily="18" charset="0"/>
                  <a:ea typeface="Microsoft YaHei" panose="020B0503020204020204" pitchFamily="34" charset="-122"/>
                </a:endParaRPr>
              </a:p>
            </p:txBody>
          </p:sp>
          <p:graphicFrame>
            <p:nvGraphicFramePr>
              <p:cNvPr id="6" name="对象 5"/>
              <p:cNvGraphicFramePr>
                <a:graphicFrameLocks noChangeAspect="1"/>
              </p:cNvGraphicFramePr>
              <p:nvPr/>
            </p:nvGraphicFramePr>
            <p:xfrm>
              <a:off x="4751651" y="3720941"/>
              <a:ext cx="4657847" cy="2349392"/>
            </p:xfrm>
            <a:graphic>
              <a:graphicData uri="http://schemas.openxmlformats.org/presentationml/2006/ole">
                <mc:AlternateContent xmlns:mc="http://schemas.openxmlformats.org/markup-compatibility/2006">
                  <mc:Choice xmlns:v="urn:schemas-microsoft-com:vml" Requires="v">
                    <p:oleObj spid="_x0000_s8226" name="Visio" r:id="rId5" imgW="7581900" imgH="4181385" progId="Visio.Drawing.15">
                      <p:embed/>
                    </p:oleObj>
                  </mc:Choice>
                  <mc:Fallback>
                    <p:oleObj name="Visio" r:id="rId5" imgW="7581900" imgH="4181385" progId="Visio.Drawing.15">
                      <p:embed/>
                      <p:pic>
                        <p:nvPicPr>
                          <p:cNvPr id="6" name="对象 5"/>
                          <p:cNvPicPr>
                            <a:picLocks noChangeAspect="1" noChangeArrowheads="1"/>
                          </p:cNvPicPr>
                          <p:nvPr/>
                        </p:nvPicPr>
                        <p:blipFill>
                          <a:blip r:embed="rId6"/>
                          <a:srcRect/>
                          <a:stretch>
                            <a:fillRect/>
                          </a:stretch>
                        </p:blipFill>
                        <p:spPr bwMode="auto">
                          <a:xfrm>
                            <a:off x="4751651" y="3720941"/>
                            <a:ext cx="4657847" cy="2349392"/>
                          </a:xfrm>
                          <a:prstGeom prst="rect">
                            <a:avLst/>
                          </a:prstGeom>
                          <a:noFill/>
                        </p:spPr>
                      </p:pic>
                    </p:oleObj>
                  </mc:Fallback>
                </mc:AlternateContent>
              </a:graphicData>
            </a:graphic>
          </p:graphicFrame>
        </p:grpSp>
      </p:grpSp>
      <p:cxnSp>
        <p:nvCxnSpPr>
          <p:cNvPr id="11" name="直接箭头连接符 10"/>
          <p:cNvCxnSpPr/>
          <p:nvPr/>
        </p:nvCxnSpPr>
        <p:spPr>
          <a:xfrm>
            <a:off x="6400800" y="4438652"/>
            <a:ext cx="666751" cy="447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436608" y="4895852"/>
            <a:ext cx="1261884" cy="276999"/>
          </a:xfrm>
          <a:prstGeom prst="rect">
            <a:avLst/>
          </a:prstGeom>
        </p:spPr>
        <p:txBody>
          <a:bodyPr wrap="none">
            <a:spAutoFit/>
          </a:bodyPr>
          <a:lstStyle/>
          <a:p>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新能源增发电量</a:t>
            </a:r>
            <a:endParaRPr lang="zh-CN" altLang="en-US" sz="1200" dirty="0"/>
          </a:p>
        </p:txBody>
      </p:sp>
      <p:sp>
        <p:nvSpPr>
          <p:cNvPr id="2" name="文本框 1">
            <a:extLst>
              <a:ext uri="{FF2B5EF4-FFF2-40B4-BE49-F238E27FC236}">
                <a16:creationId xmlns:a16="http://schemas.microsoft.com/office/drawing/2014/main" id="{371607A5-E48C-1A45-99F5-B5742CEA1F16}"/>
              </a:ext>
            </a:extLst>
          </p:cNvPr>
          <p:cNvSpPr txBox="1"/>
          <p:nvPr/>
        </p:nvSpPr>
        <p:spPr>
          <a:xfrm>
            <a:off x="4574560" y="695245"/>
            <a:ext cx="2492990" cy="369332"/>
          </a:xfrm>
          <a:prstGeom prst="rect">
            <a:avLst/>
          </a:prstGeom>
          <a:noFill/>
        </p:spPr>
        <p:txBody>
          <a:bodyPr wrap="none" rtlCol="0">
            <a:spAutoFit/>
          </a:bodyPr>
          <a:lstStyle/>
          <a:p>
            <a:r>
              <a:rPr kumimoji="1" lang="zh-CN" altLang="en-US" dirty="0">
                <a:solidFill>
                  <a:srgbClr val="FF0000"/>
                </a:solidFill>
              </a:rPr>
              <a:t>上下两图单位格式统一</a:t>
            </a:r>
          </a:p>
        </p:txBody>
      </p:sp>
      <p:sp>
        <p:nvSpPr>
          <p:cNvPr id="17" name="标题 1">
            <a:extLst>
              <a:ext uri="{FF2B5EF4-FFF2-40B4-BE49-F238E27FC236}">
                <a16:creationId xmlns:a16="http://schemas.microsoft.com/office/drawing/2014/main" id="{7884E842-F81F-304C-AFD2-5F7800636598}"/>
              </a:ext>
            </a:extLst>
          </p:cNvPr>
          <p:cNvSpPr txBox="1">
            <a:spLocks/>
          </p:cNvSpPr>
          <p:nvPr/>
        </p:nvSpPr>
        <p:spPr>
          <a:xfrm>
            <a:off x="194046" y="-80682"/>
            <a:ext cx="4637034" cy="777875"/>
          </a:xfrm>
          <a:prstGeom prst="rect">
            <a:avLst/>
          </a:prstGeom>
        </p:spPr>
        <p:txBody>
          <a:bodyPr anchor="ctr"/>
          <a:lstStyle>
            <a:lvl1pPr algn="r" rtl="0" eaLnBrk="0" fontAlgn="auto" hangingPunct="0">
              <a:spcBef>
                <a:spcPct val="50000"/>
              </a:spcBef>
              <a:spcAft>
                <a:spcPts val="0"/>
              </a:spcAft>
              <a:defRPr lang="zh-CN" altLang="en-US" sz="3000" b="1" kern="1200" spc="50" dirty="0">
                <a:ln w="11430">
                  <a:solidFill>
                    <a:schemeClr val="bg1"/>
                  </a:solidFill>
                </a:ln>
                <a:solidFill>
                  <a:srgbClr val="4BACC6">
                    <a:lumMod val="50000"/>
                  </a:srgbClr>
                </a:solidFill>
                <a:effectLst/>
                <a:latin typeface="微软雅黑" pitchFamily="34" charset="-122"/>
                <a:ea typeface="微软雅黑" pitchFamily="34" charset="-122"/>
                <a:cs typeface="+mn-cs"/>
              </a:defRPr>
            </a:lvl1pPr>
            <a:lvl2pPr algn="r" rtl="0" eaLnBrk="0" fontAlgn="base" hangingPunct="0">
              <a:spcBef>
                <a:spcPct val="0"/>
              </a:spcBef>
              <a:spcAft>
                <a:spcPct val="0"/>
              </a:spcAft>
              <a:defRPr sz="2800" b="1">
                <a:solidFill>
                  <a:srgbClr val="215968"/>
                </a:solidFill>
                <a:latin typeface="宋体" pitchFamily="2" charset="-122"/>
                <a:ea typeface="宋体" pitchFamily="2" charset="-122"/>
              </a:defRPr>
            </a:lvl2pPr>
            <a:lvl3pPr algn="r" rtl="0" eaLnBrk="0" fontAlgn="base" hangingPunct="0">
              <a:spcBef>
                <a:spcPct val="0"/>
              </a:spcBef>
              <a:spcAft>
                <a:spcPct val="0"/>
              </a:spcAft>
              <a:defRPr sz="2800" b="1">
                <a:solidFill>
                  <a:srgbClr val="215968"/>
                </a:solidFill>
                <a:latin typeface="宋体" pitchFamily="2" charset="-122"/>
                <a:ea typeface="宋体" pitchFamily="2" charset="-122"/>
              </a:defRPr>
            </a:lvl3pPr>
            <a:lvl4pPr algn="r" rtl="0" eaLnBrk="0" fontAlgn="base" hangingPunct="0">
              <a:spcBef>
                <a:spcPct val="0"/>
              </a:spcBef>
              <a:spcAft>
                <a:spcPct val="0"/>
              </a:spcAft>
              <a:defRPr sz="2800" b="1">
                <a:solidFill>
                  <a:srgbClr val="215968"/>
                </a:solidFill>
                <a:latin typeface="宋体" pitchFamily="2" charset="-122"/>
                <a:ea typeface="宋体" pitchFamily="2" charset="-122"/>
              </a:defRPr>
            </a:lvl4pPr>
            <a:lvl5pPr algn="r" rtl="0" eaLnBrk="0" fontAlgn="base" hangingPunct="0">
              <a:spcBef>
                <a:spcPct val="0"/>
              </a:spcBef>
              <a:spcAft>
                <a:spcPct val="0"/>
              </a:spcAft>
              <a:defRPr sz="2800" b="1">
                <a:solidFill>
                  <a:srgbClr val="215968"/>
                </a:solidFill>
                <a:latin typeface="宋体" pitchFamily="2" charset="-122"/>
                <a:ea typeface="宋体" pitchFamily="2" charset="-122"/>
              </a:defRPr>
            </a:lvl5pPr>
            <a:lvl6pPr marL="457200" algn="r" rtl="0" fontAlgn="base">
              <a:spcBef>
                <a:spcPct val="0"/>
              </a:spcBef>
              <a:spcAft>
                <a:spcPct val="0"/>
              </a:spcAft>
              <a:defRPr sz="2800" b="1">
                <a:solidFill>
                  <a:srgbClr val="215968"/>
                </a:solidFill>
                <a:latin typeface="微软雅黑" pitchFamily="34" charset="-122"/>
                <a:ea typeface="微软雅黑" pitchFamily="34" charset="-122"/>
              </a:defRPr>
            </a:lvl6pPr>
            <a:lvl7pPr marL="914400" algn="r" rtl="0" fontAlgn="base">
              <a:spcBef>
                <a:spcPct val="0"/>
              </a:spcBef>
              <a:spcAft>
                <a:spcPct val="0"/>
              </a:spcAft>
              <a:defRPr sz="2800" b="1">
                <a:solidFill>
                  <a:srgbClr val="215968"/>
                </a:solidFill>
                <a:latin typeface="微软雅黑" pitchFamily="34" charset="-122"/>
                <a:ea typeface="微软雅黑" pitchFamily="34" charset="-122"/>
              </a:defRPr>
            </a:lvl7pPr>
            <a:lvl8pPr marL="1371600" algn="r" rtl="0" fontAlgn="base">
              <a:spcBef>
                <a:spcPct val="0"/>
              </a:spcBef>
              <a:spcAft>
                <a:spcPct val="0"/>
              </a:spcAft>
              <a:defRPr sz="2800" b="1">
                <a:solidFill>
                  <a:srgbClr val="215968"/>
                </a:solidFill>
                <a:latin typeface="微软雅黑" pitchFamily="34" charset="-122"/>
                <a:ea typeface="微软雅黑" pitchFamily="34" charset="-122"/>
              </a:defRPr>
            </a:lvl8pPr>
            <a:lvl9pPr marL="1828800" algn="r" rtl="0" fontAlgn="base">
              <a:spcBef>
                <a:spcPct val="0"/>
              </a:spcBef>
              <a:spcAft>
                <a:spcPct val="0"/>
              </a:spcAft>
              <a:defRPr sz="2800" b="1">
                <a:solidFill>
                  <a:srgbClr val="215968"/>
                </a:solidFill>
                <a:latin typeface="微软雅黑" pitchFamily="34" charset="-122"/>
                <a:ea typeface="微软雅黑" pitchFamily="34" charset="-122"/>
              </a:defRPr>
            </a:lvl9pPr>
          </a:lstStyle>
          <a:p>
            <a:pPr algn="l" defTabSz="914400">
              <a:tabLst>
                <a:tab pos="901700" algn="l"/>
              </a:tabLst>
              <a:defRPr/>
            </a:pPr>
            <a:r>
              <a:rPr lang="zh-CN" altLang="en-US" sz="3200" dirty="0">
                <a:ln w="11430">
                  <a:solidFill>
                    <a:sysClr val="window" lastClr="FFFFFF"/>
                  </a:solidFill>
                </a:ln>
              </a:rPr>
              <a:t>二、研究内容</a:t>
            </a:r>
            <a:endParaRPr sz="3200" dirty="0">
              <a:ln w="11430">
                <a:solidFill>
                  <a:sysClr val="window" lastClr="FFFFFF"/>
                </a:solidFill>
              </a:ln>
            </a:endParaRPr>
          </a:p>
        </p:txBody>
      </p:sp>
    </p:spTree>
    <p:extLst>
      <p:ext uri="{BB962C8B-B14F-4D97-AF65-F5344CB8AC3E}">
        <p14:creationId xmlns:p14="http://schemas.microsoft.com/office/powerpoint/2010/main" val="291447130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圆角矩形 797"/>
          <p:cNvSpPr/>
          <p:nvPr/>
        </p:nvSpPr>
        <p:spPr>
          <a:xfrm>
            <a:off x="624153" y="1156897"/>
            <a:ext cx="8779513" cy="2283157"/>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285750" indent="-285750" algn="just">
              <a:lnSpc>
                <a:spcPct val="150000"/>
              </a:lnSpc>
              <a:buFont typeface="Wingdings" panose="05000000000000000000" pitchFamily="2" charset="2"/>
              <a:buChar char="n"/>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我国风电光伏装机居世界首位，在冀北、青海、甘肃、宁夏四省中是第一大电源，其中甘肃、宁夏的新能源装机已经超过最大负荷</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a:p>
            <a:pPr marL="285750" indent="-285750" algn="just">
              <a:lnSpc>
                <a:spcPct val="150000"/>
              </a:lnSpc>
              <a:buFont typeface="Wingdings" panose="05000000000000000000" pitchFamily="2" charset="2"/>
              <a:buChar char="n"/>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随着新能源装机容量与占比的快速增长，准确的风光功率预测对消纳水平提升与电网安全运行的作用愈发重要</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p:txBody>
      </p:sp>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一、立项背景</a:t>
            </a:r>
          </a:p>
        </p:txBody>
      </p:sp>
      <p:pic>
        <p:nvPicPr>
          <p:cNvPr id="123" name="预测曲线~1.wmv">
            <a:hlinkClick r:id="" action="ppaction://media"/>
          </p:cNvPr>
          <p:cNvPicPr>
            <a:picLocks noChangeAspect="1"/>
          </p:cNvPicPr>
          <p:nvPr>
            <a:videoFile r:link="rId1"/>
            <p:extLst>
              <p:ext uri="{DAA4B4D4-6D71-4841-9C94-3DE7FCFB9230}">
                <p14:media xmlns:p14="http://schemas.microsoft.com/office/powerpoint/2010/main" r:embed="rId2">
                  <p14:trim st="6141.1692" end="6394.096"/>
                </p14:media>
              </p:ext>
            </p:extLst>
          </p:nvPr>
        </p:nvPicPr>
        <p:blipFill>
          <a:blip r:embed="rId5"/>
          <a:stretch>
            <a:fillRect/>
          </a:stretch>
        </p:blipFill>
        <p:spPr>
          <a:xfrm>
            <a:off x="772558" y="4146394"/>
            <a:ext cx="3582964" cy="2015417"/>
          </a:xfrm>
          <a:prstGeom prst="rect">
            <a:avLst/>
          </a:prstGeom>
        </p:spPr>
      </p:pic>
      <p:sp>
        <p:nvSpPr>
          <p:cNvPr id="124" name="圆角矩形 123"/>
          <p:cNvSpPr/>
          <p:nvPr/>
        </p:nvSpPr>
        <p:spPr>
          <a:xfrm>
            <a:off x="344634" y="4049484"/>
            <a:ext cx="4114807" cy="2078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25" name="圆角矩形 124"/>
          <p:cNvSpPr/>
          <p:nvPr/>
        </p:nvSpPr>
        <p:spPr>
          <a:xfrm>
            <a:off x="400048" y="6044599"/>
            <a:ext cx="4114807" cy="2078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126" name="右箭头 125"/>
          <p:cNvSpPr/>
          <p:nvPr/>
        </p:nvSpPr>
        <p:spPr>
          <a:xfrm>
            <a:off x="4639554" y="4829141"/>
            <a:ext cx="725933" cy="68892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TextBox 126"/>
          <p:cNvSpPr txBox="1"/>
          <p:nvPr/>
        </p:nvSpPr>
        <p:spPr>
          <a:xfrm>
            <a:off x="1403020" y="3912597"/>
            <a:ext cx="2133600" cy="338554"/>
          </a:xfrm>
          <a:prstGeom prst="rect">
            <a:avLst/>
          </a:prstGeom>
          <a:noFill/>
        </p:spPr>
        <p:txBody>
          <a:bodyPr wrap="square" rtlCol="0">
            <a:spAutoFit/>
          </a:bodyPr>
          <a:lstStyle/>
          <a:p>
            <a:pPr algn="ctr"/>
            <a:r>
              <a:rPr lang="zh-CN" altLang="en-US" sz="1600" b="1" dirty="0">
                <a:latin typeface="微软雅黑" pitchFamily="34" charset="-122"/>
                <a:ea typeface="微软雅黑" pitchFamily="34" charset="-122"/>
              </a:rPr>
              <a:t>功率预测</a:t>
            </a:r>
          </a:p>
        </p:txBody>
      </p:sp>
      <p:sp>
        <p:nvSpPr>
          <p:cNvPr id="128" name="TextBox 127"/>
          <p:cNvSpPr txBox="1"/>
          <p:nvPr/>
        </p:nvSpPr>
        <p:spPr>
          <a:xfrm>
            <a:off x="6081739" y="3898742"/>
            <a:ext cx="2133600" cy="338554"/>
          </a:xfrm>
          <a:prstGeom prst="rect">
            <a:avLst/>
          </a:prstGeom>
          <a:noFill/>
        </p:spPr>
        <p:txBody>
          <a:bodyPr wrap="square" rtlCol="0">
            <a:spAutoFit/>
          </a:bodyPr>
          <a:lstStyle/>
          <a:p>
            <a:pPr algn="ctr"/>
            <a:r>
              <a:rPr lang="zh-CN" altLang="en-US" sz="1600" b="1" dirty="0">
                <a:latin typeface="微软雅黑" pitchFamily="34" charset="-122"/>
                <a:ea typeface="微软雅黑" pitchFamily="34" charset="-122"/>
              </a:rPr>
              <a:t>预留消纳空间</a:t>
            </a:r>
          </a:p>
        </p:txBody>
      </p:sp>
      <p:pic>
        <p:nvPicPr>
          <p:cNvPr id="129" name="图片 128" descr="234.gif"/>
          <p:cNvPicPr>
            <a:picLocks noChangeAspect="1"/>
          </p:cNvPicPr>
          <p:nvPr/>
        </p:nvPicPr>
        <p:blipFill>
          <a:blip r:embed="rId6" cstate="print"/>
          <a:stretch>
            <a:fillRect/>
          </a:stretch>
        </p:blipFill>
        <p:spPr>
          <a:xfrm>
            <a:off x="5700731" y="4195449"/>
            <a:ext cx="2830368" cy="1966360"/>
          </a:xfrm>
          <a:prstGeom prst="rect">
            <a:avLst/>
          </a:prstGeom>
        </p:spPr>
      </p:pic>
      <p:sp>
        <p:nvSpPr>
          <p:cNvPr id="2" name="文本框 1">
            <a:extLst>
              <a:ext uri="{FF2B5EF4-FFF2-40B4-BE49-F238E27FC236}">
                <a16:creationId xmlns:a16="http://schemas.microsoft.com/office/drawing/2014/main" id="{EA5DFDE9-345F-AF4E-AAF7-D8E8309CBD5A}"/>
              </a:ext>
            </a:extLst>
          </p:cNvPr>
          <p:cNvSpPr txBox="1"/>
          <p:nvPr/>
        </p:nvSpPr>
        <p:spPr>
          <a:xfrm>
            <a:off x="3767784" y="6089184"/>
            <a:ext cx="3185487" cy="369332"/>
          </a:xfrm>
          <a:prstGeom prst="rect">
            <a:avLst/>
          </a:prstGeom>
          <a:noFill/>
        </p:spPr>
        <p:txBody>
          <a:bodyPr wrap="none" rtlCol="0">
            <a:spAutoFit/>
          </a:bodyPr>
          <a:lstStyle/>
          <a:p>
            <a:r>
              <a:rPr kumimoji="1" lang="zh-CN" altLang="en-US" dirty="0">
                <a:solidFill>
                  <a:srgbClr val="FF0000"/>
                </a:solidFill>
              </a:rPr>
              <a:t>上图与视频颜色结构需要优化</a:t>
            </a:r>
          </a:p>
        </p:txBody>
      </p:sp>
    </p:spTree>
    <p:extLst>
      <p:ext uri="{BB962C8B-B14F-4D97-AF65-F5344CB8AC3E}">
        <p14:creationId xmlns:p14="http://schemas.microsoft.com/office/powerpoint/2010/main" val="174132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30</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三、主要创新</a:t>
            </a:r>
          </a:p>
        </p:txBody>
      </p:sp>
      <p:sp>
        <p:nvSpPr>
          <p:cNvPr id="27" name="圆角矩形 26"/>
          <p:cNvSpPr/>
          <p:nvPr/>
        </p:nvSpPr>
        <p:spPr>
          <a:xfrm>
            <a:off x="795130" y="1565541"/>
            <a:ext cx="8483807" cy="4790810"/>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342900" indent="-342900" algn="just">
              <a:lnSpc>
                <a:spcPct val="150000"/>
              </a:lnSpc>
              <a:buFont typeface="Wingdings"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提出了基于数值天气预报模式参数扰动优化的大尺度气候效应模拟方法，并耦合中小尺度模式构建了复杂地形下的资源预报系统，结合多尺度误差订正方法进一步降低了复杂气象环境下极值和波动过程增多引起的预报误差，提升了新能源资源预报的准确性和鲁棒性；</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gn="just">
              <a:lnSpc>
                <a:spcPct val="150000"/>
              </a:lnSpc>
              <a:buFont typeface="Wingdings"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提出了基于稀疏贝叶斯学习理论和考虑多场站时空关联特性的新能源功率概率预测方法，提升了复杂气象条件下的新能源功率预测结果精度与可靠性；</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gn="just">
              <a:lnSpc>
                <a:spcPct val="150000"/>
              </a:lnSpc>
              <a:buFont typeface="Wingdings"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提出了基于图像相移不变性的云团多模式运动非线性预测方法，解决了常规线性外推方法难以适应云团生消与变形等复杂运动的预测问题，建立了光伏发电功率分钟级分步预测模型，实现了分钟级光伏发电功率快速波动预测；</a:t>
            </a:r>
            <a:endParaRPr lang="en-US" altLang="zh-CN"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gn="just">
              <a:lnSpc>
                <a:spcPct val="150000"/>
              </a:lnSpc>
              <a:buFont typeface="Wingdings" pitchFamily="2" charset="2"/>
              <a:buChar char="Ø"/>
            </a:pPr>
            <a:r>
              <a:rPr lang="zh-CN" altLang="en-US" dirty="0">
                <a:solidFill>
                  <a:prstClr val="black"/>
                </a:solidFill>
                <a:latin typeface="微软雅黑" panose="020B0503020204020204" pitchFamily="34" charset="-122"/>
                <a:ea typeface="微软雅黑" panose="020B0503020204020204" pitchFamily="34" charset="-122"/>
                <a:cs typeface="方正大黑简体"/>
              </a:rPr>
              <a:t>提出了基于新能源发电概率预测与分钟级预测的多时间尺度优化调度和消纳提升策略，有效降低了电网调峰次数及时长并大幅提升了新能源消纳空间。</a:t>
            </a:r>
          </a:p>
        </p:txBody>
      </p:sp>
    </p:spTree>
    <p:extLst>
      <p:ext uri="{BB962C8B-B14F-4D97-AF65-F5344CB8AC3E}">
        <p14:creationId xmlns:p14="http://schemas.microsoft.com/office/powerpoint/2010/main" val="4106025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31</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四、研究成果</a:t>
            </a:r>
          </a:p>
        </p:txBody>
      </p:sp>
      <p:sp>
        <p:nvSpPr>
          <p:cNvPr id="27" name="圆角矩形 26"/>
          <p:cNvSpPr/>
          <p:nvPr/>
        </p:nvSpPr>
        <p:spPr>
          <a:xfrm>
            <a:off x="522518" y="1173466"/>
            <a:ext cx="6660000" cy="5369839"/>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algn="ctr"/>
            <a:r>
              <a:rPr lang="zh-CN" altLang="en-US" sz="2400" b="1" dirty="0">
                <a:solidFill>
                  <a:prstClr val="black"/>
                </a:solidFill>
                <a:latin typeface="微软雅黑" panose="020B0503020204020204" pitchFamily="34" charset="-122"/>
                <a:ea typeface="微软雅黑" panose="020B0503020204020204" pitchFamily="34" charset="-122"/>
                <a:cs typeface="方正大黑简体"/>
              </a:rPr>
              <a:t>面向复杂气象环境的多尺度</a:t>
            </a:r>
            <a:endParaRPr lang="en-US" altLang="zh-CN" sz="2400" b="1" dirty="0">
              <a:solidFill>
                <a:prstClr val="black"/>
              </a:solidFill>
              <a:latin typeface="微软雅黑" panose="020B0503020204020204" pitchFamily="34" charset="-122"/>
              <a:ea typeface="微软雅黑" panose="020B0503020204020204" pitchFamily="34" charset="-122"/>
              <a:cs typeface="方正大黑简体"/>
            </a:endParaRPr>
          </a:p>
          <a:p>
            <a:pPr algn="ctr">
              <a:spcAft>
                <a:spcPts val="600"/>
              </a:spcAft>
            </a:pPr>
            <a:r>
              <a:rPr lang="zh-CN" altLang="en-US" sz="2400" b="1" dirty="0">
                <a:solidFill>
                  <a:prstClr val="black"/>
                </a:solidFill>
                <a:latin typeface="微软雅黑" panose="020B0503020204020204" pitchFamily="34" charset="-122"/>
                <a:ea typeface="微软雅黑" panose="020B0503020204020204" pitchFamily="34" charset="-122"/>
                <a:cs typeface="方正大黑简体"/>
              </a:rPr>
              <a:t>新能源资源预报方法研究</a:t>
            </a:r>
            <a:endParaRPr lang="en-US" altLang="zh-CN" sz="2400" b="1"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gn="just">
              <a:lnSpc>
                <a:spcPct val="125000"/>
              </a:lnSpc>
              <a:buFont typeface="Wingdings"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发明专利</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5</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项，</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SCI</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论文</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1</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篇，中文核心论文</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6</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篇</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gn="just">
              <a:lnSpc>
                <a:spcPct val="125000"/>
              </a:lnSpc>
              <a:buFont typeface="Wingdings"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代表性成果：</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a:p>
            <a:pPr algn="just"/>
            <a:r>
              <a:rPr lang="zh-CN" altLang="en-US" sz="2000" dirty="0">
                <a:solidFill>
                  <a:prstClr val="black"/>
                </a:solidFill>
                <a:latin typeface="微软雅黑" panose="020B0503020204020204" pitchFamily="34" charset="-122"/>
                <a:ea typeface="微软雅黑" panose="020B0503020204020204" pitchFamily="34" charset="-122"/>
                <a:cs typeface="方正大黑简体"/>
              </a:rPr>
              <a:t>专利：</a:t>
            </a:r>
            <a:endParaRPr lang="en-US" altLang="zh-CN" sz="2000" dirty="0">
              <a:solidFill>
                <a:prstClr val="black"/>
              </a:solidFill>
              <a:latin typeface="微软雅黑" panose="020B0503020204020204" pitchFamily="34" charset="-122"/>
              <a:ea typeface="微软雅黑" panose="020B0503020204020204" pitchFamily="34" charset="-122"/>
              <a:cs typeface="方正大黑简体"/>
            </a:endParaRPr>
          </a:p>
          <a:p>
            <a:pPr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000" dirty="0">
                <a:solidFill>
                  <a:prstClr val="black"/>
                </a:solidFill>
                <a:latin typeface="微软雅黑" panose="020B0503020204020204" pitchFamily="34" charset="-122"/>
                <a:ea typeface="微软雅黑" panose="020B0503020204020204" pitchFamily="34" charset="-122"/>
                <a:cs typeface="方正大黑简体"/>
              </a:rPr>
              <a:t>一种耦合</a:t>
            </a:r>
            <a:r>
              <a:rPr lang="en-US" altLang="zh-CN" sz="2000" dirty="0">
                <a:solidFill>
                  <a:prstClr val="black"/>
                </a:solidFill>
                <a:latin typeface="微软雅黑" panose="020B0503020204020204" pitchFamily="34" charset="-122"/>
                <a:ea typeface="微软雅黑" panose="020B0503020204020204" pitchFamily="34" charset="-122"/>
                <a:cs typeface="方正大黑简体"/>
              </a:rPr>
              <a:t>WRF</a:t>
            </a:r>
            <a:r>
              <a:rPr lang="zh-CN" altLang="en-US" sz="2000" dirty="0">
                <a:solidFill>
                  <a:prstClr val="black"/>
                </a:solidFill>
                <a:latin typeface="微软雅黑" panose="020B0503020204020204" pitchFamily="34" charset="-122"/>
                <a:ea typeface="微软雅黑" panose="020B0503020204020204" pitchFamily="34" charset="-122"/>
                <a:cs typeface="方正大黑简体"/>
              </a:rPr>
              <a:t>与</a:t>
            </a:r>
            <a:r>
              <a:rPr lang="en-US" altLang="zh-CN" sz="2000" dirty="0" err="1">
                <a:solidFill>
                  <a:prstClr val="black"/>
                </a:solidFill>
                <a:latin typeface="微软雅黑" panose="020B0503020204020204" pitchFamily="34" charset="-122"/>
                <a:ea typeface="微软雅黑" panose="020B0503020204020204" pitchFamily="34" charset="-122"/>
                <a:cs typeface="方正大黑简体"/>
              </a:rPr>
              <a:t>OpenFOAM</a:t>
            </a:r>
            <a:r>
              <a:rPr lang="zh-CN" altLang="en-US" sz="2000" dirty="0">
                <a:solidFill>
                  <a:prstClr val="black"/>
                </a:solidFill>
                <a:latin typeface="微软雅黑" panose="020B0503020204020204" pitchFamily="34" charset="-122"/>
                <a:ea typeface="微软雅黑" panose="020B0503020204020204" pitchFamily="34" charset="-122"/>
                <a:cs typeface="方正大黑简体"/>
              </a:rPr>
              <a:t>模式的风场模拟方法</a:t>
            </a:r>
            <a:endParaRPr lang="en-US" altLang="zh-CN" sz="2000" dirty="0">
              <a:solidFill>
                <a:prstClr val="black"/>
              </a:solidFill>
              <a:latin typeface="微软雅黑" panose="020B0503020204020204" pitchFamily="34" charset="-122"/>
              <a:ea typeface="微软雅黑" panose="020B0503020204020204" pitchFamily="34" charset="-122"/>
              <a:cs typeface="方正大黑简体"/>
            </a:endParaRPr>
          </a:p>
          <a:p>
            <a:pPr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000" dirty="0">
                <a:solidFill>
                  <a:prstClr val="black"/>
                </a:solidFill>
                <a:latin typeface="微软雅黑" panose="020B0503020204020204" pitchFamily="34" charset="-122"/>
                <a:ea typeface="微软雅黑" panose="020B0503020204020204" pitchFamily="34" charset="-122"/>
                <a:cs typeface="方正大黑简体"/>
              </a:rPr>
              <a:t>一种基于云计算的数值天气预报方法</a:t>
            </a:r>
            <a:endParaRPr lang="en-US" altLang="zh-CN" sz="2000" dirty="0">
              <a:solidFill>
                <a:prstClr val="black"/>
              </a:solidFill>
              <a:latin typeface="微软雅黑" panose="020B0503020204020204" pitchFamily="34" charset="-122"/>
              <a:ea typeface="微软雅黑" panose="020B0503020204020204" pitchFamily="34" charset="-122"/>
              <a:cs typeface="方正大黑简体"/>
            </a:endParaRPr>
          </a:p>
          <a:p>
            <a:pPr algn="just"/>
            <a:r>
              <a:rPr lang="en-US" altLang="zh-CN" sz="2000" dirty="0">
                <a:solidFill>
                  <a:prstClr val="black"/>
                </a:solidFill>
                <a:latin typeface="微软雅黑" panose="020B0503020204020204" pitchFamily="34" charset="-122"/>
                <a:ea typeface="微软雅黑" panose="020B0503020204020204" pitchFamily="34" charset="-122"/>
                <a:cs typeface="方正大黑简体"/>
              </a:rPr>
              <a:t>3. </a:t>
            </a:r>
            <a:r>
              <a:rPr lang="zh-CN" altLang="en-US" sz="2000" dirty="0">
                <a:solidFill>
                  <a:prstClr val="black"/>
                </a:solidFill>
                <a:latin typeface="微软雅黑" panose="020B0503020204020204" pitchFamily="34" charset="-122"/>
                <a:ea typeface="微软雅黑" panose="020B0503020204020204" pitchFamily="34" charset="-122"/>
                <a:cs typeface="方正大黑简体"/>
              </a:rPr>
              <a:t>一种基于混合背景场的数值天气预报方法</a:t>
            </a:r>
            <a:endParaRPr lang="en-US" altLang="zh-CN" sz="2000" dirty="0">
              <a:solidFill>
                <a:prstClr val="black"/>
              </a:solidFill>
              <a:latin typeface="微软雅黑" panose="020B0503020204020204" pitchFamily="34" charset="-122"/>
              <a:ea typeface="微软雅黑" panose="020B0503020204020204" pitchFamily="34" charset="-122"/>
              <a:cs typeface="方正大黑简体"/>
            </a:endParaRPr>
          </a:p>
          <a:p>
            <a:pPr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论文：</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Oscillation propagation features of the atmosphere around the Qinghai-Xizang Plateau during the spring season of typical strong and weak monsoon years (Sci. China Earth Sci., SCI</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三区</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IF=2.258)</a:t>
            </a:r>
          </a:p>
          <a:p>
            <a:pPr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南海夏季风强弱年青藏高原地区春季大气的低频振荡特征</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自然科学进展</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风电场功率预测物理方法研究</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中国电机工程学报</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 name="图片 2">
            <a:extLst>
              <a:ext uri="{FF2B5EF4-FFF2-40B4-BE49-F238E27FC236}">
                <a16:creationId xmlns:a16="http://schemas.microsoft.com/office/drawing/2014/main" id="{EF090660-F61C-CD41-B3B0-AECC2AC3A2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55317" y="1149715"/>
            <a:ext cx="2016000" cy="2703368"/>
          </a:xfrm>
          <a:prstGeom prst="rect">
            <a:avLst/>
          </a:prstGeom>
        </p:spPr>
      </p:pic>
      <p:pic>
        <p:nvPicPr>
          <p:cNvPr id="2" name="图片 1">
            <a:extLst>
              <a:ext uri="{FF2B5EF4-FFF2-40B4-BE49-F238E27FC236}">
                <a16:creationId xmlns:a16="http://schemas.microsoft.com/office/drawing/2014/main" id="{1900FDC1-B8F2-3F40-8CE3-B436D737594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55317" y="3740305"/>
            <a:ext cx="2016000" cy="2699172"/>
          </a:xfrm>
          <a:prstGeom prst="rect">
            <a:avLst/>
          </a:prstGeom>
        </p:spPr>
      </p:pic>
    </p:spTree>
    <p:extLst>
      <p:ext uri="{BB962C8B-B14F-4D97-AF65-F5344CB8AC3E}">
        <p14:creationId xmlns:p14="http://schemas.microsoft.com/office/powerpoint/2010/main" val="2953572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32</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四、研究成果</a:t>
            </a:r>
          </a:p>
        </p:txBody>
      </p:sp>
      <p:sp>
        <p:nvSpPr>
          <p:cNvPr id="6" name="圆角矩形 5">
            <a:extLst>
              <a:ext uri="{FF2B5EF4-FFF2-40B4-BE49-F238E27FC236}">
                <a16:creationId xmlns:a16="http://schemas.microsoft.com/office/drawing/2014/main" id="{6990568C-14DA-6F4C-A51C-1F9D2534870C}"/>
              </a:ext>
            </a:extLst>
          </p:cNvPr>
          <p:cNvSpPr/>
          <p:nvPr/>
        </p:nvSpPr>
        <p:spPr>
          <a:xfrm>
            <a:off x="522516" y="1267571"/>
            <a:ext cx="6660000" cy="5088783"/>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algn="ctr">
              <a:spcAft>
                <a:spcPts val="600"/>
              </a:spcAft>
            </a:pPr>
            <a:r>
              <a:rPr lang="zh-CN" altLang="en-US" sz="2400" b="1" dirty="0">
                <a:solidFill>
                  <a:prstClr val="black"/>
                </a:solidFill>
                <a:latin typeface="微软雅黑" panose="020B0503020204020204" pitchFamily="34" charset="-122"/>
                <a:ea typeface="微软雅黑" panose="020B0503020204020204" pitchFamily="34" charset="-122"/>
                <a:cs typeface="方正大黑简体"/>
              </a:rPr>
              <a:t>复杂气象环境下新能源功率概率预测方法研究</a:t>
            </a:r>
            <a:endParaRPr lang="en-US" altLang="zh-CN" sz="2400" b="1"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nSpc>
                <a:spcPct val="125000"/>
              </a:lnSpc>
              <a:buFont typeface="Wingdings"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发明专利</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11</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项，</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SCI</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论文</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5</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篇，核心期刊论文</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4</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篇</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gn="just">
              <a:lnSpc>
                <a:spcPct val="125000"/>
              </a:lnSpc>
              <a:buFont typeface="Wingdings"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代表性成果：</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a:p>
            <a:pPr marL="269875" indent="-258763" algn="just"/>
            <a:r>
              <a:rPr lang="zh-CN" altLang="en-US" sz="2000" dirty="0">
                <a:solidFill>
                  <a:prstClr val="black"/>
                </a:solidFill>
                <a:latin typeface="微软雅黑" panose="020B0503020204020204" pitchFamily="34" charset="-122"/>
                <a:ea typeface="微软雅黑" panose="020B0503020204020204" pitchFamily="34" charset="-122"/>
                <a:cs typeface="方正大黑简体"/>
              </a:rPr>
              <a:t>专利：</a:t>
            </a:r>
            <a:endParaRPr lang="en-US" altLang="zh-CN" sz="2000" dirty="0">
              <a:solidFill>
                <a:prstClr val="black"/>
              </a:solidFill>
              <a:latin typeface="微软雅黑" panose="020B0503020204020204" pitchFamily="34" charset="-122"/>
              <a:ea typeface="微软雅黑" panose="020B0503020204020204" pitchFamily="34" charset="-122"/>
              <a:cs typeface="方正大黑简体"/>
            </a:endParaRPr>
          </a:p>
          <a:p>
            <a:pPr marL="269875" indent="-258763" algn="just">
              <a:buAutoNum type="arabicPeriod"/>
            </a:pP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一种短期风电功率非参数概率预测方法</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58763" algn="just">
              <a:buFontTx/>
              <a:buAutoNum type="arabicPeriod"/>
            </a:pP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多风电场短期输出功率的联合概率密度预测方法</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58763"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论文：</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58763" algn="just">
              <a:buAutoNum type="arabicPeriod"/>
            </a:pPr>
            <a:r>
              <a:rPr lang="en"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Ultra-Short-Term Probabilistic Wind Turbine Power Forecast Based on Empirical Dynamic Modeling</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IEEE Trans. Sustain. Energy, SCI</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一区，影响因子：</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7.65)</a:t>
            </a:r>
          </a:p>
          <a:p>
            <a:pPr marL="269875" indent="-258763" algn="just">
              <a:buAutoNum type="arabicPeriod"/>
            </a:pPr>
            <a:r>
              <a:rPr lang="en"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 Multi-Model Combination Approach for Probabilistic Wind Power Forecasting (IEEE Trans. Sustain. Energy, SCI</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一区，影响因子：</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7.65)</a:t>
            </a:r>
          </a:p>
          <a:p>
            <a:pPr marL="269875" indent="-258763" algn="just">
              <a:buAutoNum type="arabicPeriod"/>
            </a:pP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基于分量稀疏贝叶斯学习的风电场输出功率概率预测方法 </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电力系统自动化</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EI)</a:t>
            </a:r>
          </a:p>
        </p:txBody>
      </p:sp>
      <p:pic>
        <p:nvPicPr>
          <p:cNvPr id="2" name="图片 1">
            <a:extLst>
              <a:ext uri="{FF2B5EF4-FFF2-40B4-BE49-F238E27FC236}">
                <a16:creationId xmlns:a16="http://schemas.microsoft.com/office/drawing/2014/main" id="{B27CA625-ADE7-3F46-8406-5CE84DF02A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71047" y="1267571"/>
            <a:ext cx="2016000" cy="2579993"/>
          </a:xfrm>
          <a:prstGeom prst="rect">
            <a:avLst/>
          </a:prstGeom>
        </p:spPr>
      </p:pic>
      <p:pic>
        <p:nvPicPr>
          <p:cNvPr id="3" name="图片 2">
            <a:extLst>
              <a:ext uri="{FF2B5EF4-FFF2-40B4-BE49-F238E27FC236}">
                <a16:creationId xmlns:a16="http://schemas.microsoft.com/office/drawing/2014/main" id="{FB5F6697-82B7-FC4A-BEF7-AAD2BBE91F9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71047" y="3847564"/>
            <a:ext cx="2016000" cy="2544725"/>
          </a:xfrm>
          <a:prstGeom prst="rect">
            <a:avLst/>
          </a:prstGeom>
        </p:spPr>
      </p:pic>
    </p:spTree>
    <p:extLst>
      <p:ext uri="{BB962C8B-B14F-4D97-AF65-F5344CB8AC3E}">
        <p14:creationId xmlns:p14="http://schemas.microsoft.com/office/powerpoint/2010/main" val="992160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33</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四、研究成果</a:t>
            </a:r>
          </a:p>
        </p:txBody>
      </p:sp>
      <p:sp>
        <p:nvSpPr>
          <p:cNvPr id="27" name="圆角矩形 26"/>
          <p:cNvSpPr/>
          <p:nvPr/>
        </p:nvSpPr>
        <p:spPr>
          <a:xfrm>
            <a:off x="522514" y="1122604"/>
            <a:ext cx="6660000" cy="5431261"/>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algn="ctr"/>
            <a:r>
              <a:rPr lang="zh-CN" altLang="en-US" sz="2400" b="1" dirty="0">
                <a:solidFill>
                  <a:prstClr val="black"/>
                </a:solidFill>
                <a:latin typeface="微软雅黑" panose="020B0503020204020204" pitchFamily="34" charset="-122"/>
                <a:ea typeface="微软雅黑" panose="020B0503020204020204" pitchFamily="34" charset="-122"/>
                <a:cs typeface="方正大黑简体"/>
              </a:rPr>
              <a:t>考虑云团移动、生消影响的光伏功率</a:t>
            </a:r>
            <a:endParaRPr lang="en-US" altLang="zh-CN" sz="2400" b="1" dirty="0">
              <a:solidFill>
                <a:prstClr val="black"/>
              </a:solidFill>
              <a:latin typeface="微软雅黑" panose="020B0503020204020204" pitchFamily="34" charset="-122"/>
              <a:ea typeface="微软雅黑" panose="020B0503020204020204" pitchFamily="34" charset="-122"/>
              <a:cs typeface="方正大黑简体"/>
            </a:endParaRPr>
          </a:p>
          <a:p>
            <a:pPr algn="ctr">
              <a:spcAft>
                <a:spcPts val="600"/>
              </a:spcAft>
            </a:pPr>
            <a:r>
              <a:rPr lang="zh-CN" altLang="en-US" sz="2400" b="1" dirty="0">
                <a:solidFill>
                  <a:prstClr val="black"/>
                </a:solidFill>
                <a:latin typeface="微软雅黑" panose="020B0503020204020204" pitchFamily="34" charset="-122"/>
                <a:ea typeface="微软雅黑" panose="020B0503020204020204" pitchFamily="34" charset="-122"/>
                <a:cs typeface="方正大黑简体"/>
              </a:rPr>
              <a:t>分钟级预测方法研究</a:t>
            </a:r>
            <a:endParaRPr lang="en-US" altLang="zh-CN" sz="2400" b="1"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nSpc>
                <a:spcPct val="125000"/>
              </a:lnSpc>
              <a:buFont typeface="Wingdings"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发明专利</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5</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项，</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SCI</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论文</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12</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篇，中文核心论文</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3</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篇</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gn="just">
              <a:lnSpc>
                <a:spcPct val="125000"/>
              </a:lnSpc>
              <a:buFont typeface="Wingdings"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代表性成果：</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a:p>
            <a:pPr marL="269875" indent="-269875"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专利：</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69875"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云团运动预测方法</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69875"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一种光伏电站辐照度预测值修正方法</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69875"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论文：</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69875"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a:t>
            </a:r>
            <a:r>
              <a:rPr lang="en"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Image phase shift invariance based cloud motion displacement vector calculation method for ultra-short-term solar PV power forecasting (Energy Convers. </a:t>
            </a:r>
            <a:r>
              <a:rPr lang="en" altLang="zh-CN" sz="2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Manag</a:t>
            </a:r>
            <a:r>
              <a:rPr lang="en"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ESI</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高被引</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SCI</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一区</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IF=7.181, </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被引</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次</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a:p>
            <a:pPr marL="269875" indent="-269875"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Solar irradiance feature extraction and support vector machines based weather status pattern recognition model for short-term photovoltaic power forecasting (Energy Build, Scopus</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高被引</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SCI</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一区</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IF=4.495, </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被引</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70</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次</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 name="图片 1">
            <a:extLst>
              <a:ext uri="{FF2B5EF4-FFF2-40B4-BE49-F238E27FC236}">
                <a16:creationId xmlns:a16="http://schemas.microsoft.com/office/drawing/2014/main" id="{F493597C-1B7E-924C-8EC2-15B5BF8004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55317" y="3506652"/>
            <a:ext cx="2016000" cy="2849700"/>
          </a:xfrm>
          <a:prstGeom prst="rect">
            <a:avLst/>
          </a:prstGeom>
        </p:spPr>
      </p:pic>
      <p:pic>
        <p:nvPicPr>
          <p:cNvPr id="3" name="图片 2">
            <a:extLst>
              <a:ext uri="{FF2B5EF4-FFF2-40B4-BE49-F238E27FC236}">
                <a16:creationId xmlns:a16="http://schemas.microsoft.com/office/drawing/2014/main" id="{7A136996-3A55-424B-AC1D-45564FD73EB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76017" y="1281810"/>
            <a:ext cx="2016000" cy="2608956"/>
          </a:xfrm>
          <a:prstGeom prst="rect">
            <a:avLst/>
          </a:prstGeom>
        </p:spPr>
      </p:pic>
    </p:spTree>
    <p:extLst>
      <p:ext uri="{BB962C8B-B14F-4D97-AF65-F5344CB8AC3E}">
        <p14:creationId xmlns:p14="http://schemas.microsoft.com/office/powerpoint/2010/main" val="2946372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34</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四、研究成果</a:t>
            </a:r>
          </a:p>
        </p:txBody>
      </p:sp>
      <p:sp>
        <p:nvSpPr>
          <p:cNvPr id="6" name="圆角矩形 5">
            <a:extLst>
              <a:ext uri="{FF2B5EF4-FFF2-40B4-BE49-F238E27FC236}">
                <a16:creationId xmlns:a16="http://schemas.microsoft.com/office/drawing/2014/main" id="{8F2414BD-73F1-594B-82AF-48506CBCE892}"/>
              </a:ext>
            </a:extLst>
          </p:cNvPr>
          <p:cNvSpPr/>
          <p:nvPr/>
        </p:nvSpPr>
        <p:spPr>
          <a:xfrm>
            <a:off x="522513" y="1146353"/>
            <a:ext cx="6660000" cy="5468200"/>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algn="ctr"/>
            <a:r>
              <a:rPr lang="zh-CN" altLang="en-US" sz="2400" b="1" dirty="0">
                <a:solidFill>
                  <a:prstClr val="black"/>
                </a:solidFill>
                <a:latin typeface="微软雅黑" panose="020B0503020204020204" pitchFamily="34" charset="-122"/>
                <a:ea typeface="微软雅黑" panose="020B0503020204020204" pitchFamily="34" charset="-122"/>
                <a:cs typeface="方正大黑简体"/>
              </a:rPr>
              <a:t>进一步挖掘新能源消纳空间的</a:t>
            </a:r>
            <a:endParaRPr lang="en-US" altLang="zh-CN" sz="2400" b="1" dirty="0">
              <a:solidFill>
                <a:prstClr val="black"/>
              </a:solidFill>
              <a:latin typeface="微软雅黑" panose="020B0503020204020204" pitchFamily="34" charset="-122"/>
              <a:ea typeface="微软雅黑" panose="020B0503020204020204" pitchFamily="34" charset="-122"/>
              <a:cs typeface="方正大黑简体"/>
            </a:endParaRPr>
          </a:p>
          <a:p>
            <a:pPr algn="ctr">
              <a:spcAft>
                <a:spcPts val="600"/>
              </a:spcAft>
            </a:pPr>
            <a:r>
              <a:rPr lang="zh-CN" altLang="en-US" sz="2400" b="1" dirty="0">
                <a:solidFill>
                  <a:prstClr val="black"/>
                </a:solidFill>
                <a:latin typeface="微软雅黑" panose="020B0503020204020204" pitchFamily="34" charset="-122"/>
                <a:ea typeface="微软雅黑" panose="020B0503020204020204" pitchFamily="34" charset="-122"/>
                <a:cs typeface="方正大黑简体"/>
              </a:rPr>
              <a:t>电力调度策略优化方法研究</a:t>
            </a:r>
            <a:endParaRPr lang="en-US" altLang="zh-CN" sz="2400" b="1"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gn="just">
              <a:lnSpc>
                <a:spcPct val="125000"/>
              </a:lnSpc>
              <a:buFont typeface="Wingdings"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发明专利</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5</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项，</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SCI</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论文</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7</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篇，中文核心论文</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13</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篇</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a:p>
            <a:pPr marL="342900" indent="-342900" algn="just">
              <a:lnSpc>
                <a:spcPct val="125000"/>
              </a:lnSpc>
              <a:buFont typeface="Wingdings"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代表性成果：</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a:p>
            <a:pPr marL="269875" indent="-269875"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专利：</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69875"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风光电力外送通道容量确定方法及装置</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69875"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风电场群汇集系统的有功功率调节方法</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69875" algn="just"/>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论文：</a:t>
            </a:r>
            <a:endPar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269875" indent="-269875"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Flexible Look-Ahead Dispatch Realized by Robust Optimization Considering </a:t>
            </a:r>
            <a:r>
              <a:rPr lang="en-US" altLang="zh-CN" sz="2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CVaR</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of Wind Power (IEEE Trans. Power </a:t>
            </a:r>
            <a:r>
              <a:rPr lang="en-US" altLang="zh-CN" sz="2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Syst</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SCI</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一区</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IF=6.807)</a:t>
            </a:r>
          </a:p>
          <a:p>
            <a:pPr marL="269875" indent="-269875"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 Multiperiod Risk-Limiting Dispatch in Power Systems With Renewables Integration (IEEE Trans. Ind. Informatics, SCI</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一区</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IF=7.377)</a:t>
            </a:r>
          </a:p>
          <a:p>
            <a:pPr marL="269875" indent="-269875" algn="just"/>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计及风电概率分布特征的鲁棒实时调度方法</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中国电机工程学报</a:t>
            </a:r>
            <a:r>
              <a:rPr lang="en-US" altLang="zh-CN" sz="2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 name="图片 1">
            <a:extLst>
              <a:ext uri="{FF2B5EF4-FFF2-40B4-BE49-F238E27FC236}">
                <a16:creationId xmlns:a16="http://schemas.microsoft.com/office/drawing/2014/main" id="{92471656-4590-6147-B003-63A4CD1ADCA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55317" y="3791794"/>
            <a:ext cx="2016000" cy="2604196"/>
          </a:xfrm>
          <a:prstGeom prst="rect">
            <a:avLst/>
          </a:prstGeom>
        </p:spPr>
      </p:pic>
      <p:pic>
        <p:nvPicPr>
          <p:cNvPr id="4" name="图片 3">
            <a:extLst>
              <a:ext uri="{FF2B5EF4-FFF2-40B4-BE49-F238E27FC236}">
                <a16:creationId xmlns:a16="http://schemas.microsoft.com/office/drawing/2014/main" id="{A7F85800-9EB3-6A4E-A668-EFD1A18758B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55318" y="1158228"/>
            <a:ext cx="2016000" cy="2748752"/>
          </a:xfrm>
          <a:prstGeom prst="rect">
            <a:avLst/>
          </a:prstGeom>
        </p:spPr>
      </p:pic>
    </p:spTree>
    <p:extLst>
      <p:ext uri="{BB962C8B-B14F-4D97-AF65-F5344CB8AC3E}">
        <p14:creationId xmlns:p14="http://schemas.microsoft.com/office/powerpoint/2010/main" val="1482719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35</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五、技术对比</a:t>
            </a:r>
          </a:p>
        </p:txBody>
      </p:sp>
      <p:graphicFrame>
        <p:nvGraphicFramePr>
          <p:cNvPr id="6" name="表格 5">
            <a:extLst>
              <a:ext uri="{FF2B5EF4-FFF2-40B4-BE49-F238E27FC236}">
                <a16:creationId xmlns:a16="http://schemas.microsoft.com/office/drawing/2014/main" id="{6917A726-AD05-5543-A7D8-F29ED0D7C4C4}"/>
              </a:ext>
            </a:extLst>
          </p:cNvPr>
          <p:cNvGraphicFramePr>
            <a:graphicFrameLocks noGrp="1"/>
          </p:cNvGraphicFramePr>
          <p:nvPr>
            <p:extLst>
              <p:ext uri="{D42A27DB-BD31-4B8C-83A1-F6EECF244321}">
                <p14:modId xmlns:p14="http://schemas.microsoft.com/office/powerpoint/2010/main" val="1084056750"/>
              </p:ext>
            </p:extLst>
          </p:nvPr>
        </p:nvGraphicFramePr>
        <p:xfrm>
          <a:off x="385492" y="1375838"/>
          <a:ext cx="9000289" cy="4557840"/>
        </p:xfrm>
        <a:graphic>
          <a:graphicData uri="http://schemas.openxmlformats.org/drawingml/2006/table">
            <a:tbl>
              <a:tblPr firstRow="1" firstCol="1" bandRow="1">
                <a:tableStyleId>{5C22544A-7EE6-4342-B048-85BDC9FD1C3A}</a:tableStyleId>
              </a:tblPr>
              <a:tblGrid>
                <a:gridCol w="837930">
                  <a:extLst>
                    <a:ext uri="{9D8B030D-6E8A-4147-A177-3AD203B41FA5}">
                      <a16:colId xmlns:a16="http://schemas.microsoft.com/office/drawing/2014/main" val="830323816"/>
                    </a:ext>
                  </a:extLst>
                </a:gridCol>
                <a:gridCol w="1396369">
                  <a:extLst>
                    <a:ext uri="{9D8B030D-6E8A-4147-A177-3AD203B41FA5}">
                      <a16:colId xmlns:a16="http://schemas.microsoft.com/office/drawing/2014/main" val="2965619816"/>
                    </a:ext>
                  </a:extLst>
                </a:gridCol>
                <a:gridCol w="3382995">
                  <a:extLst>
                    <a:ext uri="{9D8B030D-6E8A-4147-A177-3AD203B41FA5}">
                      <a16:colId xmlns:a16="http://schemas.microsoft.com/office/drawing/2014/main" val="671460181"/>
                    </a:ext>
                  </a:extLst>
                </a:gridCol>
                <a:gridCol w="3382995">
                  <a:extLst>
                    <a:ext uri="{9D8B030D-6E8A-4147-A177-3AD203B41FA5}">
                      <a16:colId xmlns:a16="http://schemas.microsoft.com/office/drawing/2014/main" val="3791186095"/>
                    </a:ext>
                  </a:extLst>
                </a:gridCol>
              </a:tblGrid>
              <a:tr h="504000">
                <a:tc>
                  <a:txBody>
                    <a:bodyPr/>
                    <a:lstStyle/>
                    <a:p>
                      <a:pPr algn="ctr">
                        <a:spcAft>
                          <a:spcPts val="0"/>
                        </a:spcAft>
                      </a:pPr>
                      <a:r>
                        <a:rPr lang="en-US" sz="2400" kern="100" dirty="0">
                          <a:solidFill>
                            <a:schemeClr val="tx1"/>
                          </a:solidFill>
                          <a:effectLst/>
                          <a:latin typeface="Microsoft YaHei" panose="020B0503020204020204" pitchFamily="34" charset="-122"/>
                          <a:ea typeface="Microsoft YaHei" panose="020B0503020204020204" pitchFamily="34" charset="-122"/>
                        </a:rPr>
                        <a:t> </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en-US" sz="2400" kern="100" dirty="0">
                          <a:solidFill>
                            <a:schemeClr val="tx1"/>
                          </a:solidFill>
                          <a:effectLst/>
                          <a:latin typeface="Microsoft YaHei" panose="020B0503020204020204" pitchFamily="34" charset="-122"/>
                          <a:ea typeface="Microsoft YaHei" panose="020B0503020204020204" pitchFamily="34" charset="-122"/>
                        </a:rPr>
                        <a:t> </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zh-CN" sz="2400" kern="100" dirty="0">
                          <a:solidFill>
                            <a:schemeClr val="tx1"/>
                          </a:solidFill>
                          <a:effectLst/>
                          <a:latin typeface="Microsoft YaHei" panose="020B0503020204020204" pitchFamily="34" charset="-122"/>
                          <a:ea typeface="Microsoft YaHei" panose="020B0503020204020204" pitchFamily="34" charset="-122"/>
                        </a:rPr>
                        <a:t>本项目技术</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zh-CN" sz="2400" kern="100" dirty="0">
                          <a:solidFill>
                            <a:schemeClr val="tx1"/>
                          </a:solidFill>
                          <a:effectLst/>
                          <a:latin typeface="Microsoft YaHei" panose="020B0503020204020204" pitchFamily="34" charset="-122"/>
                          <a:ea typeface="Microsoft YaHei" panose="020B0503020204020204" pitchFamily="34" charset="-122"/>
                        </a:rPr>
                        <a:t>国内外同类技术</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344814580"/>
                  </a:ext>
                </a:extLst>
              </a:tr>
              <a:tr h="0">
                <a:tc rowSpan="3">
                  <a:txBody>
                    <a:bodyPr/>
                    <a:lstStyle/>
                    <a:p>
                      <a:pPr algn="ctr">
                        <a:spcAft>
                          <a:spcPts val="0"/>
                        </a:spcAft>
                      </a:pPr>
                      <a:r>
                        <a:rPr lang="zh-CN" sz="2400" kern="100" dirty="0">
                          <a:solidFill>
                            <a:schemeClr val="tx1"/>
                          </a:solidFill>
                          <a:effectLst/>
                          <a:latin typeface="Microsoft YaHei" panose="020B0503020204020204" pitchFamily="34" charset="-122"/>
                          <a:ea typeface="Microsoft YaHei" panose="020B0503020204020204" pitchFamily="34" charset="-122"/>
                        </a:rPr>
                        <a:t>新能源资源预报</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zh-CN" altLang="en-US" sz="2400" kern="100" dirty="0">
                          <a:solidFill>
                            <a:schemeClr val="tx1"/>
                          </a:solidFill>
                          <a:effectLst/>
                          <a:latin typeface="Microsoft YaHei" panose="020B0503020204020204" pitchFamily="34" charset="-122"/>
                          <a:ea typeface="Microsoft YaHei" panose="020B0503020204020204" pitchFamily="34" charset="-122"/>
                        </a:rPr>
                        <a:t>方法</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r>
                        <a:rPr lang="zh-CN" altLang="en-US" sz="2200" kern="100" dirty="0">
                          <a:solidFill>
                            <a:schemeClr val="tx1"/>
                          </a:solidFill>
                          <a:effectLst/>
                          <a:latin typeface="Microsoft YaHei" panose="020B0503020204020204" pitchFamily="34" charset="-122"/>
                          <a:ea typeface="Microsoft YaHei" panose="020B0503020204020204" pitchFamily="34" charset="-122"/>
                          <a:cs typeface="+mn-cs"/>
                        </a:rPr>
                        <a:t>综合中尺度模式、大尺度气候效应与小尺度局地效应的多尺度订正与预报</a:t>
                      </a:r>
                    </a:p>
                  </a:txBody>
                  <a:tcPr anchor="ctr"/>
                </a:tc>
                <a:tc>
                  <a:txBody>
                    <a:bodyPr/>
                    <a:lstStyle/>
                    <a:p>
                      <a:pPr algn="l"/>
                      <a:r>
                        <a:rPr lang="zh-CN" altLang="en-US" sz="2200" kern="100" dirty="0">
                          <a:solidFill>
                            <a:schemeClr val="tx1"/>
                          </a:solidFill>
                          <a:effectLst/>
                          <a:latin typeface="Microsoft YaHei" panose="020B0503020204020204" pitchFamily="34" charset="-122"/>
                          <a:ea typeface="Microsoft YaHei" panose="020B0503020204020204" pitchFamily="34" charset="-122"/>
                          <a:cs typeface="+mn-cs"/>
                        </a:rPr>
                        <a:t>一般基于中尺度数值天气预报模式进行资源预报</a:t>
                      </a:r>
                    </a:p>
                  </a:txBody>
                  <a:tcPr anchor="ctr"/>
                </a:tc>
                <a:extLst>
                  <a:ext uri="{0D108BD9-81ED-4DB2-BD59-A6C34878D82A}">
                    <a16:rowId xmlns:a16="http://schemas.microsoft.com/office/drawing/2014/main" val="1938452384"/>
                  </a:ext>
                </a:extLst>
              </a:tr>
              <a:tr h="0">
                <a:tc vMerge="1">
                  <a:txBody>
                    <a:bodyPr/>
                    <a:lstStyle/>
                    <a:p>
                      <a:endParaRPr lang="zh-CN" altLang="en-US"/>
                    </a:p>
                  </a:txBody>
                  <a:tcPr/>
                </a:tc>
                <a:tc>
                  <a:txBody>
                    <a:bodyPr/>
                    <a:lstStyle/>
                    <a:p>
                      <a:pPr algn="ctr">
                        <a:spcAft>
                          <a:spcPts val="0"/>
                        </a:spcAft>
                      </a:pPr>
                      <a:r>
                        <a:rPr lang="zh-CN" altLang="en-US" sz="2400" kern="100" dirty="0">
                          <a:solidFill>
                            <a:schemeClr val="tx1"/>
                          </a:solidFill>
                          <a:effectLst/>
                          <a:latin typeface="Microsoft YaHei" panose="020B0503020204020204" pitchFamily="34" charset="-122"/>
                          <a:ea typeface="Microsoft YaHei" panose="020B0503020204020204" pitchFamily="34" charset="-122"/>
                        </a:rPr>
                        <a:t>复杂地形下精度</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r>
                        <a:rPr lang="zh-CN" altLang="en-US" sz="2200" kern="100" dirty="0">
                          <a:solidFill>
                            <a:schemeClr val="tx1"/>
                          </a:solidFill>
                          <a:effectLst/>
                          <a:latin typeface="Microsoft YaHei" panose="020B0503020204020204" pitchFamily="34" charset="-122"/>
                          <a:ea typeface="Microsoft YaHei" panose="020B0503020204020204" pitchFamily="34" charset="-122"/>
                          <a:cs typeface="+mn-cs"/>
                        </a:rPr>
                        <a:t>风速和辐照度的均方根误差分别降低</a:t>
                      </a:r>
                      <a:r>
                        <a:rPr lang="en-US" altLang="zh-CN" sz="2200" kern="100" dirty="0">
                          <a:solidFill>
                            <a:schemeClr val="tx1"/>
                          </a:solidFill>
                          <a:effectLst/>
                          <a:latin typeface="Microsoft YaHei" panose="020B0503020204020204" pitchFamily="34" charset="-122"/>
                          <a:ea typeface="Microsoft YaHei" panose="020B0503020204020204" pitchFamily="34" charset="-122"/>
                          <a:cs typeface="+mn-cs"/>
                        </a:rPr>
                        <a:t>23%</a:t>
                      </a:r>
                      <a:r>
                        <a:rPr lang="zh-CN" altLang="en-US" sz="2200" kern="100" dirty="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2200" kern="100" dirty="0">
                          <a:solidFill>
                            <a:schemeClr val="tx1"/>
                          </a:solidFill>
                          <a:effectLst/>
                          <a:latin typeface="Microsoft YaHei" panose="020B0503020204020204" pitchFamily="34" charset="-122"/>
                          <a:ea typeface="Microsoft YaHei" panose="020B0503020204020204" pitchFamily="34" charset="-122"/>
                          <a:cs typeface="+mn-cs"/>
                        </a:rPr>
                        <a:t>27%</a:t>
                      </a:r>
                    </a:p>
                  </a:txBody>
                  <a:tcPr anchor="ctr"/>
                </a:tc>
                <a:tc>
                  <a:txBody>
                    <a:bodyPr/>
                    <a:lstStyle/>
                    <a:p>
                      <a:pPr algn="l"/>
                      <a:r>
                        <a:rPr lang="zh-CN" altLang="en-US" sz="2200" kern="100" dirty="0">
                          <a:solidFill>
                            <a:schemeClr val="tx1"/>
                          </a:solidFill>
                          <a:effectLst/>
                          <a:latin typeface="Microsoft YaHei" panose="020B0503020204020204" pitchFamily="34" charset="-122"/>
                          <a:ea typeface="Microsoft YaHei" panose="020B0503020204020204" pitchFamily="34" charset="-122"/>
                          <a:cs typeface="+mn-cs"/>
                        </a:rPr>
                        <a:t>均方根误差一般大于</a:t>
                      </a:r>
                      <a:r>
                        <a:rPr lang="en-US" altLang="zh-CN" sz="2200" kern="100" dirty="0">
                          <a:solidFill>
                            <a:schemeClr val="tx1"/>
                          </a:solidFill>
                          <a:effectLst/>
                          <a:latin typeface="Microsoft YaHei" panose="020B0503020204020204" pitchFamily="34" charset="-122"/>
                          <a:ea typeface="Microsoft YaHei" panose="020B0503020204020204" pitchFamily="34" charset="-122"/>
                          <a:cs typeface="+mn-cs"/>
                        </a:rPr>
                        <a:t>3m/s</a:t>
                      </a:r>
                      <a:r>
                        <a:rPr lang="zh-CN" altLang="en-US" sz="2200" kern="100" dirty="0">
                          <a:solidFill>
                            <a:schemeClr val="tx1"/>
                          </a:solidFill>
                          <a:effectLst/>
                          <a:latin typeface="Microsoft YaHei" panose="020B0503020204020204" pitchFamily="34" charset="-122"/>
                          <a:ea typeface="Microsoft YaHei" panose="020B0503020204020204" pitchFamily="34" charset="-122"/>
                          <a:cs typeface="+mn-cs"/>
                        </a:rPr>
                        <a:t>和</a:t>
                      </a:r>
                      <a:r>
                        <a:rPr lang="en-US" altLang="zh-CN" sz="2200" kern="100" dirty="0">
                          <a:solidFill>
                            <a:schemeClr val="tx1"/>
                          </a:solidFill>
                          <a:effectLst/>
                          <a:latin typeface="Microsoft YaHei" panose="020B0503020204020204" pitchFamily="34" charset="-122"/>
                          <a:ea typeface="Microsoft YaHei" panose="020B0503020204020204" pitchFamily="34" charset="-122"/>
                          <a:cs typeface="+mn-cs"/>
                        </a:rPr>
                        <a:t>80W/m</a:t>
                      </a:r>
                      <a:r>
                        <a:rPr lang="en-US" altLang="zh-CN" sz="2200" kern="100" baseline="30000" dirty="0">
                          <a:solidFill>
                            <a:schemeClr val="tx1"/>
                          </a:solidFill>
                          <a:effectLst/>
                          <a:latin typeface="Microsoft YaHei" panose="020B0503020204020204" pitchFamily="34" charset="-122"/>
                          <a:ea typeface="Microsoft YaHei" panose="020B0503020204020204" pitchFamily="34" charset="-122"/>
                          <a:cs typeface="+mn-cs"/>
                        </a:rPr>
                        <a:t>2</a:t>
                      </a:r>
                      <a:endParaRPr lang="zh-CN" altLang="en-US" sz="2200" kern="100" baseline="30000" dirty="0">
                        <a:solidFill>
                          <a:schemeClr val="tx1"/>
                        </a:solidFill>
                        <a:effectLst/>
                        <a:latin typeface="Microsoft YaHei" panose="020B0503020204020204" pitchFamily="34" charset="-122"/>
                        <a:ea typeface="Microsoft YaHei" panose="020B0503020204020204" pitchFamily="34" charset="-122"/>
                        <a:cs typeface="+mn-cs"/>
                      </a:endParaRPr>
                    </a:p>
                  </a:txBody>
                  <a:tcPr anchor="ctr"/>
                </a:tc>
                <a:extLst>
                  <a:ext uri="{0D108BD9-81ED-4DB2-BD59-A6C34878D82A}">
                    <a16:rowId xmlns:a16="http://schemas.microsoft.com/office/drawing/2014/main" val="2140745640"/>
                  </a:ext>
                </a:extLst>
              </a:tr>
              <a:tr h="0">
                <a:tc vMerge="1">
                  <a:txBody>
                    <a:bodyPr/>
                    <a:lstStyle/>
                    <a:p>
                      <a:endParaRPr lang="zh-CN" altLang="en-US"/>
                    </a:p>
                  </a:txBody>
                  <a:tcPr/>
                </a:tc>
                <a:tc>
                  <a:txBody>
                    <a:bodyPr/>
                    <a:lstStyle/>
                    <a:p>
                      <a:pPr algn="ctr">
                        <a:spcAft>
                          <a:spcPts val="0"/>
                        </a:spcAft>
                      </a:pPr>
                      <a:r>
                        <a:rPr lang="zh-CN" altLang="en-US" sz="2400" kern="100" dirty="0">
                          <a:solidFill>
                            <a:schemeClr val="tx1"/>
                          </a:solidFill>
                          <a:effectLst/>
                          <a:latin typeface="Microsoft YaHei" panose="020B0503020204020204" pitchFamily="34" charset="-122"/>
                          <a:ea typeface="Microsoft YaHei" panose="020B0503020204020204" pitchFamily="34" charset="-122"/>
                        </a:rPr>
                        <a:t>时</a:t>
                      </a:r>
                      <a:r>
                        <a:rPr lang="en-US" altLang="zh-CN" sz="2400" kern="100" dirty="0">
                          <a:solidFill>
                            <a:schemeClr val="tx1"/>
                          </a:solidFill>
                          <a:effectLst/>
                          <a:latin typeface="Microsoft YaHei" panose="020B0503020204020204" pitchFamily="34" charset="-122"/>
                          <a:ea typeface="Microsoft YaHei" panose="020B0503020204020204" pitchFamily="34" charset="-122"/>
                        </a:rPr>
                        <a:t>/</a:t>
                      </a:r>
                      <a:r>
                        <a:rPr lang="zh-CN" altLang="en-US" sz="2400" kern="100" dirty="0">
                          <a:solidFill>
                            <a:schemeClr val="tx1"/>
                          </a:solidFill>
                          <a:effectLst/>
                          <a:latin typeface="Microsoft YaHei" panose="020B0503020204020204" pitchFamily="34" charset="-122"/>
                          <a:ea typeface="Microsoft YaHei" panose="020B0503020204020204" pitchFamily="34" charset="-122"/>
                        </a:rPr>
                        <a:t>空分辨率</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r>
                        <a:rPr lang="en-US" altLang="zh-CN" sz="2200" kern="100" dirty="0">
                          <a:solidFill>
                            <a:schemeClr val="tx1"/>
                          </a:solidFill>
                          <a:effectLst/>
                          <a:latin typeface="Microsoft YaHei" panose="020B0503020204020204" pitchFamily="34" charset="-122"/>
                          <a:ea typeface="Microsoft YaHei" panose="020B0503020204020204" pitchFamily="34" charset="-122"/>
                          <a:cs typeface="+mn-cs"/>
                        </a:rPr>
                        <a:t>15</a:t>
                      </a:r>
                      <a:r>
                        <a:rPr lang="zh-CN" altLang="en-US" sz="2200" kern="100" dirty="0">
                          <a:solidFill>
                            <a:schemeClr val="tx1"/>
                          </a:solidFill>
                          <a:effectLst/>
                          <a:latin typeface="Microsoft YaHei" panose="020B0503020204020204" pitchFamily="34" charset="-122"/>
                          <a:ea typeface="Microsoft YaHei" panose="020B0503020204020204" pitchFamily="34" charset="-122"/>
                          <a:cs typeface="+mn-cs"/>
                        </a:rPr>
                        <a:t>分钟</a:t>
                      </a:r>
                      <a:r>
                        <a:rPr lang="en-US" altLang="zh-CN" sz="2200" kern="100" dirty="0">
                          <a:solidFill>
                            <a:schemeClr val="tx1"/>
                          </a:solidFill>
                          <a:effectLst/>
                          <a:latin typeface="Microsoft YaHei" panose="020B0503020204020204" pitchFamily="34" charset="-122"/>
                          <a:ea typeface="Microsoft YaHei" panose="020B0503020204020204" pitchFamily="34" charset="-122"/>
                          <a:cs typeface="+mn-cs"/>
                        </a:rPr>
                        <a:t>/50m</a:t>
                      </a:r>
                    </a:p>
                  </a:txBody>
                  <a:tcPr anchor="ctr"/>
                </a:tc>
                <a:tc>
                  <a:txBody>
                    <a:bodyPr/>
                    <a:lstStyle/>
                    <a:p>
                      <a:pPr algn="l"/>
                      <a:r>
                        <a:rPr lang="en-US" altLang="zh-CN" sz="2200" kern="100" dirty="0">
                          <a:solidFill>
                            <a:schemeClr val="tx1"/>
                          </a:solidFill>
                          <a:effectLst/>
                          <a:latin typeface="Microsoft YaHei" panose="020B0503020204020204" pitchFamily="34" charset="-122"/>
                          <a:ea typeface="Microsoft YaHei" panose="020B0503020204020204" pitchFamily="34" charset="-122"/>
                          <a:cs typeface="+mn-cs"/>
                        </a:rPr>
                        <a:t>1</a:t>
                      </a:r>
                      <a:r>
                        <a:rPr lang="zh-CN" altLang="en-US" sz="2200" kern="100" dirty="0">
                          <a:solidFill>
                            <a:schemeClr val="tx1"/>
                          </a:solidFill>
                          <a:effectLst/>
                          <a:latin typeface="Microsoft YaHei" panose="020B0503020204020204" pitchFamily="34" charset="-122"/>
                          <a:ea typeface="Microsoft YaHei" panose="020B0503020204020204" pitchFamily="34" charset="-122"/>
                          <a:cs typeface="+mn-cs"/>
                        </a:rPr>
                        <a:t>小时</a:t>
                      </a:r>
                      <a:r>
                        <a:rPr lang="en-US" altLang="zh-CN" sz="2200" kern="100" dirty="0">
                          <a:solidFill>
                            <a:schemeClr val="tx1"/>
                          </a:solidFill>
                          <a:effectLst/>
                          <a:latin typeface="Microsoft YaHei" panose="020B0503020204020204" pitchFamily="34" charset="-122"/>
                          <a:ea typeface="Microsoft YaHei" panose="020B0503020204020204" pitchFamily="34" charset="-122"/>
                          <a:cs typeface="+mn-cs"/>
                        </a:rPr>
                        <a:t>/5km</a:t>
                      </a:r>
                    </a:p>
                  </a:txBody>
                  <a:tcPr anchor="ctr"/>
                </a:tc>
                <a:extLst>
                  <a:ext uri="{0D108BD9-81ED-4DB2-BD59-A6C34878D82A}">
                    <a16:rowId xmlns:a16="http://schemas.microsoft.com/office/drawing/2014/main" val="2701210164"/>
                  </a:ext>
                </a:extLst>
              </a:tr>
              <a:tr h="0">
                <a:tc rowSpan="3">
                  <a:txBody>
                    <a:bodyPr/>
                    <a:lstStyle/>
                    <a:p>
                      <a:pPr algn="ctr">
                        <a:spcAft>
                          <a:spcPts val="0"/>
                        </a:spcAft>
                      </a:pPr>
                      <a:r>
                        <a:rPr lang="zh-CN" sz="2400" kern="100" dirty="0">
                          <a:solidFill>
                            <a:schemeClr val="tx1"/>
                          </a:solidFill>
                          <a:effectLst/>
                          <a:latin typeface="Microsoft YaHei" panose="020B0503020204020204" pitchFamily="34" charset="-122"/>
                          <a:ea typeface="Microsoft YaHei" panose="020B0503020204020204" pitchFamily="34" charset="-122"/>
                        </a:rPr>
                        <a:t>风电概率预测</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zh-CN" altLang="en-US" sz="2400" kern="100" dirty="0">
                          <a:solidFill>
                            <a:schemeClr val="tx1"/>
                          </a:solidFill>
                          <a:effectLst/>
                          <a:latin typeface="Microsoft YaHei" panose="020B0503020204020204" pitchFamily="34" charset="-122"/>
                          <a:ea typeface="Microsoft YaHei" panose="020B0503020204020204" pitchFamily="34" charset="-122"/>
                        </a:rPr>
                        <a:t>模型</a:t>
                      </a:r>
                      <a:endParaRPr lang="en-US" altLang="zh-CN" sz="2400" kern="100" dirty="0">
                        <a:solidFill>
                          <a:schemeClr val="tx1"/>
                        </a:solidFill>
                        <a:effectLst/>
                        <a:latin typeface="Microsoft YaHei" panose="020B0503020204020204" pitchFamily="34" charset="-122"/>
                        <a:ea typeface="Microsoft YaHei" panose="020B0503020204020204" pitchFamily="34" charset="-122"/>
                      </a:endParaRPr>
                    </a:p>
                    <a:p>
                      <a:pPr algn="ctr">
                        <a:spcAft>
                          <a:spcPts val="0"/>
                        </a:spcAft>
                      </a:pPr>
                      <a:r>
                        <a:rPr lang="zh-CN" altLang="en-US" sz="2400" kern="100" dirty="0">
                          <a:solidFill>
                            <a:schemeClr val="tx1"/>
                          </a:solidFill>
                          <a:effectLst/>
                          <a:latin typeface="Microsoft YaHei" panose="020B0503020204020204" pitchFamily="34" charset="-122"/>
                          <a:ea typeface="Microsoft YaHei" panose="020B0503020204020204" pitchFamily="34" charset="-122"/>
                        </a:rPr>
                        <a:t>性能</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altLang="en-US" sz="2200" kern="100" dirty="0">
                          <a:solidFill>
                            <a:schemeClr val="tx1"/>
                          </a:solidFill>
                          <a:effectLst/>
                          <a:latin typeface="Microsoft YaHei" panose="020B0503020204020204" pitchFamily="34" charset="-122"/>
                          <a:ea typeface="Microsoft YaHei" panose="020B0503020204020204" pitchFamily="34" charset="-122"/>
                        </a:rPr>
                        <a:t>具有高稀疏特性，模型的泛化能强，学习效率高</a:t>
                      </a:r>
                      <a:endParaRPr lang="zh-CN" sz="22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altLang="en-US" sz="2200" kern="100" dirty="0">
                          <a:solidFill>
                            <a:schemeClr val="tx1"/>
                          </a:solidFill>
                          <a:effectLst/>
                          <a:latin typeface="Microsoft YaHei" panose="020B0503020204020204" pitchFamily="34" charset="-122"/>
                          <a:ea typeface="Microsoft YaHei" panose="020B0503020204020204" pitchFamily="34" charset="-122"/>
                        </a:rPr>
                        <a:t>对数据要求高，计算成本高，易发生过拟合</a:t>
                      </a:r>
                      <a:endParaRPr lang="zh-CN" sz="22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2209155"/>
                  </a:ext>
                </a:extLst>
              </a:tr>
              <a:tr h="0">
                <a:tc vMerge="1">
                  <a:txBody>
                    <a:bodyPr/>
                    <a:lstStyle/>
                    <a:p>
                      <a:endParaRPr lang="zh-CN" altLang="en-US"/>
                    </a:p>
                  </a:txBody>
                  <a:tcPr/>
                </a:tc>
                <a:tc>
                  <a:txBody>
                    <a:bodyPr/>
                    <a:lstStyle/>
                    <a:p>
                      <a:pPr algn="ctr">
                        <a:spcAft>
                          <a:spcPts val="0"/>
                        </a:spcAft>
                      </a:pPr>
                      <a:r>
                        <a:rPr lang="zh-CN" altLang="en-US" sz="2400" kern="100" dirty="0">
                          <a:solidFill>
                            <a:schemeClr val="tx1"/>
                          </a:solidFill>
                          <a:effectLst/>
                          <a:latin typeface="Microsoft YaHei" panose="020B0503020204020204" pitchFamily="34" charset="-122"/>
                          <a:ea typeface="Microsoft YaHei" panose="020B0503020204020204" pitchFamily="34" charset="-122"/>
                        </a:rPr>
                        <a:t>可靠性</a:t>
                      </a:r>
                      <a:endParaRPr lang="zh-CN" sz="24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2200" kern="1200" dirty="0">
                          <a:solidFill>
                            <a:schemeClr val="tx1"/>
                          </a:solidFill>
                          <a:effectLst/>
                          <a:latin typeface="Microsoft YaHei" panose="020B0503020204020204" pitchFamily="34" charset="-122"/>
                          <a:ea typeface="Microsoft YaHei" panose="020B0503020204020204" pitchFamily="34" charset="-122"/>
                          <a:cs typeface="+mn-cs"/>
                        </a:rPr>
                        <a:t>PICP≥90%</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2200" kern="1200" dirty="0">
                          <a:solidFill>
                            <a:schemeClr val="tx1"/>
                          </a:solidFill>
                          <a:effectLst/>
                          <a:latin typeface="Microsoft YaHei" panose="020B0503020204020204" pitchFamily="34" charset="-122"/>
                          <a:ea typeface="Microsoft YaHei" panose="020B0503020204020204" pitchFamily="34" charset="-122"/>
                          <a:cs typeface="+mn-cs"/>
                        </a:rPr>
                        <a:t>PICP≥</a:t>
                      </a:r>
                      <a:r>
                        <a:rPr lang="en-US" altLang="zh-CN" sz="2200" kern="1200" dirty="0">
                          <a:solidFill>
                            <a:schemeClr val="tx1"/>
                          </a:solidFill>
                          <a:effectLst/>
                          <a:latin typeface="Microsoft YaHei" panose="020B0503020204020204" pitchFamily="34" charset="-122"/>
                          <a:ea typeface="Microsoft YaHei" panose="020B0503020204020204" pitchFamily="34" charset="-122"/>
                          <a:cs typeface="+mn-cs"/>
                        </a:rPr>
                        <a:t>8</a:t>
                      </a:r>
                      <a:r>
                        <a:rPr lang="en" altLang="zh-CN" sz="2200" kern="1200" dirty="0">
                          <a:solidFill>
                            <a:schemeClr val="tx1"/>
                          </a:solidFill>
                          <a:effectLst/>
                          <a:latin typeface="Microsoft YaHei" panose="020B0503020204020204" pitchFamily="34" charset="-122"/>
                          <a:ea typeface="Microsoft YaHei" panose="020B0503020204020204" pitchFamily="34" charset="-122"/>
                          <a:cs typeface="+mn-cs"/>
                        </a:rPr>
                        <a:t>0%</a:t>
                      </a:r>
                    </a:p>
                  </a:txBody>
                  <a:tcPr marL="68580" marR="68580" marT="0" marB="0" anchor="ctr"/>
                </a:tc>
                <a:extLst>
                  <a:ext uri="{0D108BD9-81ED-4DB2-BD59-A6C34878D82A}">
                    <a16:rowId xmlns:a16="http://schemas.microsoft.com/office/drawing/2014/main" val="3532811306"/>
                  </a:ext>
                </a:extLst>
              </a:tr>
              <a:tr h="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kern="1200" dirty="0">
                          <a:solidFill>
                            <a:schemeClr val="tx1"/>
                          </a:solidFill>
                          <a:effectLst/>
                          <a:latin typeface="Microsoft YaHei" panose="020B0503020204020204" pitchFamily="34" charset="-122"/>
                          <a:ea typeface="Microsoft YaHei" panose="020B0503020204020204" pitchFamily="34" charset="-122"/>
                          <a:cs typeface="+mn-cs"/>
                        </a:rPr>
                        <a:t>敏锐度</a:t>
                      </a:r>
                      <a:endParaRPr lang="en" altLang="zh-CN" sz="2400" kern="1200" dirty="0">
                        <a:solidFill>
                          <a:schemeClr val="tx1"/>
                        </a:solidFill>
                        <a:effectLst/>
                        <a:latin typeface="Microsoft YaHei" panose="020B0503020204020204" pitchFamily="34" charset="-122"/>
                        <a:ea typeface="Microsoft YaHei"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2200" kern="1200" dirty="0">
                          <a:solidFill>
                            <a:schemeClr val="tx1"/>
                          </a:solidFill>
                          <a:effectLst/>
                          <a:latin typeface="Microsoft YaHei" panose="020B0503020204020204" pitchFamily="34" charset="-122"/>
                          <a:ea typeface="Microsoft YaHei" panose="020B0503020204020204" pitchFamily="34" charset="-122"/>
                          <a:cs typeface="+mn-cs"/>
                        </a:rPr>
                        <a:t>0.1≤PINAW≤0.2</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2200" kern="1200" dirty="0">
                          <a:solidFill>
                            <a:schemeClr val="tx1"/>
                          </a:solidFill>
                          <a:effectLst/>
                          <a:latin typeface="Microsoft YaHei" panose="020B0503020204020204" pitchFamily="34" charset="-122"/>
                          <a:ea typeface="Microsoft YaHei" panose="020B0503020204020204" pitchFamily="34" charset="-122"/>
                          <a:cs typeface="+mn-cs"/>
                        </a:rPr>
                        <a:t>0.15≤PINAW≤0.5</a:t>
                      </a:r>
                    </a:p>
                  </a:txBody>
                  <a:tcPr marL="68580" marR="68580" marT="0" marB="0" anchor="ctr"/>
                </a:tc>
                <a:extLst>
                  <a:ext uri="{0D108BD9-81ED-4DB2-BD59-A6C34878D82A}">
                    <a16:rowId xmlns:a16="http://schemas.microsoft.com/office/drawing/2014/main" val="3580949535"/>
                  </a:ext>
                </a:extLst>
              </a:tr>
            </a:tbl>
          </a:graphicData>
        </a:graphic>
      </p:graphicFrame>
    </p:spTree>
    <p:extLst>
      <p:ext uri="{BB962C8B-B14F-4D97-AF65-F5344CB8AC3E}">
        <p14:creationId xmlns:p14="http://schemas.microsoft.com/office/powerpoint/2010/main" val="39022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36</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五、技术对比</a:t>
            </a:r>
          </a:p>
        </p:txBody>
      </p:sp>
      <p:graphicFrame>
        <p:nvGraphicFramePr>
          <p:cNvPr id="3" name="表格 2">
            <a:extLst>
              <a:ext uri="{FF2B5EF4-FFF2-40B4-BE49-F238E27FC236}">
                <a16:creationId xmlns:a16="http://schemas.microsoft.com/office/drawing/2014/main" id="{DC77F2A4-815B-B242-9286-1006CEF17D48}"/>
              </a:ext>
            </a:extLst>
          </p:cNvPr>
          <p:cNvGraphicFramePr>
            <a:graphicFrameLocks noGrp="1"/>
          </p:cNvGraphicFramePr>
          <p:nvPr>
            <p:extLst>
              <p:ext uri="{D42A27DB-BD31-4B8C-83A1-F6EECF244321}">
                <p14:modId xmlns:p14="http://schemas.microsoft.com/office/powerpoint/2010/main" val="137037746"/>
              </p:ext>
            </p:extLst>
          </p:nvPr>
        </p:nvGraphicFramePr>
        <p:xfrm>
          <a:off x="381217" y="1184754"/>
          <a:ext cx="9000288" cy="4984560"/>
        </p:xfrm>
        <a:graphic>
          <a:graphicData uri="http://schemas.openxmlformats.org/drawingml/2006/table">
            <a:tbl>
              <a:tblPr firstRow="1" firstCol="1" bandRow="1">
                <a:tableStyleId>{5C22544A-7EE6-4342-B048-85BDC9FD1C3A}</a:tableStyleId>
              </a:tblPr>
              <a:tblGrid>
                <a:gridCol w="828000">
                  <a:extLst>
                    <a:ext uri="{9D8B030D-6E8A-4147-A177-3AD203B41FA5}">
                      <a16:colId xmlns:a16="http://schemas.microsoft.com/office/drawing/2014/main" val="830323816"/>
                    </a:ext>
                  </a:extLst>
                </a:gridCol>
                <a:gridCol w="1092530">
                  <a:extLst>
                    <a:ext uri="{9D8B030D-6E8A-4147-A177-3AD203B41FA5}">
                      <a16:colId xmlns:a16="http://schemas.microsoft.com/office/drawing/2014/main" val="2965619816"/>
                    </a:ext>
                  </a:extLst>
                </a:gridCol>
                <a:gridCol w="3539879">
                  <a:extLst>
                    <a:ext uri="{9D8B030D-6E8A-4147-A177-3AD203B41FA5}">
                      <a16:colId xmlns:a16="http://schemas.microsoft.com/office/drawing/2014/main" val="671460181"/>
                    </a:ext>
                  </a:extLst>
                </a:gridCol>
                <a:gridCol w="3539879">
                  <a:extLst>
                    <a:ext uri="{9D8B030D-6E8A-4147-A177-3AD203B41FA5}">
                      <a16:colId xmlns:a16="http://schemas.microsoft.com/office/drawing/2014/main" val="3791186095"/>
                    </a:ext>
                  </a:extLst>
                </a:gridCol>
              </a:tblGrid>
              <a:tr h="504000">
                <a:tc>
                  <a:txBody>
                    <a:bodyPr/>
                    <a:lstStyle/>
                    <a:p>
                      <a:pPr algn="ctr">
                        <a:spcAft>
                          <a:spcPts val="0"/>
                        </a:spcAft>
                      </a:pPr>
                      <a:r>
                        <a:rPr lang="en-US" sz="2400" b="1" kern="100" dirty="0">
                          <a:effectLst/>
                        </a:rPr>
                        <a:t> </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en-US" sz="2400" b="1" kern="100" dirty="0">
                          <a:solidFill>
                            <a:schemeClr val="tx1"/>
                          </a:solidFill>
                          <a:effectLst/>
                          <a:latin typeface="Microsoft YaHei" panose="020B0503020204020204" pitchFamily="34" charset="-122"/>
                          <a:ea typeface="Microsoft YaHei" panose="020B0503020204020204" pitchFamily="34" charset="-122"/>
                        </a:rPr>
                        <a:t> </a:t>
                      </a:r>
                      <a:endParaRPr lang="zh-CN" sz="2400" b="1"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zh-CN" sz="2400" b="1" kern="100" dirty="0">
                          <a:solidFill>
                            <a:schemeClr val="tx1"/>
                          </a:solidFill>
                          <a:effectLst/>
                          <a:latin typeface="Microsoft YaHei" panose="020B0503020204020204" pitchFamily="34" charset="-122"/>
                          <a:ea typeface="Microsoft YaHei" panose="020B0503020204020204" pitchFamily="34" charset="-122"/>
                        </a:rPr>
                        <a:t>本项目技术</a:t>
                      </a:r>
                      <a:endParaRPr lang="zh-CN" sz="2400" b="1"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zh-CN" sz="2400" b="1" kern="100" dirty="0">
                          <a:solidFill>
                            <a:schemeClr val="tx1"/>
                          </a:solidFill>
                          <a:effectLst/>
                          <a:latin typeface="Microsoft YaHei" panose="020B0503020204020204" pitchFamily="34" charset="-122"/>
                          <a:ea typeface="Microsoft YaHei" panose="020B0503020204020204" pitchFamily="34" charset="-122"/>
                        </a:rPr>
                        <a:t>国内外同类技术</a:t>
                      </a:r>
                      <a:endParaRPr lang="zh-CN" sz="2400" b="1"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344814580"/>
                  </a:ext>
                </a:extLst>
              </a:tr>
              <a:tr h="0">
                <a:tc rowSpan="3">
                  <a:txBody>
                    <a:bodyPr/>
                    <a:lstStyle/>
                    <a:p>
                      <a:pPr algn="ctr">
                        <a:spcAft>
                          <a:spcPts val="0"/>
                        </a:spcAft>
                      </a:pPr>
                      <a:r>
                        <a:rPr lang="zh-CN" sz="2400" b="1" kern="100" dirty="0">
                          <a:solidFill>
                            <a:schemeClr val="tx1"/>
                          </a:solidFill>
                          <a:effectLst/>
                          <a:latin typeface="Microsoft YaHei" panose="020B0503020204020204" pitchFamily="34" charset="-122"/>
                          <a:ea typeface="Microsoft YaHei" panose="020B0503020204020204" pitchFamily="34" charset="-122"/>
                        </a:rPr>
                        <a:t>分钟级光伏功率预测</a:t>
                      </a:r>
                      <a:endParaRPr lang="zh-CN" sz="2400" b="1"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zh-CN" sz="2400" kern="100" dirty="0">
                          <a:effectLst/>
                          <a:latin typeface="Microsoft YaHei" panose="020B0503020204020204" pitchFamily="34" charset="-122"/>
                          <a:ea typeface="Microsoft YaHei" panose="020B0503020204020204" pitchFamily="34" charset="-122"/>
                        </a:rPr>
                        <a:t>方法</a:t>
                      </a:r>
                      <a:endPar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altLang="en-US" sz="2200" kern="100" dirty="0">
                          <a:effectLst/>
                          <a:latin typeface="Microsoft YaHei" panose="020B0503020204020204" pitchFamily="34" charset="-122"/>
                          <a:ea typeface="Microsoft YaHei" panose="020B0503020204020204" pitchFamily="34" charset="-122"/>
                        </a:rPr>
                        <a:t>基于频域相移识别的</a:t>
                      </a:r>
                      <a:r>
                        <a:rPr lang="zh-CN" sz="2200" kern="100" dirty="0">
                          <a:effectLst/>
                          <a:latin typeface="Microsoft YaHei" panose="020B0503020204020204" pitchFamily="34" charset="-122"/>
                          <a:ea typeface="Microsoft YaHei" panose="020B0503020204020204" pitchFamily="34" charset="-122"/>
                        </a:rPr>
                        <a:t>多</a:t>
                      </a:r>
                      <a:r>
                        <a:rPr lang="zh-CN" altLang="en-US" sz="2200" kern="100" dirty="0">
                          <a:effectLst/>
                          <a:latin typeface="Microsoft YaHei" panose="020B0503020204020204" pitchFamily="34" charset="-122"/>
                          <a:ea typeface="Microsoft YaHei" panose="020B0503020204020204" pitchFamily="34" charset="-122"/>
                        </a:rPr>
                        <a:t>运动</a:t>
                      </a:r>
                      <a:r>
                        <a:rPr lang="zh-CN" sz="2200" kern="100" dirty="0">
                          <a:effectLst/>
                          <a:latin typeface="Microsoft YaHei" panose="020B0503020204020204" pitchFamily="34" charset="-122"/>
                          <a:ea typeface="Microsoft YaHei" panose="020B0503020204020204" pitchFamily="34" charset="-122"/>
                        </a:rPr>
                        <a:t>模式融合</a:t>
                      </a:r>
                      <a:r>
                        <a:rPr lang="zh-CN" altLang="en-US" sz="2200" kern="100" dirty="0">
                          <a:effectLst/>
                          <a:latin typeface="Microsoft YaHei" panose="020B0503020204020204" pitchFamily="34" charset="-122"/>
                          <a:ea typeface="Microsoft YaHei" panose="020B0503020204020204" pitchFamily="34" charset="-122"/>
                        </a:rPr>
                        <a:t>建模</a:t>
                      </a:r>
                      <a:endParaRPr lang="zh-CN" sz="2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altLang="en-US" sz="2200" kern="100" dirty="0">
                          <a:effectLst/>
                          <a:latin typeface="Microsoft YaHei" panose="020B0503020204020204" pitchFamily="34" charset="-122"/>
                          <a:ea typeface="Microsoft YaHei" panose="020B0503020204020204" pitchFamily="34" charset="-122"/>
                        </a:rPr>
                        <a:t>基于灰度信息匹配与现行外推，</a:t>
                      </a:r>
                      <a:r>
                        <a:rPr lang="zh-CN" sz="2200" kern="100" dirty="0">
                          <a:effectLst/>
                          <a:latin typeface="Microsoft YaHei" panose="020B0503020204020204" pitchFamily="34" charset="-122"/>
                          <a:ea typeface="Microsoft YaHei" panose="020B0503020204020204" pitchFamily="34" charset="-122"/>
                        </a:rPr>
                        <a:t>未考虑运动模式差异</a:t>
                      </a:r>
                      <a:endParaRPr lang="zh-CN" sz="2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38837365"/>
                  </a:ext>
                </a:extLst>
              </a:tr>
              <a:tr h="0">
                <a:tc vMerge="1">
                  <a:txBody>
                    <a:bodyPr/>
                    <a:lstStyle/>
                    <a:p>
                      <a:endParaRPr lang="zh-CN" altLang="en-US"/>
                    </a:p>
                  </a:txBody>
                  <a:tcPr/>
                </a:tc>
                <a:tc>
                  <a:txBody>
                    <a:bodyPr/>
                    <a:lstStyle/>
                    <a:p>
                      <a:pPr algn="ctr">
                        <a:spcAft>
                          <a:spcPts val="0"/>
                        </a:spcAft>
                      </a:pPr>
                      <a:r>
                        <a:rPr lang="zh-CN" sz="2400" kern="100" dirty="0">
                          <a:effectLst/>
                          <a:latin typeface="Microsoft YaHei" panose="020B0503020204020204" pitchFamily="34" charset="-122"/>
                          <a:ea typeface="Microsoft YaHei" panose="020B0503020204020204" pitchFamily="34" charset="-122"/>
                        </a:rPr>
                        <a:t>精度</a:t>
                      </a:r>
                      <a:endPar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2200" kern="100" dirty="0">
                          <a:effectLst/>
                          <a:latin typeface="Microsoft YaHei" panose="020B0503020204020204" pitchFamily="34" charset="-122"/>
                          <a:ea typeface="Microsoft YaHei" panose="020B0503020204020204" pitchFamily="34" charset="-122"/>
                        </a:rPr>
                        <a:t>多云等剧烈波动天气条件下分钟级预测</a:t>
                      </a:r>
                      <a:r>
                        <a:rPr lang="zh-CN" altLang="en-US" sz="2200" kern="100" dirty="0">
                          <a:effectLst/>
                          <a:latin typeface="Microsoft YaHei" panose="020B0503020204020204" pitchFamily="34" charset="-122"/>
                          <a:ea typeface="Microsoft YaHei" panose="020B0503020204020204" pitchFamily="34" charset="-122"/>
                        </a:rPr>
                        <a:t>均方根误差百分比小于</a:t>
                      </a:r>
                      <a:r>
                        <a:rPr lang="en-US" altLang="zh-CN" sz="2200" kern="100" dirty="0">
                          <a:effectLst/>
                          <a:latin typeface="Microsoft YaHei" panose="020B0503020204020204" pitchFamily="34" charset="-122"/>
                          <a:ea typeface="Microsoft YaHei" panose="020B0503020204020204" pitchFamily="34" charset="-122"/>
                        </a:rPr>
                        <a:t>4</a:t>
                      </a:r>
                      <a:r>
                        <a:rPr lang="en-US" sz="2200" kern="100" dirty="0">
                          <a:effectLst/>
                          <a:latin typeface="Microsoft YaHei" panose="020B0503020204020204" pitchFamily="34" charset="-122"/>
                          <a:ea typeface="Microsoft YaHei" panose="020B0503020204020204" pitchFamily="34" charset="-122"/>
                        </a:rPr>
                        <a:t>%</a:t>
                      </a:r>
                      <a:endParaRPr lang="zh-CN" sz="2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2200" kern="100" dirty="0">
                          <a:effectLst/>
                          <a:latin typeface="Microsoft YaHei" panose="020B0503020204020204" pitchFamily="34" charset="-122"/>
                          <a:ea typeface="Microsoft YaHei" panose="020B0503020204020204" pitchFamily="34" charset="-122"/>
                        </a:rPr>
                        <a:t>预测性能不稳定</a:t>
                      </a:r>
                      <a:r>
                        <a:rPr lang="zh-CN" altLang="en-US" sz="2200" kern="100" dirty="0">
                          <a:effectLst/>
                          <a:latin typeface="Microsoft YaHei" panose="020B0503020204020204" pitchFamily="34" charset="-122"/>
                          <a:ea typeface="Microsoft YaHei" panose="020B0503020204020204" pitchFamily="34" charset="-122"/>
                        </a:rPr>
                        <a:t>且</a:t>
                      </a:r>
                      <a:r>
                        <a:rPr lang="zh-CN" sz="2200" kern="100" dirty="0">
                          <a:effectLst/>
                          <a:latin typeface="Microsoft YaHei" panose="020B0503020204020204" pitchFamily="34" charset="-122"/>
                          <a:ea typeface="Microsoft YaHei" panose="020B0503020204020204" pitchFamily="34" charset="-122"/>
                        </a:rPr>
                        <a:t>随气象环境变化</a:t>
                      </a:r>
                      <a:r>
                        <a:rPr lang="zh-CN" altLang="en-US" sz="2200" kern="100" dirty="0">
                          <a:effectLst/>
                          <a:latin typeface="Microsoft YaHei" panose="020B0503020204020204" pitchFamily="34" charset="-122"/>
                          <a:ea typeface="Microsoft YaHei" panose="020B0503020204020204" pitchFamily="34" charset="-122"/>
                        </a:rPr>
                        <a:t>，均方根误差百分比大于</a:t>
                      </a:r>
                      <a:r>
                        <a:rPr lang="en-US" altLang="zh-CN" sz="2200" kern="100" dirty="0">
                          <a:effectLst/>
                          <a:latin typeface="Microsoft YaHei" panose="020B0503020204020204" pitchFamily="34" charset="-122"/>
                          <a:ea typeface="Microsoft YaHei" panose="020B0503020204020204" pitchFamily="34" charset="-122"/>
                        </a:rPr>
                        <a:t>10%</a:t>
                      </a:r>
                      <a:endParaRPr lang="zh-CN" sz="2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7100577"/>
                  </a:ext>
                </a:extLst>
              </a:tr>
              <a:tr h="0">
                <a:tc vMerge="1">
                  <a:txBody>
                    <a:bodyPr/>
                    <a:lstStyle/>
                    <a:p>
                      <a:endParaRPr lang="zh-CN" altLang="en-US"/>
                    </a:p>
                  </a:txBody>
                  <a:tcPr/>
                </a:tc>
                <a:tc>
                  <a:txBody>
                    <a:bodyPr/>
                    <a:lstStyle/>
                    <a:p>
                      <a:pPr algn="ctr">
                        <a:spcAft>
                          <a:spcPts val="0"/>
                        </a:spcAft>
                      </a:pPr>
                      <a:r>
                        <a:rPr lang="zh-CN" sz="2400" kern="100" dirty="0">
                          <a:effectLst/>
                          <a:latin typeface="Microsoft YaHei" panose="020B0503020204020204" pitchFamily="34" charset="-122"/>
                          <a:ea typeface="Microsoft YaHei" panose="020B0503020204020204" pitchFamily="34" charset="-122"/>
                        </a:rPr>
                        <a:t>时间</a:t>
                      </a:r>
                      <a:endParaRPr lang="en-US" altLang="zh-CN" sz="2400" kern="100" dirty="0">
                        <a:effectLst/>
                        <a:latin typeface="Microsoft YaHei" panose="020B0503020204020204" pitchFamily="34" charset="-122"/>
                        <a:ea typeface="Microsoft YaHei" panose="020B0503020204020204" pitchFamily="34" charset="-122"/>
                      </a:endParaRPr>
                    </a:p>
                    <a:p>
                      <a:pPr algn="ctr">
                        <a:spcAft>
                          <a:spcPts val="0"/>
                        </a:spcAft>
                      </a:pPr>
                      <a:r>
                        <a:rPr lang="zh-CN" sz="2400" kern="100" dirty="0">
                          <a:effectLst/>
                          <a:latin typeface="Microsoft YaHei" panose="020B0503020204020204" pitchFamily="34" charset="-122"/>
                          <a:ea typeface="Microsoft YaHei" panose="020B0503020204020204" pitchFamily="34" charset="-122"/>
                        </a:rPr>
                        <a:t>分辨率</a:t>
                      </a:r>
                      <a:endPar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en-US" sz="2200" kern="100" dirty="0">
                          <a:effectLst/>
                          <a:latin typeface="Microsoft YaHei" panose="020B0503020204020204" pitchFamily="34" charset="-122"/>
                          <a:ea typeface="Microsoft YaHei" panose="020B0503020204020204" pitchFamily="34" charset="-122"/>
                        </a:rPr>
                        <a:t>1</a:t>
                      </a:r>
                      <a:r>
                        <a:rPr lang="zh-CN" altLang="en-US" sz="2200" kern="100" dirty="0">
                          <a:effectLst/>
                          <a:latin typeface="Microsoft YaHei" panose="020B0503020204020204" pitchFamily="34" charset="-122"/>
                          <a:ea typeface="Microsoft YaHei" panose="020B0503020204020204" pitchFamily="34" charset="-122"/>
                        </a:rPr>
                        <a:t>分钟</a:t>
                      </a:r>
                      <a:endParaRPr lang="zh-CN" sz="2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en-US" sz="2200" kern="100" dirty="0">
                          <a:effectLst/>
                          <a:latin typeface="Microsoft YaHei" panose="020B0503020204020204" pitchFamily="34" charset="-122"/>
                          <a:ea typeface="Microsoft YaHei" panose="020B0503020204020204" pitchFamily="34" charset="-122"/>
                        </a:rPr>
                        <a:t>5</a:t>
                      </a:r>
                      <a:r>
                        <a:rPr lang="zh-CN" altLang="en-US" sz="2200" kern="100" dirty="0">
                          <a:effectLst/>
                          <a:latin typeface="Microsoft YaHei" panose="020B0503020204020204" pitchFamily="34" charset="-122"/>
                          <a:ea typeface="Microsoft YaHei" panose="020B0503020204020204" pitchFamily="34" charset="-122"/>
                        </a:rPr>
                        <a:t>分钟</a:t>
                      </a:r>
                      <a:endParaRPr lang="zh-CN" sz="22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69176860"/>
                  </a:ext>
                </a:extLst>
              </a:tr>
              <a:tr h="0">
                <a:tc rowSpan="2">
                  <a:txBody>
                    <a:bodyPr/>
                    <a:lstStyle/>
                    <a:p>
                      <a:pPr algn="ctr">
                        <a:spcAft>
                          <a:spcPts val="0"/>
                        </a:spcAft>
                      </a:pPr>
                      <a:r>
                        <a:rPr lang="zh-CN" sz="2400" b="1" kern="100" dirty="0">
                          <a:solidFill>
                            <a:schemeClr val="tx1"/>
                          </a:solidFill>
                          <a:effectLst/>
                          <a:latin typeface="Microsoft YaHei" panose="020B0503020204020204" pitchFamily="34" charset="-122"/>
                          <a:ea typeface="Microsoft YaHei" panose="020B0503020204020204" pitchFamily="34" charset="-122"/>
                        </a:rPr>
                        <a:t>新能源调度策略优化</a:t>
                      </a:r>
                      <a:endParaRPr lang="zh-CN" sz="2400" b="1"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spcAft>
                          <a:spcPts val="0"/>
                        </a:spcAft>
                      </a:pPr>
                      <a:r>
                        <a:rPr lang="zh-CN" sz="2400" kern="100" dirty="0">
                          <a:effectLst/>
                          <a:latin typeface="Microsoft YaHei" panose="020B0503020204020204" pitchFamily="34" charset="-122"/>
                          <a:ea typeface="Microsoft YaHei" panose="020B0503020204020204" pitchFamily="34" charset="-122"/>
                        </a:rPr>
                        <a:t>策略</a:t>
                      </a:r>
                      <a:endPar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altLang="en-US" sz="2200" kern="100" dirty="0">
                          <a:solidFill>
                            <a:schemeClr val="dk1"/>
                          </a:solidFill>
                          <a:effectLst/>
                          <a:latin typeface="Microsoft YaHei" panose="020B0503020204020204" pitchFamily="34" charset="-122"/>
                          <a:ea typeface="Microsoft YaHei" panose="020B0503020204020204" pitchFamily="34" charset="-122"/>
                          <a:cs typeface="+mn-cs"/>
                        </a:rPr>
                        <a:t>基于新能源发电概率预测与分钟级预测的多时间尺度优化调度和消纳提升策略</a:t>
                      </a:r>
                    </a:p>
                  </a:txBody>
                  <a:tcPr marL="68580" marR="68580" marT="0" marB="0" anchor="ctr"/>
                </a:tc>
                <a:tc>
                  <a:txBody>
                    <a:bodyPr/>
                    <a:lstStyle/>
                    <a:p>
                      <a:pPr algn="l">
                        <a:spcAft>
                          <a:spcPts val="0"/>
                        </a:spcAft>
                      </a:pPr>
                      <a:r>
                        <a:rPr lang="zh-CN" altLang="en-US" sz="2200" kern="100" dirty="0">
                          <a:solidFill>
                            <a:schemeClr val="dk1"/>
                          </a:solidFill>
                          <a:effectLst/>
                          <a:latin typeface="Microsoft YaHei" panose="020B0503020204020204" pitchFamily="34" charset="-122"/>
                          <a:ea typeface="Microsoft YaHei" panose="020B0503020204020204" pitchFamily="34" charset="-122"/>
                          <a:cs typeface="+mn-cs"/>
                        </a:rPr>
                        <a:t>基于确定性功率预测结果作为调度参考，受限于预测精度与分辨率，不能充分挖掘新能源的消纳空间</a:t>
                      </a:r>
                      <a:endParaRPr lang="en-US" altLang="zh-CN" sz="2200" kern="100" dirty="0">
                        <a:solidFill>
                          <a:schemeClr val="dk1"/>
                        </a:solidFill>
                        <a:effectLst/>
                        <a:latin typeface="Microsoft YaHei" panose="020B0503020204020204" pitchFamily="34" charset="-122"/>
                        <a:ea typeface="Microsoft YaHei" panose="020B0503020204020204" pitchFamily="34" charset="-122"/>
                        <a:cs typeface="+mn-cs"/>
                      </a:endParaRPr>
                    </a:p>
                  </a:txBody>
                  <a:tcPr marL="68580" marR="68580" marT="0" marB="0" anchor="ctr"/>
                </a:tc>
                <a:extLst>
                  <a:ext uri="{0D108BD9-81ED-4DB2-BD59-A6C34878D82A}">
                    <a16:rowId xmlns:a16="http://schemas.microsoft.com/office/drawing/2014/main" val="1338125315"/>
                  </a:ext>
                </a:extLst>
              </a:tr>
              <a:tr h="0">
                <a:tc vMerge="1">
                  <a:txBody>
                    <a:bodyPr/>
                    <a:lstStyle/>
                    <a:p>
                      <a:endParaRPr lang="zh-CN" altLang="en-US"/>
                    </a:p>
                  </a:txBody>
                  <a:tcPr/>
                </a:tc>
                <a:tc>
                  <a:txBody>
                    <a:bodyPr/>
                    <a:lstStyle/>
                    <a:p>
                      <a:pPr algn="ctr">
                        <a:spcAft>
                          <a:spcPts val="0"/>
                        </a:spcAft>
                      </a:pPr>
                      <a:r>
                        <a:rPr lang="zh-CN" sz="2400" kern="100" dirty="0">
                          <a:effectLst/>
                          <a:latin typeface="Microsoft YaHei" panose="020B0503020204020204" pitchFamily="34" charset="-122"/>
                          <a:ea typeface="Microsoft YaHei" panose="020B0503020204020204" pitchFamily="34" charset="-122"/>
                        </a:rPr>
                        <a:t>覆盖</a:t>
                      </a:r>
                      <a:endParaRPr lang="en-US" altLang="zh-CN" sz="2400" kern="100" dirty="0">
                        <a:effectLst/>
                        <a:latin typeface="Microsoft YaHei" panose="020B0503020204020204" pitchFamily="34" charset="-122"/>
                        <a:ea typeface="Microsoft YaHei" panose="020B0503020204020204" pitchFamily="34" charset="-122"/>
                      </a:endParaRPr>
                    </a:p>
                    <a:p>
                      <a:pPr algn="ctr">
                        <a:spcAft>
                          <a:spcPts val="0"/>
                        </a:spcAft>
                      </a:pPr>
                      <a:r>
                        <a:rPr lang="zh-CN" sz="2400" kern="100" dirty="0">
                          <a:effectLst/>
                          <a:latin typeface="Microsoft YaHei" panose="020B0503020204020204" pitchFamily="34" charset="-122"/>
                          <a:ea typeface="Microsoft YaHei" panose="020B0503020204020204" pitchFamily="34" charset="-122"/>
                        </a:rPr>
                        <a:t>容量</a:t>
                      </a:r>
                      <a:endPar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altLang="en-US" sz="2200" kern="100" dirty="0">
                          <a:solidFill>
                            <a:schemeClr val="dk1"/>
                          </a:solidFill>
                          <a:effectLst/>
                          <a:latin typeface="Microsoft YaHei" panose="020B0503020204020204" pitchFamily="34" charset="-122"/>
                          <a:ea typeface="Microsoft YaHei" panose="020B0503020204020204" pitchFamily="34" charset="-122"/>
                          <a:cs typeface="+mn-cs"/>
                        </a:rPr>
                        <a:t>超</a:t>
                      </a:r>
                      <a:r>
                        <a:rPr lang="en-US" sz="2200" kern="100" dirty="0">
                          <a:solidFill>
                            <a:schemeClr val="dk1"/>
                          </a:solidFill>
                          <a:effectLst/>
                          <a:latin typeface="Microsoft YaHei" panose="020B0503020204020204" pitchFamily="34" charset="-122"/>
                          <a:ea typeface="Microsoft YaHei" panose="020B0503020204020204" pitchFamily="34" charset="-122"/>
                          <a:cs typeface="+mn-cs"/>
                        </a:rPr>
                        <a:t>11998</a:t>
                      </a:r>
                      <a:r>
                        <a:rPr lang="zh-CN" altLang="en-US" sz="2200" kern="100" dirty="0">
                          <a:solidFill>
                            <a:schemeClr val="dk1"/>
                          </a:solidFill>
                          <a:effectLst/>
                          <a:latin typeface="Microsoft YaHei" panose="020B0503020204020204" pitchFamily="34" charset="-122"/>
                          <a:ea typeface="Microsoft YaHei" panose="020B0503020204020204" pitchFamily="34" charset="-122"/>
                          <a:cs typeface="+mn-cs"/>
                        </a:rPr>
                        <a:t>万千瓦</a:t>
                      </a:r>
                    </a:p>
                  </a:txBody>
                  <a:tcPr marL="68580" marR="68580" marT="0" marB="0" anchor="ctr"/>
                </a:tc>
                <a:tc>
                  <a:txBody>
                    <a:bodyPr/>
                    <a:lstStyle/>
                    <a:p>
                      <a:pPr algn="l">
                        <a:spcAft>
                          <a:spcPts val="0"/>
                        </a:spcAft>
                      </a:pPr>
                      <a:r>
                        <a:rPr lang="zh-CN" altLang="en-US" sz="2200" kern="100" dirty="0">
                          <a:solidFill>
                            <a:schemeClr val="dk1"/>
                          </a:solidFill>
                          <a:effectLst/>
                          <a:latin typeface="Microsoft YaHei" panose="020B0503020204020204" pitchFamily="34" charset="-122"/>
                          <a:ea typeface="Microsoft YaHei" panose="020B0503020204020204" pitchFamily="34" charset="-122"/>
                          <a:cs typeface="+mn-cs"/>
                        </a:rPr>
                        <a:t>不超过</a:t>
                      </a:r>
                      <a:r>
                        <a:rPr lang="en-US" sz="2200" kern="100" dirty="0">
                          <a:solidFill>
                            <a:schemeClr val="dk1"/>
                          </a:solidFill>
                          <a:effectLst/>
                          <a:latin typeface="Microsoft YaHei" panose="020B0503020204020204" pitchFamily="34" charset="-122"/>
                          <a:ea typeface="Microsoft YaHei" panose="020B0503020204020204" pitchFamily="34" charset="-122"/>
                          <a:cs typeface="+mn-cs"/>
                        </a:rPr>
                        <a:t>10000</a:t>
                      </a:r>
                      <a:r>
                        <a:rPr lang="zh-CN" altLang="en-US" sz="2200" kern="100" dirty="0">
                          <a:solidFill>
                            <a:schemeClr val="dk1"/>
                          </a:solidFill>
                          <a:effectLst/>
                          <a:latin typeface="Microsoft YaHei" panose="020B0503020204020204" pitchFamily="34" charset="-122"/>
                          <a:ea typeface="Microsoft YaHei" panose="020B0503020204020204" pitchFamily="34" charset="-122"/>
                          <a:cs typeface="+mn-cs"/>
                        </a:rPr>
                        <a:t>万千瓦</a:t>
                      </a:r>
                    </a:p>
                  </a:txBody>
                  <a:tcPr marL="68580" marR="68580" marT="0" marB="0" anchor="ctr"/>
                </a:tc>
                <a:extLst>
                  <a:ext uri="{0D108BD9-81ED-4DB2-BD59-A6C34878D82A}">
                    <a16:rowId xmlns:a16="http://schemas.microsoft.com/office/drawing/2014/main" val="3268792104"/>
                  </a:ext>
                </a:extLst>
              </a:tr>
            </a:tbl>
          </a:graphicData>
        </a:graphic>
      </p:graphicFrame>
    </p:spTree>
    <p:extLst>
      <p:ext uri="{BB962C8B-B14F-4D97-AF65-F5344CB8AC3E}">
        <p14:creationId xmlns:p14="http://schemas.microsoft.com/office/powerpoint/2010/main" val="1634315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37</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7" name="标题 1">
            <a:extLst>
              <a:ext uri="{FF2B5EF4-FFF2-40B4-BE49-F238E27FC236}">
                <a16:creationId xmlns:a16="http://schemas.microsoft.com/office/drawing/2014/main" id="{B2D20A68-3C97-764C-9B66-EB4B3EEB3E15}"/>
              </a:ext>
            </a:extLst>
          </p:cNvPr>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六、应用情况</a:t>
            </a:r>
          </a:p>
        </p:txBody>
      </p:sp>
      <p:sp>
        <p:nvSpPr>
          <p:cNvPr id="9" name="矩形 8">
            <a:extLst>
              <a:ext uri="{FF2B5EF4-FFF2-40B4-BE49-F238E27FC236}">
                <a16:creationId xmlns:a16="http://schemas.microsoft.com/office/drawing/2014/main" id="{E62B12AD-E931-C14D-94C1-20D2BE38460A}"/>
              </a:ext>
            </a:extLst>
          </p:cNvPr>
          <p:cNvSpPr/>
          <p:nvPr/>
        </p:nvSpPr>
        <p:spPr>
          <a:xfrm>
            <a:off x="274754" y="1006221"/>
            <a:ext cx="8682928" cy="615553"/>
          </a:xfrm>
          <a:prstGeom prst="rect">
            <a:avLst/>
          </a:prstGeom>
        </p:spPr>
        <p:txBody>
          <a:bodyPr wrap="square">
            <a:spAutoFit/>
          </a:bodyPr>
          <a:lstStyle/>
          <a:p>
            <a:pPr marL="342900" indent="-342900">
              <a:lnSpc>
                <a:spcPct val="150000"/>
              </a:lnSpc>
              <a:buFont typeface="Wingdings"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cs typeface="方正大黑简体"/>
              </a:rPr>
              <a:t>冀北电网</a:t>
            </a:r>
          </a:p>
        </p:txBody>
      </p:sp>
      <p:pic>
        <p:nvPicPr>
          <p:cNvPr id="2" name="图片 1">
            <a:extLst>
              <a:ext uri="{FF2B5EF4-FFF2-40B4-BE49-F238E27FC236}">
                <a16:creationId xmlns:a16="http://schemas.microsoft.com/office/drawing/2014/main" id="{9F6E40A0-3AD5-3B40-A909-8EC10C720C1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84273" y="3447471"/>
            <a:ext cx="4248000" cy="684373"/>
          </a:xfrm>
          <a:prstGeom prst="rect">
            <a:avLst/>
          </a:prstGeom>
        </p:spPr>
      </p:pic>
      <p:pic>
        <p:nvPicPr>
          <p:cNvPr id="12" name="图片 11">
            <a:extLst>
              <a:ext uri="{FF2B5EF4-FFF2-40B4-BE49-F238E27FC236}">
                <a16:creationId xmlns:a16="http://schemas.microsoft.com/office/drawing/2014/main" id="{588EC148-5C6F-AA41-B5C6-C898D967FBB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4273" y="3832913"/>
            <a:ext cx="4248000" cy="2427445"/>
          </a:xfrm>
          <a:prstGeom prst="rect">
            <a:avLst/>
          </a:prstGeom>
        </p:spPr>
      </p:pic>
      <p:pic>
        <p:nvPicPr>
          <p:cNvPr id="11" name="图片 10">
            <a:extLst>
              <a:ext uri="{FF2B5EF4-FFF2-40B4-BE49-F238E27FC236}">
                <a16:creationId xmlns:a16="http://schemas.microsoft.com/office/drawing/2014/main" id="{4E53E097-9538-5340-92E8-607D671BF95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60135" y="4323200"/>
            <a:ext cx="4788000" cy="751180"/>
          </a:xfrm>
          <a:prstGeom prst="rect">
            <a:avLst/>
          </a:prstGeom>
        </p:spPr>
      </p:pic>
      <p:pic>
        <p:nvPicPr>
          <p:cNvPr id="4" name="图片 3">
            <a:extLst>
              <a:ext uri="{FF2B5EF4-FFF2-40B4-BE49-F238E27FC236}">
                <a16:creationId xmlns:a16="http://schemas.microsoft.com/office/drawing/2014/main" id="{735EF27A-D2C5-8C47-A6C1-9F0DBDA0DAF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60135" y="4627829"/>
            <a:ext cx="4788000" cy="1716070"/>
          </a:xfrm>
          <a:prstGeom prst="rect">
            <a:avLst/>
          </a:prstGeom>
        </p:spPr>
      </p:pic>
      <p:pic>
        <p:nvPicPr>
          <p:cNvPr id="14" name="图片 13">
            <a:extLst>
              <a:ext uri="{FF2B5EF4-FFF2-40B4-BE49-F238E27FC236}">
                <a16:creationId xmlns:a16="http://schemas.microsoft.com/office/drawing/2014/main" id="{18A307A4-0C88-5C44-9EDE-AF47E7BCA95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19778" y="1613843"/>
            <a:ext cx="3364496" cy="4730635"/>
          </a:xfrm>
          <a:prstGeom prst="rect">
            <a:avLst/>
          </a:prstGeom>
        </p:spPr>
      </p:pic>
      <p:sp>
        <p:nvSpPr>
          <p:cNvPr id="15" name="圆角矩形 14">
            <a:extLst>
              <a:ext uri="{FF2B5EF4-FFF2-40B4-BE49-F238E27FC236}">
                <a16:creationId xmlns:a16="http://schemas.microsoft.com/office/drawing/2014/main" id="{AA65761F-8D2F-9E4F-B6B1-EE0A1AD6112A}"/>
              </a:ext>
            </a:extLst>
          </p:cNvPr>
          <p:cNvSpPr/>
          <p:nvPr/>
        </p:nvSpPr>
        <p:spPr>
          <a:xfrm>
            <a:off x="3584272" y="1274782"/>
            <a:ext cx="5822414" cy="2172689"/>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342900" indent="-342900" algn="just">
              <a:buFont typeface="Wingdings" pitchFamily="2" charset="2"/>
              <a:buChar char="Ø"/>
            </a:pP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2017</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年，冀北电网新能源发电量达</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287.63</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亿千瓦时，占全社会用电量</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19.3%</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，新能源弃电量同比减少</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0.36</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亿千瓦时。</a:t>
            </a:r>
          </a:p>
          <a:p>
            <a:pPr marL="342900" indent="-342900" algn="just">
              <a:buFont typeface="Wingdings" pitchFamily="2" charset="2"/>
              <a:buChar char="Ø"/>
            </a:pP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2018</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年春节期间，风电发电量</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6.22</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亿千瓦时，弃风电量</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0.04</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亿千瓦时，仅在初一由于电网调峰困难进行了短暂的调峰限电。</a:t>
            </a:r>
          </a:p>
        </p:txBody>
      </p:sp>
    </p:spTree>
    <p:extLst>
      <p:ext uri="{BB962C8B-B14F-4D97-AF65-F5344CB8AC3E}">
        <p14:creationId xmlns:p14="http://schemas.microsoft.com/office/powerpoint/2010/main" val="172246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38</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7" name="标题 1">
            <a:extLst>
              <a:ext uri="{FF2B5EF4-FFF2-40B4-BE49-F238E27FC236}">
                <a16:creationId xmlns:a16="http://schemas.microsoft.com/office/drawing/2014/main" id="{B2D20A68-3C97-764C-9B66-EB4B3EEB3E15}"/>
              </a:ext>
            </a:extLst>
          </p:cNvPr>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六、应用情况</a:t>
            </a:r>
          </a:p>
        </p:txBody>
      </p:sp>
      <p:sp>
        <p:nvSpPr>
          <p:cNvPr id="9" name="矩形 8">
            <a:extLst>
              <a:ext uri="{FF2B5EF4-FFF2-40B4-BE49-F238E27FC236}">
                <a16:creationId xmlns:a16="http://schemas.microsoft.com/office/drawing/2014/main" id="{E62B12AD-E931-C14D-94C1-20D2BE38460A}"/>
              </a:ext>
            </a:extLst>
          </p:cNvPr>
          <p:cNvSpPr/>
          <p:nvPr/>
        </p:nvSpPr>
        <p:spPr>
          <a:xfrm>
            <a:off x="274752" y="1006221"/>
            <a:ext cx="8682928" cy="615553"/>
          </a:xfrm>
          <a:prstGeom prst="rect">
            <a:avLst/>
          </a:prstGeom>
        </p:spPr>
        <p:txBody>
          <a:bodyPr wrap="square">
            <a:spAutoFit/>
          </a:bodyPr>
          <a:lstStyle/>
          <a:p>
            <a:pPr marL="342900" indent="-342900">
              <a:lnSpc>
                <a:spcPct val="150000"/>
              </a:lnSpc>
              <a:buFont typeface="Wingdings" pitchFamily="2" charset="2"/>
              <a:buChar char="n"/>
            </a:pPr>
            <a:r>
              <a:rPr lang="zh-CN" altLang="en-US" sz="2400" b="1" dirty="0">
                <a:solidFill>
                  <a:prstClr val="black"/>
                </a:solidFill>
                <a:latin typeface="微软雅黑" panose="020B0503020204020204" pitchFamily="34" charset="-122"/>
                <a:ea typeface="微软雅黑" panose="020B0503020204020204" pitchFamily="34" charset="-122"/>
                <a:cs typeface="方正大黑简体"/>
              </a:rPr>
              <a:t>青海电网</a:t>
            </a:r>
          </a:p>
        </p:txBody>
      </p:sp>
      <p:sp>
        <p:nvSpPr>
          <p:cNvPr id="10" name="圆角矩形 9">
            <a:extLst>
              <a:ext uri="{FF2B5EF4-FFF2-40B4-BE49-F238E27FC236}">
                <a16:creationId xmlns:a16="http://schemas.microsoft.com/office/drawing/2014/main" id="{9F081235-917A-7946-8066-B8DFEF76AE2E}"/>
              </a:ext>
            </a:extLst>
          </p:cNvPr>
          <p:cNvSpPr/>
          <p:nvPr/>
        </p:nvSpPr>
        <p:spPr>
          <a:xfrm>
            <a:off x="3895106" y="1673219"/>
            <a:ext cx="5511580" cy="1297189"/>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342900" indent="-342900" algn="just">
              <a:buFont typeface="Wingdings" pitchFamily="2" charset="2"/>
              <a:buChar char="Ø"/>
            </a:pP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截止</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2018</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年底，青海省光伏并网装机容量</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956</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万千瓦，风电并网容量</a:t>
            </a:r>
            <a:r>
              <a:rPr lang="en-US" altLang="zh-CN" sz="2200" dirty="0">
                <a:solidFill>
                  <a:prstClr val="black"/>
                </a:solidFill>
                <a:latin typeface="微软雅黑" panose="020B0503020204020204" pitchFamily="34" charset="-122"/>
                <a:ea typeface="微软雅黑" panose="020B0503020204020204" pitchFamily="34" charset="-122"/>
                <a:cs typeface="方正大黑简体"/>
              </a:rPr>
              <a:t>267</a:t>
            </a:r>
            <a:r>
              <a:rPr lang="zh-CN" altLang="en-US" sz="2200" dirty="0">
                <a:solidFill>
                  <a:prstClr val="black"/>
                </a:solidFill>
                <a:latin typeface="微软雅黑" panose="020B0503020204020204" pitchFamily="34" charset="-122"/>
                <a:ea typeface="微软雅黑" panose="020B0503020204020204" pitchFamily="34" charset="-122"/>
                <a:cs typeface="方正大黑简体"/>
              </a:rPr>
              <a:t>万千瓦，新能源发电已成为青海第一大电源。</a:t>
            </a:r>
            <a:endParaRPr lang="en-US" altLang="zh-CN" sz="2200" dirty="0">
              <a:solidFill>
                <a:prstClr val="black"/>
              </a:solidFill>
              <a:latin typeface="微软雅黑" panose="020B0503020204020204" pitchFamily="34" charset="-122"/>
              <a:ea typeface="微软雅黑" panose="020B0503020204020204" pitchFamily="34" charset="-122"/>
              <a:cs typeface="方正大黑简体"/>
            </a:endParaRPr>
          </a:p>
        </p:txBody>
      </p:sp>
      <p:pic>
        <p:nvPicPr>
          <p:cNvPr id="2" name="图片 1">
            <a:extLst>
              <a:ext uri="{FF2B5EF4-FFF2-40B4-BE49-F238E27FC236}">
                <a16:creationId xmlns:a16="http://schemas.microsoft.com/office/drawing/2014/main" id="{5B8095C3-0966-B64C-826C-3D2048EB3C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8504" y="1668763"/>
            <a:ext cx="3213045" cy="4542312"/>
          </a:xfrm>
          <a:prstGeom prst="rect">
            <a:avLst/>
          </a:prstGeom>
        </p:spPr>
      </p:pic>
      <p:graphicFrame>
        <p:nvGraphicFramePr>
          <p:cNvPr id="11" name="表格 10">
            <a:extLst>
              <a:ext uri="{FF2B5EF4-FFF2-40B4-BE49-F238E27FC236}">
                <a16:creationId xmlns:a16="http://schemas.microsoft.com/office/drawing/2014/main" id="{D8739BAB-BDB7-AC43-9BB2-62F2524252DC}"/>
              </a:ext>
            </a:extLst>
          </p:cNvPr>
          <p:cNvGraphicFramePr>
            <a:graphicFrameLocks noGrp="1"/>
          </p:cNvGraphicFramePr>
          <p:nvPr>
            <p:extLst>
              <p:ext uri="{D42A27DB-BD31-4B8C-83A1-F6EECF244321}">
                <p14:modId xmlns:p14="http://schemas.microsoft.com/office/powerpoint/2010/main" val="2228955449"/>
              </p:ext>
            </p:extLst>
          </p:nvPr>
        </p:nvGraphicFramePr>
        <p:xfrm>
          <a:off x="3895106" y="3507557"/>
          <a:ext cx="5472000" cy="2407920"/>
        </p:xfrm>
        <a:graphic>
          <a:graphicData uri="http://schemas.openxmlformats.org/drawingml/2006/table">
            <a:tbl>
              <a:tblPr firstRow="1" bandRow="1">
                <a:tableStyleId>{5C22544A-7EE6-4342-B048-85BDC9FD1C3A}</a:tableStyleId>
              </a:tblPr>
              <a:tblGrid>
                <a:gridCol w="468000">
                  <a:extLst>
                    <a:ext uri="{9D8B030D-6E8A-4147-A177-3AD203B41FA5}">
                      <a16:colId xmlns:a16="http://schemas.microsoft.com/office/drawing/2014/main" val="499010116"/>
                    </a:ext>
                  </a:extLst>
                </a:gridCol>
                <a:gridCol w="1044000">
                  <a:extLst>
                    <a:ext uri="{9D8B030D-6E8A-4147-A177-3AD203B41FA5}">
                      <a16:colId xmlns:a16="http://schemas.microsoft.com/office/drawing/2014/main" val="504449864"/>
                    </a:ext>
                  </a:extLst>
                </a:gridCol>
                <a:gridCol w="1044000">
                  <a:extLst>
                    <a:ext uri="{9D8B030D-6E8A-4147-A177-3AD203B41FA5}">
                      <a16:colId xmlns:a16="http://schemas.microsoft.com/office/drawing/2014/main" val="4166755943"/>
                    </a:ext>
                  </a:extLst>
                </a:gridCol>
                <a:gridCol w="972000">
                  <a:extLst>
                    <a:ext uri="{9D8B030D-6E8A-4147-A177-3AD203B41FA5}">
                      <a16:colId xmlns:a16="http://schemas.microsoft.com/office/drawing/2014/main" val="3703700807"/>
                    </a:ext>
                  </a:extLst>
                </a:gridCol>
                <a:gridCol w="972000">
                  <a:extLst>
                    <a:ext uri="{9D8B030D-6E8A-4147-A177-3AD203B41FA5}">
                      <a16:colId xmlns:a16="http://schemas.microsoft.com/office/drawing/2014/main" val="173743431"/>
                    </a:ext>
                  </a:extLst>
                </a:gridCol>
                <a:gridCol w="972000">
                  <a:extLst>
                    <a:ext uri="{9D8B030D-6E8A-4147-A177-3AD203B41FA5}">
                      <a16:colId xmlns:a16="http://schemas.microsoft.com/office/drawing/2014/main" val="119814032"/>
                    </a:ext>
                  </a:extLst>
                </a:gridCol>
              </a:tblGrid>
              <a:tr h="370840">
                <a:tc>
                  <a:txBody>
                    <a:bodyPr/>
                    <a:lstStyle/>
                    <a:p>
                      <a:endParaRPr lang="zh-CN" altLang="en-US" sz="2000" b="1" dirty="0">
                        <a:solidFill>
                          <a:schemeClr val="tx1"/>
                        </a:solidFill>
                        <a:latin typeface="Microsoft YaHei" panose="020B0503020204020204" pitchFamily="34" charset="-122"/>
                        <a:ea typeface="Microsoft YaHei" panose="020B0503020204020204" pitchFamily="34" charset="-122"/>
                      </a:endParaRPr>
                    </a:p>
                  </a:txBody>
                  <a:tcPr>
                    <a:solidFill>
                      <a:schemeClr val="accent1">
                        <a:lumMod val="60000"/>
                        <a:lumOff val="40000"/>
                      </a:schemeClr>
                    </a:solidFill>
                  </a:tcPr>
                </a:tc>
                <a:tc>
                  <a:txBody>
                    <a:bodyPr/>
                    <a:lstStyle/>
                    <a:p>
                      <a:pPr algn="ctr"/>
                      <a:r>
                        <a:rPr lang="zh-CN" altLang="en-US" sz="2000" b="0" dirty="0">
                          <a:solidFill>
                            <a:schemeClr val="tx1"/>
                          </a:solidFill>
                          <a:latin typeface="Microsoft YaHei" panose="020B0503020204020204" pitchFamily="34" charset="-122"/>
                          <a:ea typeface="Microsoft YaHei" panose="020B0503020204020204" pitchFamily="34" charset="-122"/>
                        </a:rPr>
                        <a:t>降低弃风</a:t>
                      </a:r>
                      <a:r>
                        <a:rPr lang="en-US" altLang="zh-CN" sz="2000" b="0" dirty="0">
                          <a:solidFill>
                            <a:schemeClr val="tx1"/>
                          </a:solidFill>
                          <a:latin typeface="Microsoft YaHei" panose="020B0503020204020204" pitchFamily="34" charset="-122"/>
                          <a:ea typeface="Microsoft YaHei" panose="020B0503020204020204" pitchFamily="34" charset="-122"/>
                        </a:rPr>
                        <a:t>/</a:t>
                      </a:r>
                      <a:r>
                        <a:rPr lang="zh-CN" altLang="en-US" sz="2000" b="0" dirty="0">
                          <a:solidFill>
                            <a:schemeClr val="tx1"/>
                          </a:solidFill>
                          <a:latin typeface="Microsoft YaHei" panose="020B0503020204020204" pitchFamily="34" charset="-122"/>
                          <a:ea typeface="Microsoft YaHei" panose="020B0503020204020204" pitchFamily="34" charset="-122"/>
                        </a:rPr>
                        <a:t>弃光率</a:t>
                      </a:r>
                    </a:p>
                  </a:txBody>
                  <a:tcPr anchor="ctr">
                    <a:solidFill>
                      <a:schemeClr val="accent1">
                        <a:lumMod val="60000"/>
                        <a:lumOff val="40000"/>
                      </a:schemeClr>
                    </a:solidFill>
                  </a:tcPr>
                </a:tc>
                <a:tc>
                  <a:txBody>
                    <a:bodyPr/>
                    <a:lstStyle/>
                    <a:p>
                      <a:pPr algn="ctr"/>
                      <a:r>
                        <a:rPr lang="zh-CN" altLang="en-US" sz="2000" b="0" dirty="0">
                          <a:solidFill>
                            <a:schemeClr val="tx1"/>
                          </a:solidFill>
                          <a:latin typeface="Microsoft YaHei" panose="020B0503020204020204" pitchFamily="34" charset="-122"/>
                          <a:ea typeface="Microsoft YaHei" panose="020B0503020204020204" pitchFamily="34" charset="-122"/>
                        </a:rPr>
                        <a:t>减少弃风</a:t>
                      </a:r>
                      <a:r>
                        <a:rPr lang="en-US" altLang="zh-CN" sz="2000" b="0" dirty="0">
                          <a:solidFill>
                            <a:schemeClr val="tx1"/>
                          </a:solidFill>
                          <a:latin typeface="Microsoft YaHei" panose="020B0503020204020204" pitchFamily="34" charset="-122"/>
                          <a:ea typeface="Microsoft YaHei" panose="020B0503020204020204" pitchFamily="34" charset="-122"/>
                        </a:rPr>
                        <a:t>/</a:t>
                      </a:r>
                      <a:r>
                        <a:rPr lang="zh-CN" altLang="en-US" sz="2000" b="0" dirty="0">
                          <a:solidFill>
                            <a:schemeClr val="tx1"/>
                          </a:solidFill>
                          <a:latin typeface="Microsoft YaHei" panose="020B0503020204020204" pitchFamily="34" charset="-122"/>
                          <a:ea typeface="Microsoft YaHei" panose="020B0503020204020204" pitchFamily="34" charset="-122"/>
                        </a:rPr>
                        <a:t>弃光电量</a:t>
                      </a:r>
                    </a:p>
                  </a:txBody>
                  <a:tcPr anchor="ctr">
                    <a:solidFill>
                      <a:schemeClr val="accent1">
                        <a:lumMod val="60000"/>
                        <a:lumOff val="40000"/>
                      </a:schemeClr>
                    </a:solidFill>
                  </a:tcPr>
                </a:tc>
                <a:tc>
                  <a:txBody>
                    <a:bodyPr/>
                    <a:lstStyle/>
                    <a:p>
                      <a:pPr algn="ctr"/>
                      <a:r>
                        <a:rPr lang="zh-CN" altLang="en-US" sz="2000" b="0" dirty="0">
                          <a:solidFill>
                            <a:schemeClr val="tx1"/>
                          </a:solidFill>
                          <a:latin typeface="Microsoft YaHei" panose="020B0503020204020204" pitchFamily="34" charset="-122"/>
                          <a:ea typeface="Microsoft YaHei" panose="020B0503020204020204" pitchFamily="34" charset="-122"/>
                        </a:rPr>
                        <a:t>等效经济效益</a:t>
                      </a:r>
                    </a:p>
                  </a:txBody>
                  <a:tcPr anchor="ctr">
                    <a:solidFill>
                      <a:schemeClr val="accent1">
                        <a:lumMod val="60000"/>
                        <a:lumOff val="40000"/>
                      </a:schemeClr>
                    </a:solidFill>
                  </a:tcPr>
                </a:tc>
                <a:tc>
                  <a:txBody>
                    <a:bodyPr/>
                    <a:lstStyle/>
                    <a:p>
                      <a:pPr algn="ctr"/>
                      <a:r>
                        <a:rPr lang="zh-CN" altLang="en-US" sz="2000" b="0" dirty="0">
                          <a:solidFill>
                            <a:schemeClr val="tx1"/>
                          </a:solidFill>
                          <a:latin typeface="Microsoft YaHei" panose="020B0503020204020204" pitchFamily="34" charset="-122"/>
                          <a:ea typeface="Microsoft YaHei" panose="020B0503020204020204" pitchFamily="34" charset="-122"/>
                        </a:rPr>
                        <a:t>节约</a:t>
                      </a:r>
                      <a:endParaRPr lang="en-US" altLang="zh-CN" sz="2000" b="0" dirty="0">
                        <a:solidFill>
                          <a:schemeClr val="tx1"/>
                        </a:solidFill>
                        <a:latin typeface="Microsoft YaHei" panose="020B0503020204020204" pitchFamily="34" charset="-122"/>
                        <a:ea typeface="Microsoft YaHei" panose="020B0503020204020204" pitchFamily="34" charset="-122"/>
                      </a:endParaRPr>
                    </a:p>
                    <a:p>
                      <a:pPr algn="ctr"/>
                      <a:r>
                        <a:rPr lang="zh-CN" altLang="en-US" sz="2000" b="0" dirty="0">
                          <a:solidFill>
                            <a:schemeClr val="tx1"/>
                          </a:solidFill>
                          <a:latin typeface="Microsoft YaHei" panose="020B0503020204020204" pitchFamily="34" charset="-122"/>
                          <a:ea typeface="Microsoft YaHei" panose="020B0503020204020204" pitchFamily="34" charset="-122"/>
                        </a:rPr>
                        <a:t>燃煤</a:t>
                      </a:r>
                    </a:p>
                  </a:txBody>
                  <a:tcPr anchor="ctr">
                    <a:solidFill>
                      <a:schemeClr val="accent1">
                        <a:lumMod val="60000"/>
                        <a:lumOff val="40000"/>
                      </a:schemeClr>
                    </a:solidFill>
                  </a:tcPr>
                </a:tc>
                <a:tc>
                  <a:txBody>
                    <a:bodyPr/>
                    <a:lstStyle/>
                    <a:p>
                      <a:pPr algn="ctr"/>
                      <a:r>
                        <a:rPr lang="zh-CN" altLang="en-US" sz="2000" b="0" dirty="0">
                          <a:solidFill>
                            <a:schemeClr val="tx1"/>
                          </a:solidFill>
                          <a:latin typeface="Microsoft YaHei" panose="020B0503020204020204" pitchFamily="34" charset="-122"/>
                          <a:ea typeface="Microsoft YaHei" panose="020B0503020204020204" pitchFamily="34" charset="-122"/>
                        </a:rPr>
                        <a:t>减排二氧化碳</a:t>
                      </a:r>
                    </a:p>
                  </a:txBody>
                  <a:tcPr anchor="ctr">
                    <a:solidFill>
                      <a:schemeClr val="accent1">
                        <a:lumMod val="60000"/>
                        <a:lumOff val="40000"/>
                      </a:schemeClr>
                    </a:solidFill>
                  </a:tcPr>
                </a:tc>
                <a:extLst>
                  <a:ext uri="{0D108BD9-81ED-4DB2-BD59-A6C34878D82A}">
                    <a16:rowId xmlns:a16="http://schemas.microsoft.com/office/drawing/2014/main" val="251076443"/>
                  </a:ext>
                </a:extLst>
              </a:tr>
              <a:tr h="370840">
                <a:tc>
                  <a:txBody>
                    <a:bodyPr/>
                    <a:lstStyle/>
                    <a:p>
                      <a:r>
                        <a:rPr lang="zh-CN" altLang="en-US" sz="2000" b="0" dirty="0">
                          <a:latin typeface="Microsoft YaHei" panose="020B0503020204020204" pitchFamily="34" charset="-122"/>
                          <a:ea typeface="Microsoft YaHei" panose="020B0503020204020204" pitchFamily="34" charset="-122"/>
                        </a:rPr>
                        <a:t>风电</a:t>
                      </a:r>
                    </a:p>
                  </a:txBody>
                  <a:tcPr>
                    <a:solidFill>
                      <a:schemeClr val="accent1">
                        <a:lumMod val="20000"/>
                        <a:lumOff val="80000"/>
                      </a:schemeClr>
                    </a:solidFill>
                  </a:tcPr>
                </a:tc>
                <a:tc>
                  <a:txBody>
                    <a:bodyPr/>
                    <a:lstStyle/>
                    <a:p>
                      <a:pPr algn="ctr"/>
                      <a:r>
                        <a:rPr lang="zh-CN" altLang="en-US" sz="1800" dirty="0">
                          <a:latin typeface="Microsoft YaHei" panose="020B0503020204020204" pitchFamily="34" charset="-122"/>
                          <a:ea typeface="Microsoft YaHei" panose="020B0503020204020204" pitchFamily="34" charset="-122"/>
                        </a:rPr>
                        <a:t>约</a:t>
                      </a:r>
                      <a:r>
                        <a:rPr lang="en-US" altLang="zh-CN" sz="1800" dirty="0">
                          <a:latin typeface="Microsoft YaHei" panose="020B0503020204020204" pitchFamily="34" charset="-122"/>
                          <a:ea typeface="Microsoft YaHei" panose="020B0503020204020204" pitchFamily="34" charset="-122"/>
                        </a:rPr>
                        <a:t>0.5</a:t>
                      </a:r>
                      <a:r>
                        <a:rPr lang="zh-CN" altLang="en-US" sz="1800" dirty="0">
                          <a:latin typeface="Microsoft YaHei" panose="020B0503020204020204" pitchFamily="34" charset="-122"/>
                          <a:ea typeface="Microsoft YaHei" panose="020B0503020204020204" pitchFamily="34" charset="-122"/>
                        </a:rPr>
                        <a:t>个百分点</a:t>
                      </a:r>
                    </a:p>
                  </a:txBody>
                  <a:tcPr anchor="ctr">
                    <a:solidFill>
                      <a:schemeClr val="accent1">
                        <a:lumMod val="20000"/>
                        <a:lumOff val="80000"/>
                      </a:schemeClr>
                    </a:solidFill>
                  </a:tcPr>
                </a:tc>
                <a:tc>
                  <a:txBody>
                    <a:bodyPr/>
                    <a:lstStyle/>
                    <a:p>
                      <a:pPr algn="ctr"/>
                      <a:r>
                        <a:rPr lang="en-US" altLang="zh-CN" sz="1800" dirty="0">
                          <a:latin typeface="Microsoft YaHei" panose="020B0503020204020204" pitchFamily="34" charset="-122"/>
                          <a:ea typeface="Microsoft YaHei" panose="020B0503020204020204" pitchFamily="34" charset="-122"/>
                        </a:rPr>
                        <a:t>0.33</a:t>
                      </a:r>
                      <a:r>
                        <a:rPr lang="zh-CN" altLang="en-US" sz="1800" dirty="0">
                          <a:latin typeface="Microsoft YaHei" panose="020B0503020204020204" pitchFamily="34" charset="-122"/>
                          <a:ea typeface="Microsoft YaHei" panose="020B0503020204020204" pitchFamily="34" charset="-122"/>
                        </a:rPr>
                        <a:t>亿千瓦时</a:t>
                      </a:r>
                    </a:p>
                  </a:txBody>
                  <a:tcPr anchor="ctr">
                    <a:solidFill>
                      <a:schemeClr val="accent1">
                        <a:lumMod val="20000"/>
                        <a:lumOff val="80000"/>
                      </a:schemeClr>
                    </a:solidFill>
                  </a:tcPr>
                </a:tc>
                <a:tc rowSpan="2">
                  <a:txBody>
                    <a:bodyPr/>
                    <a:lstStyle/>
                    <a:p>
                      <a:pPr algn="ctr"/>
                      <a:r>
                        <a:rPr lang="en-US" altLang="zh-CN" sz="1800" dirty="0">
                          <a:latin typeface="Microsoft YaHei" panose="020B0503020204020204" pitchFamily="34" charset="-122"/>
                          <a:ea typeface="Microsoft YaHei" panose="020B0503020204020204" pitchFamily="34" charset="-122"/>
                        </a:rPr>
                        <a:t>3.36</a:t>
                      </a:r>
                    </a:p>
                    <a:p>
                      <a:pPr algn="ctr"/>
                      <a:r>
                        <a:rPr lang="zh-CN" altLang="en-US" sz="1800" dirty="0">
                          <a:latin typeface="Microsoft YaHei" panose="020B0503020204020204" pitchFamily="34" charset="-122"/>
                          <a:ea typeface="Microsoft YaHei" panose="020B0503020204020204" pitchFamily="34" charset="-122"/>
                        </a:rPr>
                        <a:t>亿元</a:t>
                      </a:r>
                    </a:p>
                  </a:txBody>
                  <a:tcPr anchor="ctr">
                    <a:solidFill>
                      <a:schemeClr val="accent1">
                        <a:lumMod val="20000"/>
                        <a:lumOff val="80000"/>
                      </a:schemeClr>
                    </a:solidFill>
                  </a:tcPr>
                </a:tc>
                <a:tc rowSpan="2">
                  <a:txBody>
                    <a:bodyPr/>
                    <a:lstStyle/>
                    <a:p>
                      <a:pPr algn="ctr"/>
                      <a:r>
                        <a:rPr lang="en-US" altLang="zh-CN" sz="1800" dirty="0">
                          <a:latin typeface="Microsoft YaHei" panose="020B0503020204020204" pitchFamily="34" charset="-122"/>
                          <a:ea typeface="Microsoft YaHei" panose="020B0503020204020204" pitchFamily="34" charset="-122"/>
                        </a:rPr>
                        <a:t>15.10</a:t>
                      </a:r>
                    </a:p>
                    <a:p>
                      <a:pPr algn="ctr"/>
                      <a:r>
                        <a:rPr lang="zh-CN" altLang="en-US" sz="1800" dirty="0">
                          <a:latin typeface="Microsoft YaHei" panose="020B0503020204020204" pitchFamily="34" charset="-122"/>
                          <a:ea typeface="Microsoft YaHei" panose="020B0503020204020204" pitchFamily="34" charset="-122"/>
                        </a:rPr>
                        <a:t>万吨</a:t>
                      </a:r>
                    </a:p>
                  </a:txBody>
                  <a:tcPr anchor="ctr">
                    <a:solidFill>
                      <a:schemeClr val="accent1">
                        <a:lumMod val="20000"/>
                        <a:lumOff val="80000"/>
                      </a:schemeClr>
                    </a:solidFill>
                  </a:tcPr>
                </a:tc>
                <a:tc rowSpan="2">
                  <a:txBody>
                    <a:bodyPr/>
                    <a:lstStyle/>
                    <a:p>
                      <a:pPr algn="ctr"/>
                      <a:r>
                        <a:rPr lang="en-US" altLang="zh-CN" sz="1800" dirty="0">
                          <a:latin typeface="Microsoft YaHei" panose="020B0503020204020204" pitchFamily="34" charset="-122"/>
                          <a:ea typeface="Microsoft YaHei" panose="020B0503020204020204" pitchFamily="34" charset="-122"/>
                        </a:rPr>
                        <a:t>41.88</a:t>
                      </a:r>
                    </a:p>
                    <a:p>
                      <a:pPr algn="ctr"/>
                      <a:r>
                        <a:rPr lang="zh-CN" altLang="en-US" sz="1800" dirty="0">
                          <a:latin typeface="Microsoft YaHei" panose="020B0503020204020204" pitchFamily="34" charset="-122"/>
                          <a:ea typeface="Microsoft YaHei" panose="020B0503020204020204" pitchFamily="34" charset="-122"/>
                        </a:rPr>
                        <a:t>万吨</a:t>
                      </a:r>
                    </a:p>
                  </a:txBody>
                  <a:tcPr anchor="ctr">
                    <a:solidFill>
                      <a:schemeClr val="accent1">
                        <a:lumMod val="20000"/>
                        <a:lumOff val="80000"/>
                      </a:schemeClr>
                    </a:solidFill>
                  </a:tcPr>
                </a:tc>
                <a:extLst>
                  <a:ext uri="{0D108BD9-81ED-4DB2-BD59-A6C34878D82A}">
                    <a16:rowId xmlns:a16="http://schemas.microsoft.com/office/drawing/2014/main" val="1876656863"/>
                  </a:ext>
                </a:extLst>
              </a:tr>
              <a:tr h="370840">
                <a:tc>
                  <a:txBody>
                    <a:bodyPr/>
                    <a:lstStyle/>
                    <a:p>
                      <a:r>
                        <a:rPr lang="zh-CN" altLang="en-US" sz="2000" b="0" dirty="0">
                          <a:latin typeface="Microsoft YaHei" panose="020B0503020204020204" pitchFamily="34" charset="-122"/>
                          <a:ea typeface="Microsoft YaHei" panose="020B0503020204020204" pitchFamily="34" charset="-122"/>
                        </a:rPr>
                        <a:t>光伏</a:t>
                      </a:r>
                    </a:p>
                  </a:txBody>
                  <a:tcPr>
                    <a:solidFill>
                      <a:schemeClr val="accent1">
                        <a:lumMod val="20000"/>
                        <a:lumOff val="80000"/>
                      </a:schemeClr>
                    </a:solidFill>
                  </a:tcPr>
                </a:tc>
                <a:tc>
                  <a:txBody>
                    <a:bodyPr/>
                    <a:lstStyle/>
                    <a:p>
                      <a:pPr algn="ctr"/>
                      <a:r>
                        <a:rPr lang="zh-CN" altLang="en-US" sz="1800" dirty="0">
                          <a:latin typeface="Microsoft YaHei" panose="020B0503020204020204" pitchFamily="34" charset="-122"/>
                          <a:ea typeface="Microsoft YaHei" panose="020B0503020204020204" pitchFamily="34" charset="-122"/>
                        </a:rPr>
                        <a:t>约</a:t>
                      </a:r>
                      <a:r>
                        <a:rPr lang="en-US" altLang="zh-CN" sz="1800" dirty="0">
                          <a:latin typeface="Microsoft YaHei" panose="020B0503020204020204" pitchFamily="34" charset="-122"/>
                          <a:ea typeface="Microsoft YaHei" panose="020B0503020204020204" pitchFamily="34" charset="-122"/>
                        </a:rPr>
                        <a:t>1.5</a:t>
                      </a:r>
                      <a:r>
                        <a:rPr lang="zh-CN" altLang="en-US" sz="1800" dirty="0">
                          <a:latin typeface="Microsoft YaHei" panose="020B0503020204020204" pitchFamily="34" charset="-122"/>
                          <a:ea typeface="Microsoft YaHei" panose="020B0503020204020204" pitchFamily="34" charset="-122"/>
                        </a:rPr>
                        <a:t>个百分点</a:t>
                      </a:r>
                    </a:p>
                  </a:txBody>
                  <a:tcPr anchor="ctr">
                    <a:solidFill>
                      <a:schemeClr val="accent1">
                        <a:lumMod val="20000"/>
                        <a:lumOff val="80000"/>
                      </a:schemeClr>
                    </a:solidFill>
                  </a:tcPr>
                </a:tc>
                <a:tc>
                  <a:txBody>
                    <a:bodyPr/>
                    <a:lstStyle/>
                    <a:p>
                      <a:pPr algn="ctr"/>
                      <a:r>
                        <a:rPr lang="en-US" altLang="zh-CN" sz="1800" dirty="0">
                          <a:latin typeface="Microsoft YaHei" panose="020B0503020204020204" pitchFamily="34" charset="-122"/>
                          <a:ea typeface="Microsoft YaHei" panose="020B0503020204020204" pitchFamily="34" charset="-122"/>
                        </a:rPr>
                        <a:t>4.54</a:t>
                      </a:r>
                      <a:r>
                        <a:rPr lang="zh-CN" altLang="en-US" sz="1800" dirty="0">
                          <a:latin typeface="Microsoft YaHei" panose="020B0503020204020204" pitchFamily="34" charset="-122"/>
                          <a:ea typeface="Microsoft YaHei" panose="020B0503020204020204" pitchFamily="34" charset="-122"/>
                        </a:rPr>
                        <a:t>亿千瓦时</a:t>
                      </a:r>
                    </a:p>
                  </a:txBody>
                  <a:tcPr anchor="ctr">
                    <a:solidFill>
                      <a:schemeClr val="accent1">
                        <a:lumMod val="20000"/>
                        <a:lumOff val="80000"/>
                      </a:schemeClr>
                    </a:solidFill>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493661623"/>
                  </a:ext>
                </a:extLst>
              </a:tr>
            </a:tbl>
          </a:graphicData>
        </a:graphic>
      </p:graphicFrame>
      <p:sp>
        <p:nvSpPr>
          <p:cNvPr id="12" name="矩形 340">
            <a:extLst>
              <a:ext uri="{FF2B5EF4-FFF2-40B4-BE49-F238E27FC236}">
                <a16:creationId xmlns:a16="http://schemas.microsoft.com/office/drawing/2014/main" id="{12324C7B-6AD9-4948-A1B9-774557015939}"/>
              </a:ext>
            </a:extLst>
          </p:cNvPr>
          <p:cNvSpPr>
            <a:spLocks noChangeArrowheads="1"/>
          </p:cNvSpPr>
          <p:nvPr/>
        </p:nvSpPr>
        <p:spPr bwMode="auto">
          <a:xfrm>
            <a:off x="5059257" y="3116206"/>
            <a:ext cx="318328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至</a:t>
            </a:r>
            <a:r>
              <a:rPr lang="en-US" altLang="zh-CN" sz="2000" dirty="0">
                <a:latin typeface="微软雅黑" panose="020B0503020204020204" pitchFamily="34" charset="-122"/>
                <a:ea typeface="微软雅黑" panose="020B0503020204020204" pitchFamily="34" charset="-122"/>
              </a:rPr>
              <a:t>2018</a:t>
            </a:r>
            <a:r>
              <a:rPr lang="zh-CN" altLang="en-US" sz="2000" dirty="0">
                <a:latin typeface="微软雅黑" panose="020B0503020204020204" pitchFamily="34" charset="-122"/>
                <a:ea typeface="微软雅黑" panose="020B0503020204020204" pitchFamily="34" charset="-122"/>
              </a:rPr>
              <a:t>年间应用效果</a:t>
            </a:r>
          </a:p>
        </p:txBody>
      </p:sp>
    </p:spTree>
    <p:extLst>
      <p:ext uri="{BB962C8B-B14F-4D97-AF65-F5344CB8AC3E}">
        <p14:creationId xmlns:p14="http://schemas.microsoft.com/office/powerpoint/2010/main" val="2528658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39</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7" name="标题 1">
            <a:extLst>
              <a:ext uri="{FF2B5EF4-FFF2-40B4-BE49-F238E27FC236}">
                <a16:creationId xmlns:a16="http://schemas.microsoft.com/office/drawing/2014/main" id="{B2D20A68-3C97-764C-9B66-EB4B3EEB3E15}"/>
              </a:ext>
            </a:extLst>
          </p:cNvPr>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六、应用情况</a:t>
            </a:r>
          </a:p>
        </p:txBody>
      </p:sp>
      <p:pic>
        <p:nvPicPr>
          <p:cNvPr id="3" name="图片 2" descr="科技日报-中国电科院瞄准电力科技前沿引领电网创新发展.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848" y="1126092"/>
            <a:ext cx="7944934" cy="5365071"/>
          </a:xfrm>
          <a:prstGeom prst="rect">
            <a:avLst/>
          </a:prstGeom>
        </p:spPr>
      </p:pic>
    </p:spTree>
    <p:extLst>
      <p:ext uri="{BB962C8B-B14F-4D97-AF65-F5344CB8AC3E}">
        <p14:creationId xmlns:p14="http://schemas.microsoft.com/office/powerpoint/2010/main" val="1582435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381001" y="1223287"/>
            <a:ext cx="9144000" cy="1466"/>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469100"/>
            <a:ext cx="9025686" cy="621552"/>
          </a:xfrm>
          <a:prstGeom prst="rect">
            <a:avLst/>
          </a:prstGeom>
        </p:spPr>
        <p:txBody>
          <a:bodyPr vert="horz" lIns="84406" tIns="42203" rIns="84406" bIns="42203"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pPr defTabSz="457200"/>
            <a:r>
              <a:rPr lang="zh-CN" altLang="en-US" sz="2954" dirty="0"/>
              <a:t>一、立项背景</a:t>
            </a:r>
          </a:p>
        </p:txBody>
      </p:sp>
      <p:sp>
        <p:nvSpPr>
          <p:cNvPr id="12" name="圆角矩形 11"/>
          <p:cNvSpPr/>
          <p:nvPr/>
        </p:nvSpPr>
        <p:spPr>
          <a:xfrm>
            <a:off x="194471" y="1340768"/>
            <a:ext cx="7098789" cy="2471554"/>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985838" indent="-985838" algn="just">
              <a:lnSpc>
                <a:spcPct val="125000"/>
              </a:lnSpc>
            </a:pPr>
            <a:r>
              <a:rPr lang="zh-CN" altLang="en-US" sz="2000" b="1" dirty="0">
                <a:solidFill>
                  <a:srgbClr val="C00000"/>
                </a:solidFill>
                <a:latin typeface="微软雅黑" panose="020B0503020204020204" pitchFamily="34" charset="-122"/>
                <a:ea typeface="微软雅黑" panose="020B0503020204020204" pitchFamily="34" charset="-122"/>
              </a:rPr>
              <a:t>问题一：受全球气候变化的影响，气象条件复杂化趋势明显，并导致新能源资源禀赋发生深刻变化，极值明显增多。</a:t>
            </a:r>
          </a:p>
          <a:p>
            <a:pPr marL="342900" indent="-342900" algn="just">
              <a:lnSpc>
                <a:spcPct val="150000"/>
              </a:lnSpc>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28</a:t>
            </a:r>
            <a:r>
              <a:rPr lang="zh-CN" altLang="en-US" sz="1600" dirty="0">
                <a:latin typeface="微软雅黑" panose="020B0503020204020204" pitchFamily="34" charset="-122"/>
                <a:ea typeface="微软雅黑" panose="020B0503020204020204" pitchFamily="34" charset="-122"/>
              </a:rPr>
              <a:t>日，世界气象组织发表</a:t>
            </a:r>
            <a:r>
              <a:rPr lang="en-US" altLang="zh-CN" sz="1600" dirty="0">
                <a:latin typeface="微软雅黑" panose="020B0503020204020204" pitchFamily="34" charset="-122"/>
                <a:ea typeface="微软雅黑" panose="020B0503020204020204" pitchFamily="34" charset="-122"/>
              </a:rPr>
              <a:t>《2018</a:t>
            </a:r>
            <a:r>
              <a:rPr lang="zh-CN" altLang="en-US" sz="1600" dirty="0">
                <a:latin typeface="微软雅黑" panose="020B0503020204020204" pitchFamily="34" charset="-122"/>
                <a:ea typeface="微软雅黑" panose="020B0503020204020204" pitchFamily="34" charset="-122"/>
              </a:rPr>
              <a:t>年全球气候状况声明</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，认为</a:t>
            </a:r>
            <a:r>
              <a:rPr lang="zh-CN" altLang="en-US" sz="1600" b="1" dirty="0">
                <a:latin typeface="微软雅黑" panose="020B0503020204020204" pitchFamily="34" charset="-122"/>
                <a:ea typeface="微软雅黑" panose="020B0503020204020204" pitchFamily="34" charset="-122"/>
              </a:rPr>
              <a:t>全球变暖已经驶入快车道</a:t>
            </a:r>
            <a:r>
              <a:rPr lang="zh-CN" altLang="en-US" sz="1600" dirty="0">
                <a:latin typeface="微软雅黑" panose="020B0503020204020204" pitchFamily="34" charset="-122"/>
                <a:ea typeface="微软雅黑" panose="020B0503020204020204" pitchFamily="34" charset="-122"/>
              </a:rPr>
              <a:t>，气候环境变化速度加快，极端天气事件将更加频繁。</a:t>
            </a:r>
          </a:p>
        </p:txBody>
      </p:sp>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t="5962" b="5724"/>
          <a:stretch/>
        </p:blipFill>
        <p:spPr>
          <a:xfrm>
            <a:off x="7625074" y="1290246"/>
            <a:ext cx="2088553" cy="2448272"/>
          </a:xfrm>
          <a:prstGeom prst="rect">
            <a:avLst/>
          </a:prstGeom>
        </p:spPr>
      </p:pic>
      <p:grpSp>
        <p:nvGrpSpPr>
          <p:cNvPr id="3" name="组合 2"/>
          <p:cNvGrpSpPr/>
          <p:nvPr/>
        </p:nvGrpSpPr>
        <p:grpSpPr>
          <a:xfrm>
            <a:off x="4003853" y="4027752"/>
            <a:ext cx="5707676" cy="2569601"/>
            <a:chOff x="5934914" y="4083701"/>
            <a:chExt cx="5268624" cy="2569601"/>
          </a:xfrm>
        </p:grpSpPr>
        <p:grpSp>
          <p:nvGrpSpPr>
            <p:cNvPr id="32" name="组合 31"/>
            <p:cNvGrpSpPr/>
            <p:nvPr/>
          </p:nvGrpSpPr>
          <p:grpSpPr>
            <a:xfrm>
              <a:off x="5934914" y="4083701"/>
              <a:ext cx="3223526" cy="2569601"/>
              <a:chOff x="3084258" y="3826908"/>
              <a:chExt cx="3223526" cy="2569601"/>
            </a:xfrm>
          </p:grpSpPr>
          <p:pic>
            <p:nvPicPr>
              <p:cNvPr id="33" name="图片 32"/>
              <p:cNvPicPr>
                <a:picLocks noChangeAspect="1"/>
              </p:cNvPicPr>
              <p:nvPr/>
            </p:nvPicPr>
            <p:blipFill rotWithShape="1">
              <a:blip r:embed="rId4">
                <a:extLst>
                  <a:ext uri="{28A0092B-C50C-407E-A947-70E740481C1C}">
                    <a14:useLocalDpi xmlns:a14="http://schemas.microsoft.com/office/drawing/2010/main" val="0"/>
                  </a:ext>
                </a:extLst>
              </a:blip>
              <a:srcRect l="3342" t="2239" r="7769" b="2590"/>
              <a:stretch/>
            </p:blipFill>
            <p:spPr>
              <a:xfrm>
                <a:off x="3084750" y="3826908"/>
                <a:ext cx="3223034" cy="2307730"/>
              </a:xfrm>
              <a:prstGeom prst="rect">
                <a:avLst/>
              </a:prstGeom>
            </p:spPr>
          </p:pic>
          <p:sp>
            <p:nvSpPr>
              <p:cNvPr id="34" name="矩形 33"/>
              <p:cNvSpPr/>
              <p:nvPr/>
            </p:nvSpPr>
            <p:spPr>
              <a:xfrm>
                <a:off x="3084258" y="6119510"/>
                <a:ext cx="3060652" cy="276999"/>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rPr>
                  <a:t>福建某地风速</a:t>
                </a:r>
                <a:r>
                  <a:rPr lang="en-US" altLang="zh-CN" sz="1200" dirty="0" err="1">
                    <a:latin typeface="微软雅黑" panose="020B0503020204020204" pitchFamily="34" charset="-122"/>
                    <a:ea typeface="微软雅黑" panose="020B0503020204020204" pitchFamily="34" charset="-122"/>
                  </a:rPr>
                  <a:t>Weibul</a:t>
                </a:r>
                <a:r>
                  <a:rPr lang="zh-CN" altLang="en-US" sz="1200" dirty="0">
                    <a:latin typeface="微软雅黑" panose="020B0503020204020204" pitchFamily="34" charset="-122"/>
                    <a:ea typeface="微软雅黑" panose="020B0503020204020204" pitchFamily="34" charset="-122"/>
                  </a:rPr>
                  <a:t>分布函数的长期演变情况</a:t>
                </a:r>
              </a:p>
            </p:txBody>
          </p:sp>
        </p:grpSp>
        <p:sp>
          <p:nvSpPr>
            <p:cNvPr id="35" name="文本框 6"/>
            <p:cNvSpPr txBox="1"/>
            <p:nvPr/>
          </p:nvSpPr>
          <p:spPr>
            <a:xfrm>
              <a:off x="9185267" y="4302304"/>
              <a:ext cx="1976718"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rPr>
                <a:t>高风速出现频率增加</a:t>
              </a:r>
            </a:p>
          </p:txBody>
        </p:sp>
        <p:sp>
          <p:nvSpPr>
            <p:cNvPr id="36" name="文本框 7"/>
            <p:cNvSpPr txBox="1"/>
            <p:nvPr/>
          </p:nvSpPr>
          <p:spPr>
            <a:xfrm>
              <a:off x="9208897" y="4978121"/>
              <a:ext cx="1976718"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rPr>
                <a:t>低风速出现频率增加</a:t>
              </a:r>
            </a:p>
          </p:txBody>
        </p:sp>
        <p:sp>
          <p:nvSpPr>
            <p:cNvPr id="37" name="文本框 8"/>
            <p:cNvSpPr txBox="1"/>
            <p:nvPr/>
          </p:nvSpPr>
          <p:spPr>
            <a:xfrm>
              <a:off x="9226820" y="5619286"/>
              <a:ext cx="1976718"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rPr>
                <a:t>可用风速出现频率降低</a:t>
              </a:r>
            </a:p>
          </p:txBody>
        </p:sp>
        <p:cxnSp>
          <p:nvCxnSpPr>
            <p:cNvPr id="38" name="直接箭头连接符 37"/>
            <p:cNvCxnSpPr>
              <a:endCxn id="35" idx="1"/>
            </p:cNvCxnSpPr>
            <p:nvPr/>
          </p:nvCxnSpPr>
          <p:spPr>
            <a:xfrm flipV="1">
              <a:off x="8180664" y="4456193"/>
              <a:ext cx="1004603" cy="1519681"/>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36" idx="1"/>
            </p:cNvCxnSpPr>
            <p:nvPr/>
          </p:nvCxnSpPr>
          <p:spPr>
            <a:xfrm>
              <a:off x="6397132" y="5106734"/>
              <a:ext cx="2811765" cy="25276"/>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37" idx="1"/>
            </p:cNvCxnSpPr>
            <p:nvPr/>
          </p:nvCxnSpPr>
          <p:spPr>
            <a:xfrm>
              <a:off x="6732110" y="4817031"/>
              <a:ext cx="2494710" cy="9561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grpSp>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74" y="4031566"/>
            <a:ext cx="3886131" cy="2349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739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355317" y="6356354"/>
            <a:ext cx="2057400" cy="365125"/>
          </a:xfrm>
        </p:spPr>
        <p:txBody>
          <a:bodyPr/>
          <a:lstStyle/>
          <a:p>
            <a:fld id="{C6355CCA-CD05-4730-BA4A-81344BD57DCB}" type="slidenum">
              <a:rPr lang="zh-CN" altLang="en-US" smtClean="0">
                <a:solidFill>
                  <a:prstClr val="black">
                    <a:tint val="75000"/>
                  </a:prstClr>
                </a:solidFill>
              </a:rPr>
              <a:pPr/>
              <a:t>40</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7" name="标题 1">
            <a:extLst>
              <a:ext uri="{FF2B5EF4-FFF2-40B4-BE49-F238E27FC236}">
                <a16:creationId xmlns:a16="http://schemas.microsoft.com/office/drawing/2014/main" id="{B2D20A68-3C97-764C-9B66-EB4B3EEB3E15}"/>
              </a:ext>
            </a:extLst>
          </p:cNvPr>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r>
              <a:rPr lang="zh-CN" altLang="en-US" dirty="0"/>
              <a:t>六、应用情况</a:t>
            </a:r>
          </a:p>
        </p:txBody>
      </p:sp>
      <p:pic>
        <p:nvPicPr>
          <p:cNvPr id="2" name="图片 1" descr="国家电网报-让创新成为企业发展的不竭动力.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0566" y="1555836"/>
            <a:ext cx="3136791" cy="4620624"/>
          </a:xfrm>
          <a:prstGeom prst="rect">
            <a:avLst/>
          </a:prstGeom>
        </p:spPr>
      </p:pic>
    </p:spTree>
    <p:extLst>
      <p:ext uri="{BB962C8B-B14F-4D97-AF65-F5344CB8AC3E}">
        <p14:creationId xmlns:p14="http://schemas.microsoft.com/office/powerpoint/2010/main" val="454137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381001" y="1223287"/>
            <a:ext cx="9144000" cy="1466"/>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469100"/>
            <a:ext cx="9025686" cy="621552"/>
          </a:xfrm>
          <a:prstGeom prst="rect">
            <a:avLst/>
          </a:prstGeom>
        </p:spPr>
        <p:txBody>
          <a:bodyPr vert="horz" lIns="84406" tIns="42203" rIns="84406" bIns="42203"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pPr defTabSz="457200"/>
            <a:r>
              <a:rPr lang="zh-CN" altLang="en-US" sz="2954" dirty="0"/>
              <a:t>一、立项背景</a:t>
            </a:r>
          </a:p>
        </p:txBody>
      </p:sp>
      <p:sp>
        <p:nvSpPr>
          <p:cNvPr id="11" name="圆角矩形 10"/>
          <p:cNvSpPr/>
          <p:nvPr/>
        </p:nvSpPr>
        <p:spPr>
          <a:xfrm>
            <a:off x="330463" y="1268760"/>
            <a:ext cx="9490254" cy="1780774"/>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marL="985838" indent="-985838" algn="just" defTabSz="457200" eaLnBrk="0" fontAlgn="base" hangingPunct="0">
              <a:lnSpc>
                <a:spcPct val="150000"/>
              </a:lnSpc>
              <a:spcBef>
                <a:spcPct val="0"/>
              </a:spcBef>
              <a:spcAft>
                <a:spcPct val="0"/>
              </a:spcAft>
            </a:pPr>
            <a:r>
              <a:rPr lang="zh-CN" altLang="en-US" sz="2000" b="1" dirty="0">
                <a:solidFill>
                  <a:srgbClr val="C00000"/>
                </a:solidFill>
                <a:latin typeface="微软雅黑" panose="020B0503020204020204" pitchFamily="34" charset="-122"/>
                <a:ea typeface="微软雅黑" panose="020B0503020204020204" pitchFamily="34" charset="-122"/>
              </a:rPr>
              <a:t>问题二：新增场站中复杂地形地貌的场站占比增多，局地效应带来的新能源资源禀赋复杂化趋势明显。</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285750" indent="-285750" algn="just" defTabSz="457200" eaLnBrk="0" fontAlgn="base" hangingPunct="0">
              <a:lnSpc>
                <a:spcPct val="150000"/>
              </a:lnSpc>
              <a:spcBef>
                <a:spcPct val="0"/>
              </a:spcBef>
              <a:spcAft>
                <a:spcPct val="0"/>
              </a:spcAft>
              <a:buFont typeface="Wingdings" pitchFamily="2" charset="2"/>
              <a:buChar char="n"/>
            </a:pPr>
            <a:r>
              <a:rPr lang="zh-CN" altLang="en-US" sz="1600" dirty="0">
                <a:latin typeface="微软雅黑" panose="020B0503020204020204" pitchFamily="34" charset="-122"/>
                <a:ea typeface="微软雅黑" panose="020B0503020204020204" pitchFamily="34" charset="-122"/>
              </a:rPr>
              <a:t>我国山地和丘陵等复杂地形占国土面积比的</a:t>
            </a:r>
            <a:r>
              <a:rPr lang="en-US" altLang="zh-CN" sz="1600" dirty="0">
                <a:latin typeface="微软雅黑" panose="020B0503020204020204" pitchFamily="34" charset="-122"/>
                <a:ea typeface="微软雅黑" panose="020B0503020204020204" pitchFamily="34" charset="-122"/>
              </a:rPr>
              <a:t>69%</a:t>
            </a:r>
            <a:r>
              <a:rPr lang="zh-CN" altLang="en-US" sz="1600" dirty="0">
                <a:latin typeface="微软雅黑" panose="020B0503020204020204" pitchFamily="34" charset="-122"/>
                <a:ea typeface="微软雅黑" panose="020B0503020204020204" pitchFamily="34" charset="-122"/>
              </a:rPr>
              <a:t>。据统计，近三年，我国新增新能源场站</a:t>
            </a:r>
            <a:r>
              <a:rPr lang="en-US" altLang="zh-CN" sz="1600" dirty="0">
                <a:latin typeface="微软雅黑" panose="020B0503020204020204" pitchFamily="34" charset="-122"/>
                <a:ea typeface="微软雅黑" panose="020B0503020204020204" pitchFamily="34" charset="-122"/>
              </a:rPr>
              <a:t>70%</a:t>
            </a:r>
            <a:r>
              <a:rPr lang="zh-CN" altLang="en-US" sz="1600" dirty="0">
                <a:latin typeface="微软雅黑" panose="020B0503020204020204" pitchFamily="34" charset="-122"/>
                <a:ea typeface="微软雅黑" panose="020B0503020204020204" pitchFamily="34" charset="-122"/>
              </a:rPr>
              <a:t>修建在复杂地形区域</a:t>
            </a:r>
            <a:r>
              <a:rPr lang="zh-CN" altLang="en-US" sz="2000"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6792143" y="5036700"/>
            <a:ext cx="2787598" cy="1702989"/>
            <a:chOff x="6535337" y="3140968"/>
            <a:chExt cx="2573167" cy="1702989"/>
          </a:xfrm>
        </p:grpSpPr>
        <p:pic>
          <p:nvPicPr>
            <p:cNvPr id="205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5337" y="3140968"/>
              <a:ext cx="2537407" cy="1522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5" name="文本框 49"/>
            <p:cNvSpPr txBox="1"/>
            <p:nvPr/>
          </p:nvSpPr>
          <p:spPr>
            <a:xfrm>
              <a:off x="6918957" y="4581128"/>
              <a:ext cx="2189547" cy="262829"/>
            </a:xfrm>
            <a:prstGeom prst="rect">
              <a:avLst/>
            </a:prstGeom>
            <a:noFill/>
          </p:spPr>
          <p:txBody>
            <a:bodyPr wrap="square" rtlCol="0">
              <a:spAutoFit/>
            </a:bodyPr>
            <a:lstStyle/>
            <a:p>
              <a:pPr algn="ctr" defTabSz="457200" eaLnBrk="0" fontAlgn="base" hangingPunct="0">
                <a:spcBef>
                  <a:spcPct val="0"/>
                </a:spcBef>
                <a:spcAft>
                  <a:spcPct val="0"/>
                </a:spcAft>
              </a:pPr>
              <a:r>
                <a:rPr lang="zh-CN" altLang="en-US" sz="1108" b="1" dirty="0">
                  <a:latin typeface="微软雅黑" panose="020B0503020204020204" pitchFamily="34" charset="-122"/>
                  <a:ea typeface="微软雅黑" panose="020B0503020204020204" pitchFamily="34" charset="-122"/>
                </a:rPr>
                <a:t>复杂地形光伏电站辐照度</a:t>
              </a:r>
            </a:p>
          </p:txBody>
        </p:sp>
      </p:grpSp>
      <p:grpSp>
        <p:nvGrpSpPr>
          <p:cNvPr id="13" name="组合 12"/>
          <p:cNvGrpSpPr/>
          <p:nvPr/>
        </p:nvGrpSpPr>
        <p:grpSpPr>
          <a:xfrm>
            <a:off x="4052799" y="3092827"/>
            <a:ext cx="5726694" cy="1776835"/>
            <a:chOff x="3741045" y="2948309"/>
            <a:chExt cx="5286179" cy="1776835"/>
          </a:xfrm>
        </p:grpSpPr>
        <p:grpSp>
          <p:nvGrpSpPr>
            <p:cNvPr id="6" name="组合 5"/>
            <p:cNvGrpSpPr/>
            <p:nvPr/>
          </p:nvGrpSpPr>
          <p:grpSpPr>
            <a:xfrm>
              <a:off x="3741045" y="2948309"/>
              <a:ext cx="5286179" cy="1761291"/>
              <a:chOff x="-211081" y="5053087"/>
              <a:chExt cx="5286179" cy="1761291"/>
            </a:xfrm>
          </p:grpSpPr>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081" y="5053087"/>
                <a:ext cx="2677656" cy="16454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4" name="文本框 47"/>
              <p:cNvSpPr txBox="1"/>
              <p:nvPr/>
            </p:nvSpPr>
            <p:spPr>
              <a:xfrm>
                <a:off x="2546504" y="6551549"/>
                <a:ext cx="2528594" cy="262829"/>
              </a:xfrm>
              <a:prstGeom prst="rect">
                <a:avLst/>
              </a:prstGeom>
              <a:noFill/>
            </p:spPr>
            <p:txBody>
              <a:bodyPr wrap="square" rtlCol="0">
                <a:spAutoFit/>
              </a:bodyPr>
              <a:lstStyle/>
              <a:p>
                <a:pPr algn="ctr" defTabSz="457200" eaLnBrk="0" fontAlgn="base" hangingPunct="0">
                  <a:spcBef>
                    <a:spcPct val="0"/>
                  </a:spcBef>
                  <a:spcAft>
                    <a:spcPct val="0"/>
                  </a:spcAft>
                </a:pPr>
                <a:r>
                  <a:rPr lang="zh-CN" altLang="en-US" sz="1108" b="1" dirty="0">
                    <a:latin typeface="微软雅黑" panose="020B0503020204020204" pitchFamily="34" charset="-122"/>
                    <a:ea typeface="微软雅黑" panose="020B0503020204020204" pitchFamily="34" charset="-122"/>
                  </a:rPr>
                  <a:t>复杂地形风电场风速</a:t>
                </a:r>
                <a:r>
                  <a:rPr lang="en-US" altLang="zh-CN" sz="1108" b="1" dirty="0" err="1">
                    <a:latin typeface="微软雅黑" panose="020B0503020204020204" pitchFamily="34" charset="-122"/>
                    <a:ea typeface="微软雅黑" panose="020B0503020204020204" pitchFamily="34" charset="-122"/>
                  </a:rPr>
                  <a:t>Weibul</a:t>
                </a:r>
                <a:r>
                  <a:rPr lang="zh-CN" altLang="en-US" sz="1108" b="1" dirty="0">
                    <a:latin typeface="微软雅黑" panose="020B0503020204020204" pitchFamily="34" charset="-122"/>
                    <a:ea typeface="微软雅黑" panose="020B0503020204020204" pitchFamily="34" charset="-122"/>
                  </a:rPr>
                  <a:t>分布函数</a:t>
                </a:r>
              </a:p>
            </p:txBody>
          </p:sp>
        </p:grpSp>
        <p:grpSp>
          <p:nvGrpSpPr>
            <p:cNvPr id="2" name="组合 1"/>
            <p:cNvGrpSpPr/>
            <p:nvPr/>
          </p:nvGrpSpPr>
          <p:grpSpPr>
            <a:xfrm>
              <a:off x="3774689" y="2992885"/>
              <a:ext cx="4973775" cy="1732259"/>
              <a:chOff x="1403648" y="3255714"/>
              <a:chExt cx="4973775" cy="1732259"/>
            </a:xfrm>
          </p:grpSpPr>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7550" y="3255714"/>
                <a:ext cx="2419873" cy="1487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8" name="文本框 47"/>
              <p:cNvSpPr txBox="1"/>
              <p:nvPr/>
            </p:nvSpPr>
            <p:spPr>
              <a:xfrm>
                <a:off x="1403648" y="4725144"/>
                <a:ext cx="2528594" cy="262829"/>
              </a:xfrm>
              <a:prstGeom prst="rect">
                <a:avLst/>
              </a:prstGeom>
              <a:noFill/>
            </p:spPr>
            <p:txBody>
              <a:bodyPr wrap="square" rtlCol="0">
                <a:spAutoFit/>
              </a:bodyPr>
              <a:lstStyle/>
              <a:p>
                <a:pPr algn="ctr" defTabSz="457200" eaLnBrk="0" fontAlgn="base" hangingPunct="0">
                  <a:spcBef>
                    <a:spcPct val="0"/>
                  </a:spcBef>
                  <a:spcAft>
                    <a:spcPct val="0"/>
                  </a:spcAft>
                </a:pPr>
                <a:r>
                  <a:rPr lang="zh-CN" altLang="en-US" sz="1108" b="1" dirty="0">
                    <a:latin typeface="微软雅黑" panose="020B0503020204020204" pitchFamily="34" charset="-122"/>
                    <a:ea typeface="微软雅黑" panose="020B0503020204020204" pitchFamily="34" charset="-122"/>
                  </a:rPr>
                  <a:t>简单地形风电场风速</a:t>
                </a:r>
                <a:r>
                  <a:rPr lang="en-US" altLang="zh-CN" sz="1108" b="1" dirty="0" err="1">
                    <a:latin typeface="微软雅黑" panose="020B0503020204020204" pitchFamily="34" charset="-122"/>
                    <a:ea typeface="微软雅黑" panose="020B0503020204020204" pitchFamily="34" charset="-122"/>
                  </a:rPr>
                  <a:t>Weibul</a:t>
                </a:r>
                <a:r>
                  <a:rPr lang="zh-CN" altLang="en-US" sz="1108" b="1" dirty="0">
                    <a:latin typeface="微软雅黑" panose="020B0503020204020204" pitchFamily="34" charset="-122"/>
                    <a:ea typeface="微软雅黑" panose="020B0503020204020204" pitchFamily="34" charset="-122"/>
                  </a:rPr>
                  <a:t>分布函数</a:t>
                </a:r>
              </a:p>
            </p:txBody>
          </p:sp>
        </p:grpSp>
      </p:grpSp>
      <p:grpSp>
        <p:nvGrpSpPr>
          <p:cNvPr id="3" name="组合 2"/>
          <p:cNvGrpSpPr/>
          <p:nvPr/>
        </p:nvGrpSpPr>
        <p:grpSpPr>
          <a:xfrm>
            <a:off x="4011238" y="5085184"/>
            <a:ext cx="2780905" cy="1656184"/>
            <a:chOff x="4139952" y="2564904"/>
            <a:chExt cx="2566989" cy="1656184"/>
          </a:xfrm>
        </p:grpSpPr>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39952" y="2564904"/>
              <a:ext cx="2515333" cy="150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0" name="文本框 49"/>
            <p:cNvSpPr txBox="1"/>
            <p:nvPr/>
          </p:nvSpPr>
          <p:spPr>
            <a:xfrm>
              <a:off x="4517394" y="3958259"/>
              <a:ext cx="2189547" cy="262829"/>
            </a:xfrm>
            <a:prstGeom prst="rect">
              <a:avLst/>
            </a:prstGeom>
            <a:noFill/>
          </p:spPr>
          <p:txBody>
            <a:bodyPr wrap="square" rtlCol="0">
              <a:spAutoFit/>
            </a:bodyPr>
            <a:lstStyle/>
            <a:p>
              <a:pPr algn="ctr" defTabSz="457200" eaLnBrk="0" fontAlgn="base" hangingPunct="0">
                <a:spcBef>
                  <a:spcPct val="0"/>
                </a:spcBef>
                <a:spcAft>
                  <a:spcPct val="0"/>
                </a:spcAft>
              </a:pPr>
              <a:r>
                <a:rPr lang="zh-CN" altLang="en-US" sz="1108" b="1" dirty="0">
                  <a:latin typeface="微软雅黑" panose="020B0503020204020204" pitchFamily="34" charset="-122"/>
                  <a:ea typeface="微软雅黑" panose="020B0503020204020204" pitchFamily="34" charset="-122"/>
                </a:rPr>
                <a:t>简单地形光伏电站辐照度</a:t>
              </a:r>
            </a:p>
          </p:txBody>
        </p:sp>
      </p:grpSp>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100" y="3236401"/>
            <a:ext cx="3957460" cy="2906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603" y="3251640"/>
            <a:ext cx="3952176" cy="2882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651" y="3251336"/>
            <a:ext cx="3952176" cy="28921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178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animEffect transition="in" filter="fade">
                                      <p:cBhvr>
                                        <p:cTn id="7" dur="500"/>
                                        <p:tgtEl>
                                          <p:spTgt spid="20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7"/>
                                        </p:tgtEl>
                                        <p:attrNameLst>
                                          <p:attrName>style.visibility</p:attrName>
                                        </p:attrNameLst>
                                      </p:cBhvr>
                                      <p:to>
                                        <p:strVal val="visible"/>
                                      </p:to>
                                    </p:set>
                                    <p:animEffect transition="in" filter="fade">
                                      <p:cBhvr>
                                        <p:cTn id="12" dur="500"/>
                                        <p:tgtEl>
                                          <p:spTgt spid="2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fade">
                                      <p:cBhvr>
                                        <p:cTn id="17" dur="500"/>
                                        <p:tgtEl>
                                          <p:spTgt spid="20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8"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标题下横线">
            <a:extLst>
              <a:ext uri="{FF2B5EF4-FFF2-40B4-BE49-F238E27FC236}">
                <a16:creationId xmlns:a16="http://schemas.microsoft.com/office/drawing/2014/main" id="{F420D221-91E7-4D77-A29E-E702332EB3EF}"/>
              </a:ext>
            </a:extLst>
          </p:cNvPr>
          <p:cNvCxnSpPr/>
          <p:nvPr/>
        </p:nvCxnSpPr>
        <p:spPr>
          <a:xfrm>
            <a:off x="104046" y="935759"/>
            <a:ext cx="8440615" cy="1353"/>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31" name="标题 1">
            <a:extLst>
              <a:ext uri="{FF2B5EF4-FFF2-40B4-BE49-F238E27FC236}">
                <a16:creationId xmlns:a16="http://schemas.microsoft.com/office/drawing/2014/main" id="{90866240-343A-40FE-A73C-D79D167B2F18}"/>
              </a:ext>
            </a:extLst>
          </p:cNvPr>
          <p:cNvSpPr txBox="1">
            <a:spLocks/>
          </p:cNvSpPr>
          <p:nvPr/>
        </p:nvSpPr>
        <p:spPr>
          <a:xfrm>
            <a:off x="104046" y="331869"/>
            <a:ext cx="8331402" cy="573740"/>
          </a:xfrm>
          <a:prstGeom prst="rect">
            <a:avLst/>
          </a:prstGeom>
        </p:spPr>
        <p:txBody>
          <a:bodyPr vert="horz" lIns="77913" tIns="38957" rIns="77913" bIns="38957"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pPr defTabSz="389586"/>
            <a:r>
              <a:rPr lang="zh-CN" altLang="en-US" sz="2727" dirty="0"/>
              <a:t>一、立项背景</a:t>
            </a:r>
          </a:p>
        </p:txBody>
      </p:sp>
      <p:sp>
        <p:nvSpPr>
          <p:cNvPr id="18" name="圆角矩形 17"/>
          <p:cNvSpPr/>
          <p:nvPr/>
        </p:nvSpPr>
        <p:spPr>
          <a:xfrm>
            <a:off x="362199" y="1030675"/>
            <a:ext cx="9193312" cy="1423477"/>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algn="just">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cs typeface="方正大黑简体"/>
              </a:rPr>
              <a:t>在全球气候变化及局地效应双重影响下</a:t>
            </a:r>
            <a:r>
              <a:rPr lang="zh-CN" altLang="en-US" sz="2000" b="1" dirty="0">
                <a:solidFill>
                  <a:schemeClr val="tx1"/>
                </a:solidFill>
                <a:latin typeface="微软雅黑" panose="020B0503020204020204" pitchFamily="34" charset="-122"/>
                <a:ea typeface="微软雅黑" panose="020B0503020204020204" pitchFamily="34" charset="-122"/>
                <a:cs typeface="方正大黑简体"/>
              </a:rPr>
              <a:t>，</a:t>
            </a:r>
            <a:r>
              <a:rPr lang="zh-CN" altLang="en-US" sz="2000" dirty="0">
                <a:solidFill>
                  <a:schemeClr val="tx1"/>
                </a:solidFill>
                <a:latin typeface="微软雅黑" panose="020B0503020204020204" pitchFamily="34" charset="-122"/>
                <a:ea typeface="微软雅黑" panose="020B0503020204020204" pitchFamily="34" charset="-122"/>
                <a:cs typeface="方正大黑简体"/>
              </a:rPr>
              <a:t>新能源气象资源的极值和波动特征愈加复杂多变，功率预测难度显著加大</a:t>
            </a:r>
            <a:r>
              <a:rPr lang="zh-CN" altLang="en-US" sz="2000" b="1" dirty="0">
                <a:solidFill>
                  <a:schemeClr val="tx1"/>
                </a:solidFill>
                <a:latin typeface="微软雅黑" panose="020B0503020204020204" pitchFamily="34" charset="-122"/>
                <a:ea typeface="微软雅黑" panose="020B0503020204020204" pitchFamily="34" charset="-122"/>
                <a:cs typeface="方正大黑简体"/>
              </a:rPr>
              <a:t>，</a:t>
            </a:r>
            <a:r>
              <a:rPr lang="zh-CN" altLang="en-US" sz="2000" b="1" dirty="0">
                <a:solidFill>
                  <a:srgbClr val="C00000"/>
                </a:solidFill>
                <a:latin typeface="微软雅黑" panose="020B0503020204020204" pitchFamily="34" charset="-122"/>
                <a:ea typeface="微软雅黑" panose="020B0503020204020204" pitchFamily="34" charset="-122"/>
                <a:cs typeface="方正大黑简体"/>
              </a:rPr>
              <a:t>原有功率预测技术体系面临重大挑战</a:t>
            </a:r>
            <a:r>
              <a:rPr lang="zh-CN" altLang="en-US" sz="2000" b="1" dirty="0">
                <a:solidFill>
                  <a:schemeClr val="tx1"/>
                </a:solidFill>
                <a:latin typeface="微软雅黑" panose="020B0503020204020204" pitchFamily="34" charset="-122"/>
                <a:ea typeface="微软雅黑" panose="020B0503020204020204" pitchFamily="34" charset="-122"/>
                <a:cs typeface="方正大黑简体"/>
              </a:rPr>
              <a:t>。</a:t>
            </a:r>
            <a:endParaRPr lang="en-US" altLang="zh-CN" sz="2000" b="1" dirty="0">
              <a:solidFill>
                <a:schemeClr val="tx1"/>
              </a:solidFill>
              <a:latin typeface="微软雅黑" panose="020B0503020204020204" pitchFamily="34" charset="-122"/>
              <a:ea typeface="微软雅黑" panose="020B0503020204020204" pitchFamily="34" charset="-122"/>
              <a:cs typeface="方正大黑简体"/>
            </a:endParaRPr>
          </a:p>
        </p:txBody>
      </p:sp>
      <p:sp>
        <p:nvSpPr>
          <p:cNvPr id="23" name="文本框 1"/>
          <p:cNvSpPr txBox="1"/>
          <p:nvPr/>
        </p:nvSpPr>
        <p:spPr>
          <a:xfrm>
            <a:off x="3064957" y="2399185"/>
            <a:ext cx="936104" cy="261610"/>
          </a:xfrm>
          <a:prstGeom prst="rect">
            <a:avLst/>
          </a:prstGeom>
          <a:noFill/>
        </p:spPr>
        <p:txBody>
          <a:bodyPr wrap="square" rtlCol="0">
            <a:spAutoFit/>
          </a:bodyPr>
          <a:lstStyle/>
          <a:p>
            <a:r>
              <a:rPr lang="zh-CN" altLang="en-US" sz="1050" dirty="0">
                <a:latin typeface="微软雅黑" pitchFamily="34" charset="-122"/>
                <a:ea typeface="微软雅黑" pitchFamily="34" charset="-122"/>
              </a:rPr>
              <a:t>（过去）</a:t>
            </a:r>
          </a:p>
        </p:txBody>
      </p:sp>
      <p:sp>
        <p:nvSpPr>
          <p:cNvPr id="33" name="文本框 31"/>
          <p:cNvSpPr txBox="1"/>
          <p:nvPr/>
        </p:nvSpPr>
        <p:spPr>
          <a:xfrm>
            <a:off x="7409242" y="2404177"/>
            <a:ext cx="936104" cy="261610"/>
          </a:xfrm>
          <a:prstGeom prst="rect">
            <a:avLst/>
          </a:prstGeom>
          <a:noFill/>
        </p:spPr>
        <p:txBody>
          <a:bodyPr wrap="square" rtlCol="0">
            <a:spAutoFit/>
          </a:bodyPr>
          <a:lstStyle/>
          <a:p>
            <a:r>
              <a:rPr lang="zh-CN" altLang="en-US" sz="1050" dirty="0">
                <a:latin typeface="微软雅黑" pitchFamily="34" charset="-122"/>
                <a:ea typeface="微软雅黑" pitchFamily="34" charset="-122"/>
              </a:rPr>
              <a:t>（现在）</a:t>
            </a:r>
          </a:p>
        </p:txBody>
      </p:sp>
      <p:pic>
        <p:nvPicPr>
          <p:cNvPr id="2" name="图片 1"/>
          <p:cNvPicPr>
            <a:picLocks noChangeAspect="1"/>
          </p:cNvPicPr>
          <p:nvPr/>
        </p:nvPicPr>
        <p:blipFill>
          <a:blip r:embed="rId2"/>
          <a:stretch>
            <a:fillRect/>
          </a:stretch>
        </p:blipFill>
        <p:spPr>
          <a:xfrm>
            <a:off x="401866" y="2625450"/>
            <a:ext cx="8921428" cy="4114800"/>
          </a:xfrm>
          <a:prstGeom prst="rect">
            <a:avLst/>
          </a:prstGeom>
        </p:spPr>
      </p:pic>
    </p:spTree>
    <p:extLst>
      <p:ext uri="{BB962C8B-B14F-4D97-AF65-F5344CB8AC3E}">
        <p14:creationId xmlns:p14="http://schemas.microsoft.com/office/powerpoint/2010/main" val="3507666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732138" y="6453337"/>
            <a:ext cx="2057400" cy="365125"/>
          </a:xfrm>
        </p:spPr>
        <p:txBody>
          <a:bodyPr/>
          <a:lstStyle/>
          <a:p>
            <a:fld id="{C6355CCA-CD05-4730-BA4A-81344BD57DCB}" type="slidenum">
              <a:rPr lang="zh-CN" altLang="en-US" smtClean="0">
                <a:solidFill>
                  <a:prstClr val="black">
                    <a:tint val="75000"/>
                  </a:prstClr>
                </a:solidFill>
              </a:rPr>
              <a:pPr/>
              <a:t>7</a:t>
            </a:fld>
            <a:endParaRPr lang="zh-CN" altLang="en-US" dirty="0">
              <a:solidFill>
                <a:prstClr val="black">
                  <a:tint val="75000"/>
                </a:prstClr>
              </a:solidFill>
            </a:endParaRPr>
          </a:p>
        </p:txBody>
      </p:sp>
      <p:cxnSp>
        <p:nvCxnSpPr>
          <p:cNvPr id="8" name="直接连接符 7"/>
          <p:cNvCxnSpPr/>
          <p:nvPr/>
        </p:nvCxnSpPr>
        <p:spPr>
          <a:xfrm>
            <a:off x="381001" y="1039478"/>
            <a:ext cx="9144000" cy="1588"/>
          </a:xfrm>
          <a:prstGeom prst="line">
            <a:avLst/>
          </a:prstGeom>
          <a:ln w="41275">
            <a:gradFill flip="none" rotWithShape="1">
              <a:gsLst>
                <a:gs pos="0">
                  <a:srgbClr val="0070C0"/>
                </a:gs>
                <a:gs pos="50000">
                  <a:schemeClr val="accent1">
                    <a:tint val="44500"/>
                    <a:satMod val="160000"/>
                  </a:schemeClr>
                </a:gs>
                <a:gs pos="50000">
                  <a:schemeClr val="accent1">
                    <a:tint val="44500"/>
                    <a:satMod val="160000"/>
                  </a:schemeClr>
                </a:gs>
                <a:gs pos="100000">
                  <a:schemeClr val="accent1">
                    <a:tint val="23500"/>
                    <a:satMod val="160000"/>
                  </a:schemeClr>
                </a:gs>
              </a:gsLst>
              <a:lin ang="0" scaled="1"/>
              <a:tileRect/>
            </a:gradFill>
          </a:ln>
          <a:effectLst>
            <a:innerShdw blurRad="63500" dist="50800" dir="2700000">
              <a:prstClr val="black">
                <a:alpha val="50000"/>
              </a:prstClr>
            </a:innerShdw>
            <a:reflection blurRad="6350" stA="52000" endA="300" endPos="35000" dir="5400000" sy="-100000" algn="bl" rotWithShape="0"/>
          </a:effectLst>
          <a:scene3d>
            <a:camera prst="orthographicFront"/>
            <a:lightRig rig="flat" dir="t"/>
          </a:scene3d>
          <a:sp3d extrusionH="76200" prstMaterial="matte">
            <a:bevelT/>
            <a:extrusionClr>
              <a:srgbClr val="002060"/>
            </a:extrusionClr>
          </a:sp3d>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pPr defTabSz="457200"/>
            <a:r>
              <a:rPr lang="zh-CN" altLang="en-US" dirty="0"/>
              <a:t>一、立项背景</a:t>
            </a:r>
          </a:p>
        </p:txBody>
      </p:sp>
      <p:sp>
        <p:nvSpPr>
          <p:cNvPr id="20" name="圆角矩形 19"/>
          <p:cNvSpPr/>
          <p:nvPr/>
        </p:nvSpPr>
        <p:spPr>
          <a:xfrm>
            <a:off x="390043" y="1196752"/>
            <a:ext cx="9205023" cy="1640811"/>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lvl="0" algn="ctr">
              <a:lnSpc>
                <a:spcPct val="150000"/>
              </a:lnSpc>
            </a:pPr>
            <a:r>
              <a:rPr lang="zh-CN" altLang="en-US" sz="2000" b="1" dirty="0">
                <a:solidFill>
                  <a:srgbClr val="C00000"/>
                </a:solidFill>
                <a:latin typeface="微软雅黑" pitchFamily="34" charset="-122"/>
                <a:ea typeface="微软雅黑" pitchFamily="34" charset="-122"/>
                <a:cs typeface="Heiti SC Light"/>
              </a:rPr>
              <a:t>挑战</a:t>
            </a:r>
            <a:r>
              <a:rPr lang="en-US" altLang="zh-CN" sz="2000" b="1" dirty="0">
                <a:solidFill>
                  <a:srgbClr val="C00000"/>
                </a:solidFill>
                <a:latin typeface="微软雅黑" pitchFamily="34" charset="-122"/>
                <a:ea typeface="微软雅黑" pitchFamily="34" charset="-122"/>
                <a:cs typeface="Heiti SC Light"/>
              </a:rPr>
              <a:t>1</a:t>
            </a:r>
            <a:r>
              <a:rPr lang="zh-CN" altLang="en-US" sz="2000" b="1" dirty="0">
                <a:solidFill>
                  <a:srgbClr val="C00000"/>
                </a:solidFill>
                <a:latin typeface="微软雅黑" pitchFamily="34" charset="-122"/>
                <a:ea typeface="微软雅黑" pitchFamily="34" charset="-122"/>
                <a:cs typeface="Heiti SC Light"/>
              </a:rPr>
              <a:t>：新能源资源预报技术对复杂气象条件的模拟与预报能力不足</a:t>
            </a:r>
            <a:endParaRPr lang="en-US" altLang="zh-CN" sz="2000" b="1" dirty="0">
              <a:solidFill>
                <a:srgbClr val="C00000"/>
              </a:solidFill>
              <a:latin typeface="微软雅黑" pitchFamily="34" charset="-122"/>
              <a:ea typeface="微软雅黑" pitchFamily="34" charset="-122"/>
              <a:cs typeface="Heiti SC Light"/>
            </a:endParaRPr>
          </a:p>
          <a:p>
            <a:pPr marL="342900" indent="-342900">
              <a:lnSpc>
                <a:spcPct val="150000"/>
              </a:lnSpc>
              <a:buFont typeface="Wingdings" panose="05000000000000000000" pitchFamily="2" charset="2"/>
              <a:buChar char="Ø"/>
            </a:pPr>
            <a:r>
              <a:rPr lang="zh-CN" altLang="en-US" dirty="0">
                <a:solidFill>
                  <a:prstClr val="black"/>
                </a:solidFill>
                <a:latin typeface="微软雅黑" pitchFamily="34" charset="-122"/>
                <a:ea typeface="微软雅黑" pitchFamily="34" charset="-122"/>
                <a:cs typeface="Heiti SC Light"/>
              </a:rPr>
              <a:t>新能源功率预测精度对风速、辐照度等资源预报的误差非常敏感</a:t>
            </a:r>
            <a:endParaRPr lang="en-US" altLang="zh-CN" dirty="0">
              <a:solidFill>
                <a:prstClr val="black"/>
              </a:solidFill>
              <a:latin typeface="微软雅黑" pitchFamily="34" charset="-122"/>
              <a:ea typeface="微软雅黑" pitchFamily="34" charset="-122"/>
              <a:cs typeface="Heiti SC Light"/>
            </a:endParaRPr>
          </a:p>
          <a:p>
            <a:pPr marL="342900" indent="-342900">
              <a:lnSpc>
                <a:spcPct val="150000"/>
              </a:lnSpc>
              <a:buFont typeface="Wingdings" panose="05000000000000000000" pitchFamily="2" charset="2"/>
              <a:buChar char="Ø"/>
            </a:pPr>
            <a:r>
              <a:rPr lang="zh-CN" altLang="en-US" dirty="0">
                <a:solidFill>
                  <a:prstClr val="black"/>
                </a:solidFill>
                <a:latin typeface="微软雅黑" pitchFamily="34" charset="-122"/>
                <a:ea typeface="微软雅黑" pitchFamily="34" charset="-122"/>
                <a:cs typeface="Heiti SC Light"/>
              </a:rPr>
              <a:t>传统支撑新能源功率预测的气象模拟与预报技术主要面向中尺度均值预报，对于波动幅值、频率极为剧烈的复杂气象条件的模拟和预报能力明显不足</a:t>
            </a:r>
            <a:endParaRPr lang="en-US" altLang="zh-CN" dirty="0">
              <a:solidFill>
                <a:prstClr val="black"/>
              </a:solidFill>
              <a:latin typeface="微软雅黑" pitchFamily="34" charset="-122"/>
              <a:ea typeface="微软雅黑" pitchFamily="34" charset="-122"/>
              <a:cs typeface="Heiti SC Light"/>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672" y="3140969"/>
            <a:ext cx="6887765" cy="312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05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732138" y="6453337"/>
            <a:ext cx="2057400" cy="365125"/>
          </a:xfrm>
        </p:spPr>
        <p:txBody>
          <a:bodyPr/>
          <a:lstStyle/>
          <a:p>
            <a:fld id="{C6355CCA-CD05-4730-BA4A-81344BD57DCB}" type="slidenum">
              <a:rPr lang="zh-CN" altLang="en-US" smtClean="0">
                <a:solidFill>
                  <a:prstClr val="black">
                    <a:tint val="75000"/>
                  </a:prstClr>
                </a:solidFill>
              </a:rPr>
              <a:pPr/>
              <a:t>8</a:t>
            </a:fld>
            <a:endParaRPr lang="zh-CN" altLang="en-US" dirty="0">
              <a:solidFill>
                <a:prstClr val="black">
                  <a:tint val="75000"/>
                </a:prstClr>
              </a:solidFill>
            </a:endParaRPr>
          </a:p>
        </p:txBody>
      </p: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pPr defTabSz="457200"/>
            <a:r>
              <a:rPr lang="zh-CN" altLang="en-US" dirty="0"/>
              <a:t>一、立项背景</a:t>
            </a:r>
          </a:p>
        </p:txBody>
      </p:sp>
      <p:sp>
        <p:nvSpPr>
          <p:cNvPr id="21" name="圆角矩形 20"/>
          <p:cNvSpPr/>
          <p:nvPr/>
        </p:nvSpPr>
        <p:spPr>
          <a:xfrm>
            <a:off x="442860" y="1052737"/>
            <a:ext cx="8878625" cy="1800200"/>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lvl="0">
              <a:lnSpc>
                <a:spcPct val="150000"/>
              </a:lnSpc>
            </a:pPr>
            <a:r>
              <a:rPr lang="zh-CN" altLang="en-US" sz="2000" b="1" dirty="0">
                <a:solidFill>
                  <a:srgbClr val="C00000"/>
                </a:solidFill>
                <a:latin typeface="微软雅黑" pitchFamily="34" charset="-122"/>
                <a:ea typeface="微软雅黑" pitchFamily="34" charset="-122"/>
                <a:cs typeface="Heiti SC Light"/>
              </a:rPr>
              <a:t>挑战</a:t>
            </a:r>
            <a:r>
              <a:rPr lang="en-US" altLang="zh-CN" sz="2000" b="1" dirty="0">
                <a:solidFill>
                  <a:srgbClr val="C00000"/>
                </a:solidFill>
                <a:latin typeface="微软雅黑" pitchFamily="34" charset="-122"/>
                <a:ea typeface="微软雅黑" pitchFamily="34" charset="-122"/>
                <a:cs typeface="Heiti SC Light"/>
              </a:rPr>
              <a:t>2</a:t>
            </a:r>
            <a:r>
              <a:rPr lang="zh-CN" altLang="en-US" sz="2000" b="1" dirty="0">
                <a:solidFill>
                  <a:srgbClr val="C00000"/>
                </a:solidFill>
                <a:latin typeface="微软雅黑" pitchFamily="34" charset="-122"/>
                <a:ea typeface="微软雅黑" pitchFamily="34" charset="-122"/>
                <a:cs typeface="Heiti SC Light"/>
              </a:rPr>
              <a:t>：确定性预测失效风险加大</a:t>
            </a:r>
            <a:endParaRPr lang="en-US" altLang="zh-CN" sz="2000" b="1" dirty="0">
              <a:solidFill>
                <a:srgbClr val="C00000"/>
              </a:solidFill>
              <a:latin typeface="微软雅黑" pitchFamily="34" charset="-122"/>
              <a:ea typeface="微软雅黑" pitchFamily="34" charset="-122"/>
              <a:cs typeface="Heiti SC Light"/>
            </a:endParaRPr>
          </a:p>
          <a:p>
            <a:pPr marL="342900" indent="-342900">
              <a:lnSpc>
                <a:spcPct val="150000"/>
              </a:lnSpc>
              <a:buFont typeface="Wingdings" panose="05000000000000000000" pitchFamily="2" charset="2"/>
              <a:buChar char="Ø"/>
            </a:pPr>
            <a:r>
              <a:rPr lang="zh-CN" altLang="en-US" dirty="0">
                <a:solidFill>
                  <a:prstClr val="black"/>
                </a:solidFill>
                <a:latin typeface="微软雅黑" pitchFamily="34" charset="-122"/>
                <a:ea typeface="微软雅黑" pitchFamily="34" charset="-122"/>
                <a:cs typeface="Heiti SC Light"/>
              </a:rPr>
              <a:t>复杂气象条件的发展演变呈现典型的混沌特征</a:t>
            </a:r>
            <a:endParaRPr lang="en-US" altLang="zh-CN" dirty="0">
              <a:solidFill>
                <a:prstClr val="black"/>
              </a:solidFill>
              <a:latin typeface="微软雅黑" pitchFamily="34" charset="-122"/>
              <a:ea typeface="微软雅黑" pitchFamily="34" charset="-122"/>
              <a:cs typeface="Heiti SC Light"/>
            </a:endParaRPr>
          </a:p>
          <a:p>
            <a:pPr marL="342900" indent="-342900">
              <a:lnSpc>
                <a:spcPct val="150000"/>
              </a:lnSpc>
              <a:buFont typeface="Wingdings" panose="05000000000000000000" pitchFamily="2" charset="2"/>
              <a:buChar char="Ø"/>
            </a:pPr>
            <a:r>
              <a:rPr lang="zh-CN" altLang="en-US" dirty="0">
                <a:solidFill>
                  <a:prstClr val="black"/>
                </a:solidFill>
                <a:latin typeface="微软雅黑" pitchFamily="34" charset="-122"/>
                <a:ea typeface="微软雅黑" pitchFamily="34" charset="-122"/>
                <a:cs typeface="Heiti SC Light"/>
              </a:rPr>
              <a:t>传统单一确定性预测技术不能覆盖新能源未来输出功率的各种可能变化趋势，预测失效风险极大</a:t>
            </a:r>
            <a:endParaRPr lang="en-US" altLang="zh-CN" dirty="0">
              <a:solidFill>
                <a:prstClr val="black"/>
              </a:solidFill>
              <a:latin typeface="微软雅黑" pitchFamily="34" charset="-122"/>
              <a:ea typeface="微软雅黑" pitchFamily="34" charset="-122"/>
              <a:cs typeface="Heiti SC Light"/>
            </a:endParaRPr>
          </a:p>
        </p:txBody>
      </p:sp>
      <p:pic>
        <p:nvPicPr>
          <p:cNvPr id="11" name="Picture 4" descr="CN000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15" y="3356992"/>
            <a:ext cx="4134459" cy="19728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5" descr="CN0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738" y="3356992"/>
            <a:ext cx="4518963" cy="19728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6227559" y="5445224"/>
            <a:ext cx="1428596" cy="338554"/>
          </a:xfrm>
          <a:prstGeom prst="rect">
            <a:avLst/>
          </a:prstGeom>
        </p:spPr>
        <p:txBody>
          <a:bodyPr wrap="none">
            <a:spAutoFit/>
          </a:bodyPr>
          <a:lstStyle/>
          <a:p>
            <a:r>
              <a:rPr lang="zh-CN" altLang="en-US" sz="1600" b="1" dirty="0">
                <a:solidFill>
                  <a:prstClr val="black"/>
                </a:solidFill>
                <a:latin typeface="微软雅黑" pitchFamily="34" charset="-122"/>
                <a:ea typeface="微软雅黑" pitchFamily="34" charset="-122"/>
                <a:cs typeface="Heiti SC Light"/>
              </a:rPr>
              <a:t>复杂气象条件</a:t>
            </a:r>
            <a:endParaRPr lang="zh-CN" altLang="en-US" sz="1600" b="1" dirty="0"/>
          </a:p>
        </p:txBody>
      </p:sp>
      <p:sp>
        <p:nvSpPr>
          <p:cNvPr id="14" name="矩形 13"/>
          <p:cNvSpPr/>
          <p:nvPr/>
        </p:nvSpPr>
        <p:spPr>
          <a:xfrm>
            <a:off x="1884868" y="5445224"/>
            <a:ext cx="1428596" cy="338554"/>
          </a:xfrm>
          <a:prstGeom prst="rect">
            <a:avLst/>
          </a:prstGeom>
        </p:spPr>
        <p:txBody>
          <a:bodyPr wrap="none">
            <a:spAutoFit/>
          </a:bodyPr>
          <a:lstStyle/>
          <a:p>
            <a:r>
              <a:rPr lang="zh-CN" altLang="en-US" sz="1600" b="1" dirty="0">
                <a:solidFill>
                  <a:prstClr val="black"/>
                </a:solidFill>
                <a:latin typeface="微软雅黑" pitchFamily="34" charset="-122"/>
                <a:ea typeface="微软雅黑" pitchFamily="34" charset="-122"/>
                <a:cs typeface="Heiti SC Light"/>
              </a:rPr>
              <a:t>简单气象条件</a:t>
            </a:r>
            <a:endParaRPr lang="zh-CN" altLang="en-US" sz="1600" b="1" dirty="0"/>
          </a:p>
        </p:txBody>
      </p:sp>
    </p:spTree>
    <p:extLst>
      <p:ext uri="{BB962C8B-B14F-4D97-AF65-F5344CB8AC3E}">
        <p14:creationId xmlns:p14="http://schemas.microsoft.com/office/powerpoint/2010/main" val="3037190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灯片编号占位符 3"/>
          <p:cNvSpPr>
            <a:spLocks noGrp="1"/>
          </p:cNvSpPr>
          <p:nvPr>
            <p:ph type="sldNum" sz="quarter" idx="12"/>
          </p:nvPr>
        </p:nvSpPr>
        <p:spPr>
          <a:xfrm>
            <a:off x="7732138" y="6453337"/>
            <a:ext cx="2057400" cy="365125"/>
          </a:xfrm>
        </p:spPr>
        <p:txBody>
          <a:bodyPr/>
          <a:lstStyle/>
          <a:p>
            <a:fld id="{C6355CCA-CD05-4730-BA4A-81344BD57DCB}" type="slidenum">
              <a:rPr lang="zh-CN" altLang="en-US" smtClean="0">
                <a:solidFill>
                  <a:prstClr val="black">
                    <a:tint val="75000"/>
                  </a:prstClr>
                </a:solidFill>
              </a:rPr>
              <a:pPr/>
              <a:t>9</a:t>
            </a:fld>
            <a:endParaRPr lang="zh-CN" altLang="en-US" dirty="0">
              <a:solidFill>
                <a:prstClr val="black">
                  <a:tint val="75000"/>
                </a:prstClr>
              </a:solidFill>
            </a:endParaRPr>
          </a:p>
        </p:txBody>
      </p:sp>
      <p:sp>
        <p:nvSpPr>
          <p:cNvPr id="10" name="标题 1"/>
          <p:cNvSpPr txBox="1">
            <a:spLocks/>
          </p:cNvSpPr>
          <p:nvPr/>
        </p:nvSpPr>
        <p:spPr>
          <a:xfrm>
            <a:off x="381001" y="222442"/>
            <a:ext cx="9025686" cy="673348"/>
          </a:xfrm>
          <a:prstGeom prst="rect">
            <a:avLst/>
          </a:prstGeom>
        </p:spPr>
        <p:txBody>
          <a:bodyPr vert="horz" lIns="91440" tIns="45720" rIns="91440" bIns="45720" rtlCol="0" anchor="ct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rtl="0" eaLnBrk="0" fontAlgn="base" hangingPunct="0">
              <a:spcBef>
                <a:spcPct val="0"/>
              </a:spcBef>
              <a:spcAft>
                <a:spcPct val="0"/>
              </a:spcAft>
              <a:defRPr sz="3200" b="1" kern="1200" spc="50">
                <a:ln w="11430"/>
                <a:solidFill>
                  <a:srgbClr val="008080"/>
                </a:solidFill>
                <a:effectLst>
                  <a:outerShdw blurRad="76200" dist="50800" dir="5400000" algn="tl" rotWithShape="0">
                    <a:srgbClr val="000000">
                      <a:alpha val="65000"/>
                    </a:srgbClr>
                  </a:outerShdw>
                </a:effectLst>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2pPr>
            <a:lvl3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3pPr>
            <a:lvl4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4pPr>
            <a:lvl5pPr algn="l" rtl="0" eaLnBrk="0" fontAlgn="base" hangingPunct="0">
              <a:spcBef>
                <a:spcPct val="0"/>
              </a:spcBef>
              <a:spcAft>
                <a:spcPct val="0"/>
              </a:spcAft>
              <a:defRPr sz="3200" b="1">
                <a:solidFill>
                  <a:srgbClr val="008080"/>
                </a:solidFill>
                <a:latin typeface="微软雅黑" pitchFamily="34" charset="-122"/>
                <a:ea typeface="微软雅黑" pitchFamily="34" charset="-122"/>
              </a:defRPr>
            </a:lvl5pPr>
            <a:lvl6pPr marL="457200" algn="r" rtl="0" fontAlgn="base">
              <a:spcBef>
                <a:spcPct val="0"/>
              </a:spcBef>
              <a:spcAft>
                <a:spcPct val="0"/>
              </a:spcAft>
              <a:defRPr sz="3200" b="1">
                <a:solidFill>
                  <a:srgbClr val="008080"/>
                </a:solidFill>
                <a:latin typeface="微软雅黑" pitchFamily="34" charset="-122"/>
                <a:ea typeface="微软雅黑" pitchFamily="34" charset="-122"/>
              </a:defRPr>
            </a:lvl6pPr>
            <a:lvl7pPr marL="914400" algn="r" rtl="0" fontAlgn="base">
              <a:spcBef>
                <a:spcPct val="0"/>
              </a:spcBef>
              <a:spcAft>
                <a:spcPct val="0"/>
              </a:spcAft>
              <a:defRPr sz="3200" b="1">
                <a:solidFill>
                  <a:srgbClr val="008080"/>
                </a:solidFill>
                <a:latin typeface="微软雅黑" pitchFamily="34" charset="-122"/>
                <a:ea typeface="微软雅黑" pitchFamily="34" charset="-122"/>
              </a:defRPr>
            </a:lvl7pPr>
            <a:lvl8pPr marL="1371600" algn="r" rtl="0" fontAlgn="base">
              <a:spcBef>
                <a:spcPct val="0"/>
              </a:spcBef>
              <a:spcAft>
                <a:spcPct val="0"/>
              </a:spcAft>
              <a:defRPr sz="3200" b="1">
                <a:solidFill>
                  <a:srgbClr val="008080"/>
                </a:solidFill>
                <a:latin typeface="微软雅黑" pitchFamily="34" charset="-122"/>
                <a:ea typeface="微软雅黑" pitchFamily="34" charset="-122"/>
              </a:defRPr>
            </a:lvl8pPr>
            <a:lvl9pPr marL="1828800" algn="r" rtl="0" fontAlgn="base">
              <a:spcBef>
                <a:spcPct val="0"/>
              </a:spcBef>
              <a:spcAft>
                <a:spcPct val="0"/>
              </a:spcAft>
              <a:defRPr sz="3200" b="1">
                <a:solidFill>
                  <a:srgbClr val="008080"/>
                </a:solidFill>
                <a:latin typeface="微软雅黑" pitchFamily="34" charset="-122"/>
                <a:ea typeface="微软雅黑" pitchFamily="34" charset="-122"/>
              </a:defRPr>
            </a:lvl9pPr>
          </a:lstStyle>
          <a:p>
            <a:pPr defTabSz="457200"/>
            <a:r>
              <a:rPr lang="zh-CN" altLang="en-US" dirty="0"/>
              <a:t>一、立项背景</a:t>
            </a:r>
          </a:p>
        </p:txBody>
      </p:sp>
      <p:sp>
        <p:nvSpPr>
          <p:cNvPr id="22" name="圆角矩形 21"/>
          <p:cNvSpPr/>
          <p:nvPr/>
        </p:nvSpPr>
        <p:spPr>
          <a:xfrm>
            <a:off x="430307" y="980729"/>
            <a:ext cx="8976379" cy="1800200"/>
          </a:xfrm>
          <a:prstGeom prst="roundRect">
            <a:avLst>
              <a:gd name="adj" fmla="val 3760"/>
            </a:avLst>
          </a:prstGeom>
          <a:solidFill>
            <a:schemeClr val="lt1">
              <a:alpha val="0"/>
            </a:schemeClr>
          </a:solidFill>
          <a:ln w="6350">
            <a:solidFill>
              <a:srgbClr val="0070C0"/>
            </a:solidFill>
          </a:ln>
        </p:spPr>
        <p:style>
          <a:lnRef idx="2">
            <a:schemeClr val="accent5"/>
          </a:lnRef>
          <a:fillRef idx="1">
            <a:schemeClr val="lt1"/>
          </a:fillRef>
          <a:effectRef idx="0">
            <a:schemeClr val="accent5"/>
          </a:effectRef>
          <a:fontRef idx="minor">
            <a:schemeClr val="dk1"/>
          </a:fontRef>
        </p:style>
        <p:txBody>
          <a:bodyPr anchor="ctr"/>
          <a:lstStyle/>
          <a:p>
            <a:pPr lvl="0">
              <a:lnSpc>
                <a:spcPct val="150000"/>
              </a:lnSpc>
            </a:pPr>
            <a:r>
              <a:rPr lang="zh-CN" altLang="en-US" sz="2000" b="1" dirty="0">
                <a:solidFill>
                  <a:srgbClr val="C00000"/>
                </a:solidFill>
                <a:latin typeface="微软雅黑" pitchFamily="34" charset="-122"/>
                <a:ea typeface="微软雅黑" pitchFamily="34" charset="-122"/>
                <a:cs typeface="Heiti SC Light"/>
              </a:rPr>
              <a:t>挑战</a:t>
            </a:r>
            <a:r>
              <a:rPr lang="en-US" altLang="zh-CN" sz="2000" b="1" dirty="0">
                <a:solidFill>
                  <a:srgbClr val="C00000"/>
                </a:solidFill>
                <a:latin typeface="微软雅黑" pitchFamily="34" charset="-122"/>
                <a:ea typeface="微软雅黑" pitchFamily="34" charset="-122"/>
                <a:cs typeface="Heiti SC Light"/>
              </a:rPr>
              <a:t>3</a:t>
            </a:r>
            <a:r>
              <a:rPr lang="zh-CN" altLang="en-US" sz="2000" b="1" dirty="0">
                <a:solidFill>
                  <a:srgbClr val="C00000"/>
                </a:solidFill>
                <a:latin typeface="微软雅黑" pitchFamily="34" charset="-122"/>
                <a:ea typeface="微软雅黑" pitchFamily="34" charset="-122"/>
                <a:cs typeface="Heiti SC Light"/>
              </a:rPr>
              <a:t>：缺乏预测光伏功率分钟级快速波动的技术手段</a:t>
            </a:r>
            <a:endParaRPr lang="en-US" altLang="zh-CN" sz="2000" b="1" dirty="0">
              <a:solidFill>
                <a:srgbClr val="C00000"/>
              </a:solidFill>
              <a:latin typeface="微软雅黑" pitchFamily="34" charset="-122"/>
              <a:ea typeface="微软雅黑" pitchFamily="34" charset="-122"/>
              <a:cs typeface="Heiti SC Light"/>
            </a:endParaRPr>
          </a:p>
          <a:p>
            <a:pPr marL="342900" indent="-342900">
              <a:lnSpc>
                <a:spcPct val="150000"/>
              </a:lnSpc>
              <a:buFont typeface="Wingdings" panose="05000000000000000000" pitchFamily="2" charset="2"/>
              <a:buChar char="Ø"/>
            </a:pPr>
            <a:r>
              <a:rPr lang="zh-CN" altLang="en-US" dirty="0">
                <a:solidFill>
                  <a:prstClr val="black"/>
                </a:solidFill>
                <a:latin typeface="微软雅黑" pitchFamily="34" charset="-122"/>
                <a:ea typeface="微软雅黑" pitchFamily="34" charset="-122"/>
                <a:cs typeface="Heiti SC Light"/>
              </a:rPr>
              <a:t>复杂气象条件下，光伏功率呈现分钟级快速、大范围波动特征</a:t>
            </a:r>
            <a:endParaRPr lang="en-US" altLang="zh-CN" dirty="0">
              <a:solidFill>
                <a:prstClr val="black"/>
              </a:solidFill>
              <a:latin typeface="微软雅黑" pitchFamily="34" charset="-122"/>
              <a:ea typeface="微软雅黑" pitchFamily="34" charset="-122"/>
              <a:cs typeface="Heiti SC Light"/>
            </a:endParaRPr>
          </a:p>
          <a:p>
            <a:pPr marL="342900" indent="-342900">
              <a:lnSpc>
                <a:spcPct val="150000"/>
              </a:lnSpc>
              <a:buFont typeface="Wingdings" panose="05000000000000000000" pitchFamily="2" charset="2"/>
              <a:buChar char="Ø"/>
            </a:pPr>
            <a:r>
              <a:rPr lang="zh-CN" altLang="en-US" dirty="0">
                <a:solidFill>
                  <a:prstClr val="black"/>
                </a:solidFill>
                <a:latin typeface="微软雅黑" pitchFamily="34" charset="-122"/>
                <a:ea typeface="微软雅黑" pitchFamily="34" charset="-122"/>
                <a:cs typeface="Heiti SC Light"/>
              </a:rPr>
              <a:t>传统预测技术仅能给出云层影响的平均作用，不能反映云层快速移动、生消对功率的影响</a:t>
            </a:r>
            <a:endParaRPr lang="en-US" altLang="zh-CN" dirty="0">
              <a:solidFill>
                <a:prstClr val="black"/>
              </a:solidFill>
              <a:latin typeface="微软雅黑" pitchFamily="34" charset="-122"/>
              <a:ea typeface="微软雅黑" pitchFamily="34" charset="-122"/>
              <a:cs typeface="Heiti SC Light"/>
            </a:endParaRPr>
          </a:p>
        </p:txBody>
      </p:sp>
      <p:pic>
        <p:nvPicPr>
          <p:cNvPr id="7" name="图片 34" descr="图片 34"/>
          <p:cNvPicPr>
            <a:picLocks/>
          </p:cNvPicPr>
          <p:nvPr/>
        </p:nvPicPr>
        <p:blipFill>
          <a:blip r:embed="rId4"/>
          <a:stretch>
            <a:fillRect/>
          </a:stretch>
        </p:blipFill>
        <p:spPr>
          <a:xfrm>
            <a:off x="556388" y="3529917"/>
            <a:ext cx="4028674" cy="2656817"/>
          </a:xfrm>
          <a:prstGeom prst="rect">
            <a:avLst/>
          </a:prstGeom>
          <a:ln w="12700">
            <a:miter lim="400000"/>
          </a:ln>
        </p:spPr>
      </p:pic>
      <p:graphicFrame>
        <p:nvGraphicFramePr>
          <p:cNvPr id="8" name="对象 7"/>
          <p:cNvGraphicFramePr>
            <a:graphicFrameLocks noChangeAspect="1"/>
          </p:cNvGraphicFramePr>
          <p:nvPr>
            <p:extLst>
              <p:ext uri="{D42A27DB-BD31-4B8C-83A1-F6EECF244321}">
                <p14:modId xmlns:p14="http://schemas.microsoft.com/office/powerpoint/2010/main" val="2487383796"/>
              </p:ext>
            </p:extLst>
          </p:nvPr>
        </p:nvGraphicFramePr>
        <p:xfrm>
          <a:off x="4819084" y="3460706"/>
          <a:ext cx="4452088" cy="2726028"/>
        </p:xfrm>
        <a:graphic>
          <a:graphicData uri="http://schemas.openxmlformats.org/presentationml/2006/ole">
            <mc:AlternateContent xmlns:mc="http://schemas.openxmlformats.org/markup-compatibility/2006">
              <mc:Choice xmlns:v="urn:schemas-microsoft-com:vml" Requires="v">
                <p:oleObj spid="_x0000_s11282" name="Visio" r:id="rId5" imgW="6905557" imgH="4229100" progId="Visio.Drawing.15">
                  <p:embed/>
                </p:oleObj>
              </mc:Choice>
              <mc:Fallback>
                <p:oleObj name="Visio" r:id="rId5" imgW="6905557" imgH="4229100"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9084" y="3460706"/>
                        <a:ext cx="4452088" cy="272602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743822261"/>
              </p:ext>
            </p:extLst>
          </p:nvPr>
        </p:nvGraphicFramePr>
        <p:xfrm>
          <a:off x="5040645" y="3628797"/>
          <a:ext cx="4080659" cy="2389575"/>
        </p:xfrm>
        <a:graphic>
          <a:graphicData uri="http://schemas.openxmlformats.org/presentationml/2006/ole">
            <mc:AlternateContent xmlns:mc="http://schemas.openxmlformats.org/markup-compatibility/2006">
              <mc:Choice xmlns:v="urn:schemas-microsoft-com:vml" Requires="v">
                <p:oleObj spid="_x0000_s11283" name="Visio" r:id="rId7" imgW="6343785" imgH="3714750" progId="Visio.Drawing.15">
                  <p:embed/>
                </p:oleObj>
              </mc:Choice>
              <mc:Fallback>
                <p:oleObj name="Visio" r:id="rId7" imgW="6343785" imgH="3714750" progId="Visio.Drawing.15">
                  <p:embed/>
                  <p:pic>
                    <p:nvPicPr>
                      <p:cNvPr id="0" name=""/>
                      <p:cNvPicPr>
                        <a:picLocks noChangeAspect="1" noChangeArrowheads="1"/>
                      </p:cNvPicPr>
                      <p:nvPr/>
                    </p:nvPicPr>
                    <p:blipFill>
                      <a:blip r:embed="rId8"/>
                      <a:srcRect/>
                      <a:stretch>
                        <a:fillRect/>
                      </a:stretch>
                    </p:blipFill>
                    <p:spPr bwMode="auto">
                      <a:xfrm>
                        <a:off x="5040645" y="3628797"/>
                        <a:ext cx="4080659" cy="2389575"/>
                      </a:xfrm>
                      <a:prstGeom prst="rect">
                        <a:avLst/>
                      </a:prstGeom>
                      <a:noFill/>
                    </p:spPr>
                  </p:pic>
                </p:oleObj>
              </mc:Fallback>
            </mc:AlternateContent>
          </a:graphicData>
        </a:graphic>
      </p:graphicFrame>
      <p:sp>
        <p:nvSpPr>
          <p:cNvPr id="12" name="文本框 11"/>
          <p:cNvSpPr txBox="1"/>
          <p:nvPr/>
        </p:nvSpPr>
        <p:spPr>
          <a:xfrm>
            <a:off x="3265842" y="6320958"/>
            <a:ext cx="2877711"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多云天气下典型光伏电站功率曲线</a:t>
            </a:r>
          </a:p>
        </p:txBody>
      </p:sp>
    </p:spTree>
    <p:extLst>
      <p:ext uri="{BB962C8B-B14F-4D97-AF65-F5344CB8AC3E}">
        <p14:creationId xmlns:p14="http://schemas.microsoft.com/office/powerpoint/2010/main" val="116603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10143429"/>
  <p:tag name="MH_LIBRARY" val="CONTENTS"/>
  <p:tag name="MH_TYPE" val="OTHERS"/>
  <p:tag name="ID" val="553519"/>
</p:tagLst>
</file>

<file path=ppt/tags/tag2.xml><?xml version="1.0" encoding="utf-8"?>
<p:tagLst xmlns:a="http://schemas.openxmlformats.org/drawingml/2006/main" xmlns:r="http://schemas.openxmlformats.org/officeDocument/2006/relationships" xmlns:p="http://schemas.openxmlformats.org/presentationml/2006/main">
  <p:tag name="MH" val="20151110143429"/>
  <p:tag name="MH_LIBRARY" val="CONTENTS"/>
  <p:tag name="MH_TYPE" val="OTHERS"/>
  <p:tag name="ID" val="553519"/>
</p:tagLst>
</file>

<file path=ppt/tags/tag3.xml><?xml version="1.0" encoding="utf-8"?>
<p:tagLst xmlns:a="http://schemas.openxmlformats.org/drawingml/2006/main" xmlns:r="http://schemas.openxmlformats.org/officeDocument/2006/relationships" xmlns:p="http://schemas.openxmlformats.org/presentationml/2006/main">
  <p:tag name="MH" val="20151110143429"/>
  <p:tag name="MH_LIBRARY" val="CONTENTS"/>
  <p:tag name="MH_TYPE" val="OTHERS"/>
  <p:tag name="ID" val="553519"/>
</p:tagLst>
</file>

<file path=ppt/theme/theme1.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1_default">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8569</TotalTime>
  <Words>4971</Words>
  <Application>Microsoft Office PowerPoint</Application>
  <PresentationFormat>A4 纸张(210x297 毫米)</PresentationFormat>
  <Paragraphs>611</Paragraphs>
  <Slides>40</Slides>
  <Notes>37</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1" baseType="lpstr">
      <vt:lpstr>等线</vt:lpstr>
      <vt:lpstr>黑体</vt:lpstr>
      <vt:lpstr>微软雅黑</vt:lpstr>
      <vt:lpstr>微软雅黑</vt:lpstr>
      <vt:lpstr>Arial</vt:lpstr>
      <vt:lpstr>Calibri</vt:lpstr>
      <vt:lpstr>Calibri Light</vt:lpstr>
      <vt:lpstr>Times New Roman</vt:lpstr>
      <vt:lpstr>Wingdings</vt:lpstr>
      <vt:lpstr>3_Office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XL Teng</dc:creator>
  <cp:lastModifiedBy>ZXJ</cp:lastModifiedBy>
  <cp:revision>572</cp:revision>
  <dcterms:created xsi:type="dcterms:W3CDTF">2016-11-13T14:51:42Z</dcterms:created>
  <dcterms:modified xsi:type="dcterms:W3CDTF">2019-09-09T16:36:55Z</dcterms:modified>
</cp:coreProperties>
</file>